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5"/>
  </p:notesMasterIdLst>
  <p:sldIdLst>
    <p:sldId id="368" r:id="rId2"/>
    <p:sldId id="416" r:id="rId3"/>
    <p:sldId id="417" r:id="rId4"/>
    <p:sldId id="370" r:id="rId5"/>
    <p:sldId id="261" r:id="rId6"/>
    <p:sldId id="262" r:id="rId7"/>
    <p:sldId id="336" r:id="rId8"/>
    <p:sldId id="357" r:id="rId9"/>
    <p:sldId id="450" r:id="rId10"/>
    <p:sldId id="339" r:id="rId11"/>
    <p:sldId id="340" r:id="rId12"/>
    <p:sldId id="274" r:id="rId13"/>
    <p:sldId id="415" r:id="rId14"/>
  </p:sldIdLst>
  <p:sldSz cx="12192000" cy="6858000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>
          <p15:clr>
            <a:srgbClr val="A4A3A4"/>
          </p15:clr>
        </p15:guide>
        <p15:guide id="2" orient="horz" pos="3974">
          <p15:clr>
            <a:srgbClr val="A4A3A4"/>
          </p15:clr>
        </p15:guide>
        <p15:guide id="3" pos="439">
          <p15:clr>
            <a:srgbClr val="A4A3A4"/>
          </p15:clr>
        </p15:guide>
        <p15:guide id="4" pos="724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F64"/>
    <a:srgbClr val="122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6EE129-A8E6-5702-E490-851997C5A93D}" v="39" dt="2021-09-12T14:27:11.4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30"/>
    <p:restoredTop sz="64151" autoAdjust="0"/>
  </p:normalViewPr>
  <p:slideViewPr>
    <p:cSldViewPr snapToGrid="0" snapToObjects="1">
      <p:cViewPr varScale="1">
        <p:scale>
          <a:sx n="53" d="100"/>
          <a:sy n="53" d="100"/>
        </p:scale>
        <p:origin x="1752" y="58"/>
      </p:cViewPr>
      <p:guideLst>
        <p:guide orient="horz" pos="346"/>
        <p:guide orient="horz" pos="3974"/>
        <p:guide pos="439"/>
        <p:guide pos="724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9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064B1F-4DB2-4788-B37D-4C6773CFBC0E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C59402B-E1A5-4F38-8759-1FB15E2FEC64}">
      <dgm:prSet phldrT="[Text]"/>
      <dgm:spPr/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Stay calm and listen</a:t>
          </a:r>
        </a:p>
      </dgm:t>
    </dgm:pt>
    <dgm:pt modelId="{1721146C-6644-442B-9BDB-2C049E993DCA}" type="parTrans" cxnId="{4FB0B3CD-42C3-4C7B-B958-EF2A1C5AF648}">
      <dgm:prSet/>
      <dgm:spPr/>
      <dgm:t>
        <a:bodyPr/>
        <a:lstStyle/>
        <a:p>
          <a:endParaRPr lang="en-GB"/>
        </a:p>
      </dgm:t>
    </dgm:pt>
    <dgm:pt modelId="{3C514528-5B98-430B-9CB8-6346A2DA3468}" type="sibTrans" cxnId="{4FB0B3CD-42C3-4C7B-B958-EF2A1C5AF648}">
      <dgm:prSet/>
      <dgm:spPr/>
      <dgm:t>
        <a:bodyPr/>
        <a:lstStyle/>
        <a:p>
          <a:endParaRPr lang="en-GB"/>
        </a:p>
      </dgm:t>
    </dgm:pt>
    <dgm:pt modelId="{DAE9DF94-F3C4-4895-A9B4-BDA3EE129FE3}">
      <dgm:prSet phldrT="[Text]"/>
      <dgm:spPr/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Reassure and provide support</a:t>
          </a:r>
        </a:p>
      </dgm:t>
    </dgm:pt>
    <dgm:pt modelId="{FB1F28EB-04FE-40C5-B569-0B4DDE6F671E}" type="parTrans" cxnId="{B1D8DEE0-CD91-4547-94E2-2CC4C1F3E560}">
      <dgm:prSet/>
      <dgm:spPr/>
      <dgm:t>
        <a:bodyPr/>
        <a:lstStyle/>
        <a:p>
          <a:endParaRPr lang="en-GB"/>
        </a:p>
      </dgm:t>
    </dgm:pt>
    <dgm:pt modelId="{F263E626-C358-4927-92BB-B1E03A7859D7}" type="sibTrans" cxnId="{B1D8DEE0-CD91-4547-94E2-2CC4C1F3E560}">
      <dgm:prSet/>
      <dgm:spPr/>
      <dgm:t>
        <a:bodyPr/>
        <a:lstStyle/>
        <a:p>
          <a:endParaRPr lang="en-GB"/>
        </a:p>
      </dgm:t>
    </dgm:pt>
    <dgm:pt modelId="{71FB25BE-C9F5-4BB0-8FF2-D18777A30BAF}">
      <dgm:prSet phldrT="[Text]"/>
      <dgm:spPr/>
      <dgm:t>
        <a:bodyPr/>
        <a:lstStyle/>
        <a:p>
          <a:r>
            <a:rPr lang="en-GB" altLang="en-US" dirty="0">
              <a:latin typeface="Arial" panose="020B0604020202020204" pitchFamily="34" charset="0"/>
              <a:cs typeface="Arial" panose="020B0604020202020204" pitchFamily="34" charset="0"/>
            </a:rPr>
            <a:t>Explain what will happen next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22D2BB-AF34-4ED6-94B8-98C48FC093AD}" type="parTrans" cxnId="{8AAEF805-E850-4887-ACE6-941C14EDE897}">
      <dgm:prSet/>
      <dgm:spPr/>
      <dgm:t>
        <a:bodyPr/>
        <a:lstStyle/>
        <a:p>
          <a:endParaRPr lang="en-GB"/>
        </a:p>
      </dgm:t>
    </dgm:pt>
    <dgm:pt modelId="{D2958E69-0585-4654-AA8F-216B7B9F0C77}" type="sibTrans" cxnId="{8AAEF805-E850-4887-ACE6-941C14EDE897}">
      <dgm:prSet/>
      <dgm:spPr/>
      <dgm:t>
        <a:bodyPr/>
        <a:lstStyle/>
        <a:p>
          <a:endParaRPr lang="en-GB"/>
        </a:p>
      </dgm:t>
    </dgm:pt>
    <dgm:pt modelId="{77B7A141-516D-42A4-8231-588E774C092C}">
      <dgm:prSet phldrT="[Text]" custT="1"/>
      <dgm:spPr/>
      <dgm:t>
        <a:bodyPr/>
        <a:lstStyle/>
        <a:p>
          <a:r>
            <a:rPr lang="en-GB" altLang="en-US" sz="2500" dirty="0">
              <a:latin typeface="Arial" panose="020B0604020202020204" pitchFamily="34" charset="0"/>
              <a:cs typeface="Arial" panose="020B0604020202020204" pitchFamily="34" charset="0"/>
            </a:rPr>
            <a:t>Record the conversation in the child’s words</a:t>
          </a:r>
          <a:endParaRPr lang="en-GB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DDB1D5-E78B-470F-86C5-10F66689A5A8}" type="parTrans" cxnId="{54EAA4E0-90DE-4D8B-9F5D-F906CF4AF45C}">
      <dgm:prSet/>
      <dgm:spPr/>
      <dgm:t>
        <a:bodyPr/>
        <a:lstStyle/>
        <a:p>
          <a:endParaRPr lang="en-GB"/>
        </a:p>
      </dgm:t>
    </dgm:pt>
    <dgm:pt modelId="{97853BC4-6A4B-43A6-B422-78208C4A4B0B}" type="sibTrans" cxnId="{54EAA4E0-90DE-4D8B-9F5D-F906CF4AF45C}">
      <dgm:prSet/>
      <dgm:spPr/>
      <dgm:t>
        <a:bodyPr/>
        <a:lstStyle/>
        <a:p>
          <a:endParaRPr lang="en-GB"/>
        </a:p>
      </dgm:t>
    </dgm:pt>
    <dgm:pt modelId="{E8E1097F-A5D6-4B3A-B564-4146D58F3FA1}" type="pres">
      <dgm:prSet presAssocID="{36064B1F-4DB2-4788-B37D-4C6773CFBC0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620ABEC-ADBB-476E-9316-E649EEB4A325}" type="pres">
      <dgm:prSet presAssocID="{36064B1F-4DB2-4788-B37D-4C6773CFBC0E}" presName="dummyMaxCanvas" presStyleCnt="0">
        <dgm:presLayoutVars/>
      </dgm:prSet>
      <dgm:spPr/>
    </dgm:pt>
    <dgm:pt modelId="{86E6FF82-69A1-4FDC-888C-28DDB52A73F5}" type="pres">
      <dgm:prSet presAssocID="{36064B1F-4DB2-4788-B37D-4C6773CFBC0E}" presName="FourNodes_1" presStyleLbl="node1" presStyleIdx="0" presStyleCnt="4" custLinFactNeighborX="-142" custLinFactNeighborY="-4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F17FEC-323D-4227-9971-87EA52F08D9B}" type="pres">
      <dgm:prSet presAssocID="{36064B1F-4DB2-4788-B37D-4C6773CFBC0E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0F0313-C335-4494-AECE-F4EC006C64DA}" type="pres">
      <dgm:prSet presAssocID="{36064B1F-4DB2-4788-B37D-4C6773CFBC0E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5325B1-6402-46B7-BDB0-C80ACF320F51}" type="pres">
      <dgm:prSet presAssocID="{36064B1F-4DB2-4788-B37D-4C6773CFBC0E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D12903-AF84-49C2-BBA6-199848EE7004}" type="pres">
      <dgm:prSet presAssocID="{36064B1F-4DB2-4788-B37D-4C6773CFBC0E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E18D02-018D-44D2-8790-625BEDD71794}" type="pres">
      <dgm:prSet presAssocID="{36064B1F-4DB2-4788-B37D-4C6773CFBC0E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24DD6B-65AF-4223-991F-204E03A566C2}" type="pres">
      <dgm:prSet presAssocID="{36064B1F-4DB2-4788-B37D-4C6773CFBC0E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7636DA-0DF2-416C-89CA-D745BDF9A6CC}" type="pres">
      <dgm:prSet presAssocID="{36064B1F-4DB2-4788-B37D-4C6773CFBC0E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2DC2D5-9B0E-4E9C-8EA7-F6D3673EB8D1}" type="pres">
      <dgm:prSet presAssocID="{36064B1F-4DB2-4788-B37D-4C6773CFBC0E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CA5BDD-4073-4624-81AE-CC6C0A3D3307}" type="pres">
      <dgm:prSet presAssocID="{36064B1F-4DB2-4788-B37D-4C6773CFBC0E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E3C34A-CCEC-4627-A4CD-DF44A67C3A2D}" type="pres">
      <dgm:prSet presAssocID="{36064B1F-4DB2-4788-B37D-4C6773CFBC0E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89C655-905A-4C1A-B7A6-DA87FFD32D54}" type="presOf" srcId="{71FB25BE-C9F5-4BB0-8FF2-D18777A30BAF}" destId="{D6CA5BDD-4073-4624-81AE-CC6C0A3D3307}" srcOrd="1" destOrd="0" presId="urn:microsoft.com/office/officeart/2005/8/layout/vProcess5"/>
    <dgm:cxn modelId="{B1D8DEE0-CD91-4547-94E2-2CC4C1F3E560}" srcId="{36064B1F-4DB2-4788-B37D-4C6773CFBC0E}" destId="{DAE9DF94-F3C4-4895-A9B4-BDA3EE129FE3}" srcOrd="1" destOrd="0" parTransId="{FB1F28EB-04FE-40C5-B569-0B4DDE6F671E}" sibTransId="{F263E626-C358-4927-92BB-B1E03A7859D7}"/>
    <dgm:cxn modelId="{8AAEF805-E850-4887-ACE6-941C14EDE897}" srcId="{36064B1F-4DB2-4788-B37D-4C6773CFBC0E}" destId="{71FB25BE-C9F5-4BB0-8FF2-D18777A30BAF}" srcOrd="2" destOrd="0" parTransId="{9322D2BB-AF34-4ED6-94B8-98C48FC093AD}" sibTransId="{D2958E69-0585-4654-AA8F-216B7B9F0C77}"/>
    <dgm:cxn modelId="{4FB0B3CD-42C3-4C7B-B958-EF2A1C5AF648}" srcId="{36064B1F-4DB2-4788-B37D-4C6773CFBC0E}" destId="{6C59402B-E1A5-4F38-8759-1FB15E2FEC64}" srcOrd="0" destOrd="0" parTransId="{1721146C-6644-442B-9BDB-2C049E993DCA}" sibTransId="{3C514528-5B98-430B-9CB8-6346A2DA3468}"/>
    <dgm:cxn modelId="{545450FA-6E0D-41E8-9A47-75A0F801C402}" type="presOf" srcId="{6C59402B-E1A5-4F38-8759-1FB15E2FEC64}" destId="{4E7636DA-0DF2-416C-89CA-D745BDF9A6CC}" srcOrd="1" destOrd="0" presId="urn:microsoft.com/office/officeart/2005/8/layout/vProcess5"/>
    <dgm:cxn modelId="{04E306E0-42A0-4675-937A-272103856C20}" type="presOf" srcId="{71FB25BE-C9F5-4BB0-8FF2-D18777A30BAF}" destId="{340F0313-C335-4494-AECE-F4EC006C64DA}" srcOrd="0" destOrd="0" presId="urn:microsoft.com/office/officeart/2005/8/layout/vProcess5"/>
    <dgm:cxn modelId="{586E3451-A558-4E2D-91DA-438B0B294FE5}" type="presOf" srcId="{77B7A141-516D-42A4-8231-588E774C092C}" destId="{495325B1-6402-46B7-BDB0-C80ACF320F51}" srcOrd="0" destOrd="0" presId="urn:microsoft.com/office/officeart/2005/8/layout/vProcess5"/>
    <dgm:cxn modelId="{6A6D8836-C879-45B8-B903-91F855AB6219}" type="presOf" srcId="{6C59402B-E1A5-4F38-8759-1FB15E2FEC64}" destId="{86E6FF82-69A1-4FDC-888C-28DDB52A73F5}" srcOrd="0" destOrd="0" presId="urn:microsoft.com/office/officeart/2005/8/layout/vProcess5"/>
    <dgm:cxn modelId="{873BFB72-BF86-4740-84F6-6B3AFE883AB7}" type="presOf" srcId="{3C514528-5B98-430B-9CB8-6346A2DA3468}" destId="{1FD12903-AF84-49C2-BBA6-199848EE7004}" srcOrd="0" destOrd="0" presId="urn:microsoft.com/office/officeart/2005/8/layout/vProcess5"/>
    <dgm:cxn modelId="{280635CC-F54A-4038-AB63-2E4B4DF9A8DF}" type="presOf" srcId="{77B7A141-516D-42A4-8231-588E774C092C}" destId="{0CE3C34A-CCEC-4627-A4CD-DF44A67C3A2D}" srcOrd="1" destOrd="0" presId="urn:microsoft.com/office/officeart/2005/8/layout/vProcess5"/>
    <dgm:cxn modelId="{5A01AB86-CE30-4745-8758-642FE34F0F45}" type="presOf" srcId="{DAE9DF94-F3C4-4895-A9B4-BDA3EE129FE3}" destId="{032DC2D5-9B0E-4E9C-8EA7-F6D3673EB8D1}" srcOrd="1" destOrd="0" presId="urn:microsoft.com/office/officeart/2005/8/layout/vProcess5"/>
    <dgm:cxn modelId="{50581ABE-117A-40C2-A58D-F68D1B4AE511}" type="presOf" srcId="{D2958E69-0585-4654-AA8F-216B7B9F0C77}" destId="{F924DD6B-65AF-4223-991F-204E03A566C2}" srcOrd="0" destOrd="0" presId="urn:microsoft.com/office/officeart/2005/8/layout/vProcess5"/>
    <dgm:cxn modelId="{7A760296-5E51-4548-BC1C-F3840D47D7E2}" type="presOf" srcId="{DAE9DF94-F3C4-4895-A9B4-BDA3EE129FE3}" destId="{C9F17FEC-323D-4227-9971-87EA52F08D9B}" srcOrd="0" destOrd="0" presId="urn:microsoft.com/office/officeart/2005/8/layout/vProcess5"/>
    <dgm:cxn modelId="{54EAA4E0-90DE-4D8B-9F5D-F906CF4AF45C}" srcId="{36064B1F-4DB2-4788-B37D-4C6773CFBC0E}" destId="{77B7A141-516D-42A4-8231-588E774C092C}" srcOrd="3" destOrd="0" parTransId="{C9DDB1D5-E78B-470F-86C5-10F66689A5A8}" sibTransId="{97853BC4-6A4B-43A6-B422-78208C4A4B0B}"/>
    <dgm:cxn modelId="{67781F92-217C-4EEB-A07C-6C9BF43C3456}" type="presOf" srcId="{36064B1F-4DB2-4788-B37D-4C6773CFBC0E}" destId="{E8E1097F-A5D6-4B3A-B564-4146D58F3FA1}" srcOrd="0" destOrd="0" presId="urn:microsoft.com/office/officeart/2005/8/layout/vProcess5"/>
    <dgm:cxn modelId="{2583C5FB-E39E-4DE3-9E70-E310B450DA68}" type="presOf" srcId="{F263E626-C358-4927-92BB-B1E03A7859D7}" destId="{A2E18D02-018D-44D2-8790-625BEDD71794}" srcOrd="0" destOrd="0" presId="urn:microsoft.com/office/officeart/2005/8/layout/vProcess5"/>
    <dgm:cxn modelId="{BC0E1276-336D-4B3B-8F37-DFA9F6F99B3A}" type="presParOf" srcId="{E8E1097F-A5D6-4B3A-B564-4146D58F3FA1}" destId="{2620ABEC-ADBB-476E-9316-E649EEB4A325}" srcOrd="0" destOrd="0" presId="urn:microsoft.com/office/officeart/2005/8/layout/vProcess5"/>
    <dgm:cxn modelId="{B8826539-0ECB-4BDF-9939-8A87F8F40CF4}" type="presParOf" srcId="{E8E1097F-A5D6-4B3A-B564-4146D58F3FA1}" destId="{86E6FF82-69A1-4FDC-888C-28DDB52A73F5}" srcOrd="1" destOrd="0" presId="urn:microsoft.com/office/officeart/2005/8/layout/vProcess5"/>
    <dgm:cxn modelId="{571F83A2-0607-4FC7-B8A7-2DCE5E60A4CA}" type="presParOf" srcId="{E8E1097F-A5D6-4B3A-B564-4146D58F3FA1}" destId="{C9F17FEC-323D-4227-9971-87EA52F08D9B}" srcOrd="2" destOrd="0" presId="urn:microsoft.com/office/officeart/2005/8/layout/vProcess5"/>
    <dgm:cxn modelId="{1ABF84DA-33EA-4350-8788-FD69108535EE}" type="presParOf" srcId="{E8E1097F-A5D6-4B3A-B564-4146D58F3FA1}" destId="{340F0313-C335-4494-AECE-F4EC006C64DA}" srcOrd="3" destOrd="0" presId="urn:microsoft.com/office/officeart/2005/8/layout/vProcess5"/>
    <dgm:cxn modelId="{EB738A74-25BE-474C-8259-9DB18BF4EF7B}" type="presParOf" srcId="{E8E1097F-A5D6-4B3A-B564-4146D58F3FA1}" destId="{495325B1-6402-46B7-BDB0-C80ACF320F51}" srcOrd="4" destOrd="0" presId="urn:microsoft.com/office/officeart/2005/8/layout/vProcess5"/>
    <dgm:cxn modelId="{D9293303-7BA4-45B4-AA15-BCA52FFF8F07}" type="presParOf" srcId="{E8E1097F-A5D6-4B3A-B564-4146D58F3FA1}" destId="{1FD12903-AF84-49C2-BBA6-199848EE7004}" srcOrd="5" destOrd="0" presId="urn:microsoft.com/office/officeart/2005/8/layout/vProcess5"/>
    <dgm:cxn modelId="{2D5DCC10-F794-4B03-8212-784C793FE8F4}" type="presParOf" srcId="{E8E1097F-A5D6-4B3A-B564-4146D58F3FA1}" destId="{A2E18D02-018D-44D2-8790-625BEDD71794}" srcOrd="6" destOrd="0" presId="urn:microsoft.com/office/officeart/2005/8/layout/vProcess5"/>
    <dgm:cxn modelId="{F8946470-23B1-440A-87DD-C07BD7DD61B6}" type="presParOf" srcId="{E8E1097F-A5D6-4B3A-B564-4146D58F3FA1}" destId="{F924DD6B-65AF-4223-991F-204E03A566C2}" srcOrd="7" destOrd="0" presId="urn:microsoft.com/office/officeart/2005/8/layout/vProcess5"/>
    <dgm:cxn modelId="{5EC3BFCA-F891-42F4-BD88-1F030A867C86}" type="presParOf" srcId="{E8E1097F-A5D6-4B3A-B564-4146D58F3FA1}" destId="{4E7636DA-0DF2-416C-89CA-D745BDF9A6CC}" srcOrd="8" destOrd="0" presId="urn:microsoft.com/office/officeart/2005/8/layout/vProcess5"/>
    <dgm:cxn modelId="{56A0B069-97D5-4C3B-892B-47115CC58AA0}" type="presParOf" srcId="{E8E1097F-A5D6-4B3A-B564-4146D58F3FA1}" destId="{032DC2D5-9B0E-4E9C-8EA7-F6D3673EB8D1}" srcOrd="9" destOrd="0" presId="urn:microsoft.com/office/officeart/2005/8/layout/vProcess5"/>
    <dgm:cxn modelId="{8877AF31-4D20-432E-82D1-8561F7165B32}" type="presParOf" srcId="{E8E1097F-A5D6-4B3A-B564-4146D58F3FA1}" destId="{D6CA5BDD-4073-4624-81AE-CC6C0A3D3307}" srcOrd="10" destOrd="0" presId="urn:microsoft.com/office/officeart/2005/8/layout/vProcess5"/>
    <dgm:cxn modelId="{CC6BC641-71E6-48A6-8942-6F383BE024E8}" type="presParOf" srcId="{E8E1097F-A5D6-4B3A-B564-4146D58F3FA1}" destId="{0CE3C34A-CCEC-4627-A4CD-DF44A67C3A2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6FF82-69A1-4FDC-888C-28DDB52A73F5}">
      <dsp:nvSpPr>
        <dsp:cNvPr id="0" name=""/>
        <dsp:cNvSpPr/>
      </dsp:nvSpPr>
      <dsp:spPr>
        <a:xfrm>
          <a:off x="0" y="0"/>
          <a:ext cx="6309360" cy="9837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Arial" panose="020B0604020202020204" pitchFamily="34" charset="0"/>
              <a:cs typeface="Arial" panose="020B0604020202020204" pitchFamily="34" charset="0"/>
            </a:rPr>
            <a:t>Stay calm and listen</a:t>
          </a:r>
        </a:p>
      </dsp:txBody>
      <dsp:txXfrm>
        <a:off x="28812" y="28812"/>
        <a:ext cx="5164725" cy="926096"/>
      </dsp:txXfrm>
    </dsp:sp>
    <dsp:sp modelId="{C9F17FEC-323D-4227-9971-87EA52F08D9B}">
      <dsp:nvSpPr>
        <dsp:cNvPr id="0" name=""/>
        <dsp:cNvSpPr/>
      </dsp:nvSpPr>
      <dsp:spPr>
        <a:xfrm>
          <a:off x="528408" y="1162578"/>
          <a:ext cx="6309360" cy="9837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Arial" panose="020B0604020202020204" pitchFamily="34" charset="0"/>
              <a:cs typeface="Arial" panose="020B0604020202020204" pitchFamily="34" charset="0"/>
            </a:rPr>
            <a:t>Reassure and provide support</a:t>
          </a:r>
        </a:p>
      </dsp:txBody>
      <dsp:txXfrm>
        <a:off x="557220" y="1191390"/>
        <a:ext cx="5083908" cy="926096"/>
      </dsp:txXfrm>
    </dsp:sp>
    <dsp:sp modelId="{340F0313-C335-4494-AECE-F4EC006C64DA}">
      <dsp:nvSpPr>
        <dsp:cNvPr id="0" name=""/>
        <dsp:cNvSpPr/>
      </dsp:nvSpPr>
      <dsp:spPr>
        <a:xfrm>
          <a:off x="1048931" y="2325157"/>
          <a:ext cx="6309360" cy="9837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Explain what will happen next</a:t>
          </a:r>
          <a:endParaRPr lang="en-GB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77743" y="2353969"/>
        <a:ext cx="5091795" cy="926096"/>
      </dsp:txXfrm>
    </dsp:sp>
    <dsp:sp modelId="{495325B1-6402-46B7-BDB0-C80ACF320F51}">
      <dsp:nvSpPr>
        <dsp:cNvPr id="0" name=""/>
        <dsp:cNvSpPr/>
      </dsp:nvSpPr>
      <dsp:spPr>
        <a:xfrm>
          <a:off x="1577340" y="3487735"/>
          <a:ext cx="6309360" cy="9837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en-US" sz="2500" kern="1200" dirty="0">
              <a:latin typeface="Arial" panose="020B0604020202020204" pitchFamily="34" charset="0"/>
              <a:cs typeface="Arial" panose="020B0604020202020204" pitchFamily="34" charset="0"/>
            </a:rPr>
            <a:t>Record the conversation in the child’s words</a:t>
          </a:r>
          <a:endParaRPr lang="en-GB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06152" y="3516547"/>
        <a:ext cx="5083908" cy="926096"/>
      </dsp:txXfrm>
    </dsp:sp>
    <dsp:sp modelId="{1FD12903-AF84-49C2-BBA6-199848EE7004}">
      <dsp:nvSpPr>
        <dsp:cNvPr id="0" name=""/>
        <dsp:cNvSpPr/>
      </dsp:nvSpPr>
      <dsp:spPr>
        <a:xfrm>
          <a:off x="5669941" y="753440"/>
          <a:ext cx="639418" cy="63941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900" kern="1200"/>
        </a:p>
      </dsp:txBody>
      <dsp:txXfrm>
        <a:off x="5813810" y="753440"/>
        <a:ext cx="351680" cy="481162"/>
      </dsp:txXfrm>
    </dsp:sp>
    <dsp:sp modelId="{A2E18D02-018D-44D2-8790-625BEDD71794}">
      <dsp:nvSpPr>
        <dsp:cNvPr id="0" name=""/>
        <dsp:cNvSpPr/>
      </dsp:nvSpPr>
      <dsp:spPr>
        <a:xfrm>
          <a:off x="6198350" y="1916018"/>
          <a:ext cx="639418" cy="63941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900" kern="1200"/>
        </a:p>
      </dsp:txBody>
      <dsp:txXfrm>
        <a:off x="6342219" y="1916018"/>
        <a:ext cx="351680" cy="481162"/>
      </dsp:txXfrm>
    </dsp:sp>
    <dsp:sp modelId="{F924DD6B-65AF-4223-991F-204E03A566C2}">
      <dsp:nvSpPr>
        <dsp:cNvPr id="0" name=""/>
        <dsp:cNvSpPr/>
      </dsp:nvSpPr>
      <dsp:spPr>
        <a:xfrm>
          <a:off x="6718872" y="3078597"/>
          <a:ext cx="639418" cy="63941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900" kern="1200"/>
        </a:p>
      </dsp:txBody>
      <dsp:txXfrm>
        <a:off x="6862741" y="3078597"/>
        <a:ext cx="351680" cy="481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2ADCB6-B6F8-418A-934C-4296D03212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B0C998-E567-4ABC-A933-78A6D6D6E65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E3F59D7-352A-48FD-BC20-F4E21E7C9C90}" type="datetimeFigureOut">
              <a:rPr lang="en-US" altLang="en-US"/>
              <a:pPr>
                <a:defRPr/>
              </a:pPr>
              <a:t>9/20/2021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CB320CC-6E0C-4EE0-9CA7-6038D8EDFD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27" tIns="45363" rIns="90727" bIns="4536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8CE0C47-733D-4306-81CA-ECD2F61B60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10013"/>
          </a:xfrm>
          <a:prstGeom prst="rect">
            <a:avLst/>
          </a:prstGeom>
        </p:spPr>
        <p:txBody>
          <a:bodyPr vert="horz" lIns="90727" tIns="45363" rIns="90727" bIns="45363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E28A9-18F5-4203-8537-79B992FD55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wrap="square" lIns="90727" tIns="45363" rIns="90727" bIns="4536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9E052-9D32-409E-851A-48CED1F908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wrap="square" lIns="90727" tIns="45363" rIns="90727" bIns="4536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3182CC0-204D-42B1-9561-3422C35B0F9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vJ5uBlGYgE&amp;feature=youtu.be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CB3E2CB2-A5E1-4511-A19D-3316E7E63D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5925E33E-4F80-4AEF-B475-5F9AAEDB74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Children = up to the age of 18 </a:t>
            </a:r>
          </a:p>
          <a:p>
            <a:endParaRPr lang="en-GB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726CC20A-DE37-4445-80EF-0217B582E0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825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3475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7500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9938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71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43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115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87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ABF5195-A1EB-48CF-8663-806B33E72DD8}" type="slidenum">
              <a:rPr lang="en-GB" altLang="en-US"/>
              <a:pPr/>
              <a:t>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662F35F2-9256-4602-833D-1D790D8EAF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5297D762-BE50-4F85-8C2A-08148A6BAA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9863" indent="-169863">
              <a:buFont typeface="Webdings" panose="05030102010509060703" pitchFamily="18" charset="2"/>
              <a:buChar char=""/>
            </a:pPr>
            <a:r>
              <a:rPr lang="en-GB" altLang="en-US" dirty="0"/>
              <a:t>Make sure all staff understand that they have a </a:t>
            </a:r>
            <a:r>
              <a:rPr lang="en-GB" altLang="en-US" b="1" dirty="0"/>
              <a:t>duty to refer </a:t>
            </a:r>
            <a:r>
              <a:rPr lang="en-GB" altLang="en-US" dirty="0"/>
              <a:t>and</a:t>
            </a:r>
            <a:r>
              <a:rPr lang="en-GB" altLang="en-US" b="1" dirty="0"/>
              <a:t> </a:t>
            </a:r>
            <a:r>
              <a:rPr lang="en-GB" altLang="en-US" dirty="0"/>
              <a:t>they</a:t>
            </a:r>
            <a:r>
              <a:rPr lang="en-GB" altLang="en-US" b="1" dirty="0"/>
              <a:t> </a:t>
            </a:r>
            <a:r>
              <a:rPr lang="en-GB" altLang="en-US" dirty="0"/>
              <a:t>should </a:t>
            </a:r>
            <a:r>
              <a:rPr lang="en-GB" altLang="en-US" b="1" dirty="0"/>
              <a:t>always</a:t>
            </a:r>
            <a:r>
              <a:rPr lang="en-GB" altLang="en-US" dirty="0"/>
              <a:t> pass on information to the DSL (or deputy), even if they’re uncertain about its significance or the consequences. Make sure they also understand that they should </a:t>
            </a:r>
            <a:r>
              <a:rPr lang="en-GB" altLang="en-US" b="1" dirty="0"/>
              <a:t>always</a:t>
            </a:r>
            <a:r>
              <a:rPr lang="en-GB" altLang="en-US" dirty="0"/>
              <a:t> act in the child’s best interests.</a:t>
            </a:r>
            <a:endParaRPr lang="en-GB" altLang="en-US" b="1" dirty="0"/>
          </a:p>
          <a:p>
            <a:pPr marL="169863" indent="-169863">
              <a:buFontTx/>
              <a:buChar char="•"/>
            </a:pPr>
            <a:r>
              <a:rPr lang="en-GB" altLang="en-US" dirty="0"/>
              <a:t>Tell staff that one piece of information they know may seem trivial or unimportant but, together with other information the DSL may have, it could form a full picture of abuse</a:t>
            </a:r>
          </a:p>
          <a:p>
            <a:pPr marL="169863" indent="-169863">
              <a:buFontTx/>
              <a:buChar char="•"/>
            </a:pPr>
            <a:r>
              <a:rPr lang="en-GB" altLang="en-US" dirty="0"/>
              <a:t>Explain that safeguarding incidents and/or behaviours can be associated with factors outside school/college, and can occur between children outside school/college, so you should consider the context within which incidents occur. This is known as </a:t>
            </a:r>
            <a:r>
              <a:rPr lang="en-GB" altLang="en-US" b="1" dirty="0"/>
              <a:t>contextual safeguarding</a:t>
            </a:r>
            <a:endParaRPr lang="en-GB" altLang="en-US" dirty="0"/>
          </a:p>
          <a:p>
            <a:pPr marL="169863" indent="-169863">
              <a:buFontTx/>
              <a:buChar char="•"/>
            </a:pPr>
            <a:r>
              <a:rPr lang="en-GB" altLang="en-US" dirty="0"/>
              <a:t>Emphasise that data protection law does not stand in the way of safeguarding – it allows information to be shared, appropriately, where failing to do so could result in a child being at risk</a:t>
            </a: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8ABDEC66-EBF1-4DA3-BE1F-32D4E526E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825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3475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7500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9938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71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43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115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87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6769D53-0A12-4944-8587-8E3B6D8AA205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B51998B5-8DCB-4231-BA97-8406B6AB2F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4CE2BB2A-6E3C-4EB6-9CEA-7460922BE5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9863" indent="-169863">
              <a:buFont typeface="Webdings" panose="05030102010509060703" pitchFamily="18" charset="2"/>
              <a:buChar char=""/>
            </a:pPr>
            <a:r>
              <a:rPr lang="en-GB" altLang="en-US"/>
              <a:t>Explain what staff should do if they have any concerns about poor or unsafe safeguarding practice in your school or college.</a:t>
            </a:r>
          </a:p>
          <a:p>
            <a:pPr marL="169863" indent="-169863">
              <a:buFontTx/>
              <a:buChar char="•"/>
            </a:pPr>
            <a:r>
              <a:rPr lang="en-GB" altLang="en-US"/>
              <a:t>Make sure staff understand who they should go to and how best to contact them, following your whistle-blowing procedure, if you have one</a:t>
            </a:r>
          </a:p>
          <a:p>
            <a:pPr marL="169863" indent="-169863">
              <a:buFontTx/>
              <a:buChar char="•"/>
            </a:pPr>
            <a:r>
              <a:rPr lang="en-GB" altLang="en-US"/>
              <a:t>Tell staff that if they have concerns about a staff member, they should speak to the headteacher; if they’re concerned about the headteacher, they should talk to the chair of governors. They can contact the chair by … </a:t>
            </a:r>
            <a:r>
              <a:rPr lang="en-GB" altLang="en-US">
                <a:solidFill>
                  <a:srgbClr val="12263F"/>
                </a:solidFill>
                <a:cs typeface="Times New Roman" panose="02020603050405020304" pitchFamily="18" charset="0"/>
              </a:rPr>
              <a:t>(a</a:t>
            </a:r>
            <a:r>
              <a:rPr lang="en-GB" altLang="en-US">
                <a:solidFill>
                  <a:srgbClr val="12263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dd their name and how to contact them here)</a:t>
            </a:r>
          </a:p>
          <a:p>
            <a:pPr marL="169863" indent="-169863">
              <a:buFontTx/>
              <a:buChar char="•"/>
            </a:pPr>
            <a:r>
              <a:rPr lang="en-GB" altLang="en-US"/>
              <a:t>If they feel they can’t raise the issue in school/college, or that their concern isn’t being addressed, they can use the NSPCC whistle-blowing helpline. This is available from 8am to 8pm Monday to Friday, via the phone number and email address on the slide</a:t>
            </a:r>
          </a:p>
          <a:p>
            <a:pPr marL="169863" indent="-169863">
              <a:buFontTx/>
              <a:buChar char="•"/>
            </a:pPr>
            <a:r>
              <a:rPr lang="en-GB" altLang="en-US"/>
              <a:t>Encourage staff to add notes about your internal reporting procedures for whistle-blowing on page 8 of their learning log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9F77DEBA-DBF2-4C5A-BD56-2A2CD0E3A7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825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3475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7500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9938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71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43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115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87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E453B26-F53E-4513-A46C-5FED0C128A85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CD5C2C97-15B8-473B-B8D9-77EB64326E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CD9F9DCC-F6BE-44AF-A0DD-98968B4E46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Working together 2018</a:t>
            </a:r>
          </a:p>
          <a:p>
            <a:r>
              <a:rPr lang="en-GB" altLang="en-US"/>
              <a:t>Safeguarding is the ‘umbrella’ term we use to protect all children</a:t>
            </a:r>
          </a:p>
          <a:p>
            <a:r>
              <a:rPr lang="en-GB" altLang="en-US"/>
              <a:t>Child Protection is used when talking about protecting specific children at particular risk of harm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174B6E4F-3669-4D74-8AC5-4872E9E25B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825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3475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7500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9938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71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43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115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87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1B07EB5-2DE6-414E-BCD1-7275B28359A2}" type="slidenum">
              <a:rPr lang="en-GB" altLang="en-US"/>
              <a:pPr/>
              <a:t>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8B5AE23C-873D-4929-AED4-9E3E56D675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4896C68B-EDDE-4A0C-A79F-774322CAAF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9863" indent="-169863">
              <a:buFont typeface="Webdings" panose="05030102010509060703" pitchFamily="18" charset="2"/>
              <a:buChar char=""/>
            </a:pPr>
            <a:r>
              <a:rPr lang="en-US" altLang="en-US">
                <a:ea typeface="MS PGothic" panose="020B0600070205080204" pitchFamily="34" charset="-128"/>
              </a:rPr>
              <a:t>Explain that </a:t>
            </a:r>
            <a:r>
              <a:rPr lang="en-US" altLang="en-US" b="1">
                <a:ea typeface="MS PGothic" panose="020B0600070205080204" pitchFamily="34" charset="-128"/>
              </a:rPr>
              <a:t>all</a:t>
            </a:r>
            <a:r>
              <a:rPr lang="en-US" altLang="en-US">
                <a:ea typeface="MS PGothic" panose="020B0600070205080204" pitchFamily="34" charset="-128"/>
              </a:rPr>
              <a:t> </a:t>
            </a:r>
            <a:r>
              <a:rPr lang="en-GB" altLang="en-US">
                <a:solidFill>
                  <a:srgbClr val="12263F"/>
                </a:solidFill>
                <a:latin typeface="Arial" panose="020B0604020202020204" pitchFamily="34" charset="0"/>
              </a:rPr>
              <a:t>staff have a role to play in safeguarding. </a:t>
            </a:r>
            <a:r>
              <a:rPr lang="en-GB" altLang="en-US">
                <a:latin typeface="Arial" panose="020B0604020202020204" pitchFamily="34" charset="0"/>
                <a:cs typeface="Times New Roman" panose="02020603050405020304" pitchFamily="18" charset="0"/>
              </a:rPr>
              <a:t>Everyone </a:t>
            </a:r>
            <a:r>
              <a:rPr lang="en-GB" altLang="en-US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needs to be alert and report concerns, and everyone should always act in the best interests of the child.</a:t>
            </a:r>
            <a:endParaRPr lang="en-GB" altLang="en-US">
              <a:solidFill>
                <a:srgbClr val="12263F"/>
              </a:solidFill>
              <a:latin typeface="Arial" panose="020B0604020202020204" pitchFamily="34" charset="0"/>
            </a:endParaRPr>
          </a:p>
          <a:p>
            <a:pPr marL="169863" indent="-169863">
              <a:buFontTx/>
              <a:buChar char="•"/>
            </a:pPr>
            <a:endParaRPr lang="en-GB" altLang="en-US">
              <a:ea typeface="MS PGothic" panose="020B0600070205080204" pitchFamily="34" charset="-128"/>
            </a:endParaRPr>
          </a:p>
          <a:p>
            <a:pPr marL="169863" indent="-169863">
              <a:buFontTx/>
              <a:buChar char="•"/>
            </a:pPr>
            <a:r>
              <a:rPr lang="en-GB" altLang="en-US">
                <a:ea typeface="MS PGothic" panose="020B0600070205080204" pitchFamily="34" charset="-128"/>
              </a:rPr>
              <a:t>Ask staff to suggest how each individual on the slide may play a role by writing on the pieces of paper.  Give staff 5 minutes or so.</a:t>
            </a:r>
          </a:p>
          <a:p>
            <a:pPr marL="169863" indent="-169863">
              <a:buFontTx/>
              <a:buChar char="•"/>
            </a:pPr>
            <a:endParaRPr lang="en-GB" altLang="en-US">
              <a:ea typeface="MS PGothic" panose="020B0600070205080204" pitchFamily="34" charset="-128"/>
            </a:endParaRPr>
          </a:p>
          <a:p>
            <a:pPr marL="169863" indent="-169863">
              <a:buFontTx/>
              <a:buChar char="•"/>
            </a:pPr>
            <a:r>
              <a:rPr lang="en-GB" altLang="en-US">
                <a:ea typeface="MS PGothic" panose="020B0600070205080204" pitchFamily="34" charset="-128"/>
              </a:rPr>
              <a:t>Clarify and expand on their suggestions, making sure you cover the following for each individual:</a:t>
            </a:r>
          </a:p>
          <a:p>
            <a:pPr marL="622300" lvl="1" indent="-169863" eaLnBrk="1" hangingPunct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GB" altLang="en-US" b="1">
                <a:ea typeface="MS PGothic" panose="020B0600070205080204" pitchFamily="34" charset="-128"/>
              </a:rPr>
              <a:t>Midday supervisors:</a:t>
            </a:r>
            <a:r>
              <a:rPr lang="en-GB" altLang="en-US">
                <a:ea typeface="MS PGothic" panose="020B0600070205080204" pitchFamily="34" charset="-128"/>
              </a:rPr>
              <a:t> may notice physical signs of abuse, spot changes in behaviour that cause concern, notice worrisome eating habits, witness peer-on-peer abuse, be seen as a trusted adult who children feel comfortable talking to</a:t>
            </a:r>
          </a:p>
          <a:p>
            <a:pPr marL="622300" lvl="1" indent="-169863" eaLnBrk="1" hangingPunct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GB" altLang="en-US" b="1">
                <a:ea typeface="MS PGothic" panose="020B0600070205080204" pitchFamily="34" charset="-128"/>
              </a:rPr>
              <a:t>Teaching and support staff:</a:t>
            </a:r>
            <a:r>
              <a:rPr lang="en-GB" altLang="en-US">
                <a:ea typeface="MS PGothic" panose="020B0600070205080204" pitchFamily="34" charset="-128"/>
              </a:rPr>
              <a:t> work closely with children and so are well-placed to notice changes in behaviour and signs of abuse, are seen as trusted adults so victims of abuse may turn to them, and often meet parents/carers - which may bring concerns to light</a:t>
            </a:r>
          </a:p>
          <a:p>
            <a:pPr marL="622300" lvl="1" indent="-169863" eaLnBrk="1" hangingPunct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GB" altLang="en-US" b="1">
                <a:ea typeface="MS PGothic" panose="020B0600070205080204" pitchFamily="34" charset="-128"/>
              </a:rPr>
              <a:t>Volunteers</a:t>
            </a:r>
            <a:r>
              <a:rPr lang="en-GB" altLang="en-US">
                <a:ea typeface="MS PGothic" panose="020B0600070205080204" pitchFamily="34" charset="-128"/>
              </a:rPr>
              <a:t>: may notice physical signs of abuse, spot changes in behaviour that cause concern, witness peer-on-peer abuse, be seen as a trusted adult who children feel comfortable talking to</a:t>
            </a:r>
          </a:p>
          <a:p>
            <a:pPr marL="622300" lvl="1" indent="-169863" eaLnBrk="1" hangingPunct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GB" altLang="en-US" b="1">
                <a:ea typeface="MS PGothic" panose="020B0600070205080204" pitchFamily="34" charset="-128"/>
              </a:rPr>
              <a:t>Designated safeguarding leads (DSLs) and deputies: </a:t>
            </a:r>
            <a:r>
              <a:rPr lang="en-GB" altLang="en-US">
                <a:ea typeface="MS PGothic" panose="020B0600070205080204" pitchFamily="34" charset="-128"/>
              </a:rPr>
              <a:t>provide safeguarding support to staff and stay on top of emerging issues, co-ordinate action where concerns are reported, work with services such as children’s social care and the police as needed</a:t>
            </a:r>
          </a:p>
          <a:p>
            <a:pPr marL="622300" lvl="1" indent="-169863" eaLnBrk="1" hangingPunct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GB" altLang="en-US" b="1">
                <a:ea typeface="MS PGothic" panose="020B0600070205080204" pitchFamily="34" charset="-128"/>
              </a:rPr>
              <a:t>Receptionists and office staff:</a:t>
            </a:r>
            <a:r>
              <a:rPr lang="en-GB" altLang="en-US">
                <a:ea typeface="MS PGothic" panose="020B0600070205080204" pitchFamily="34" charset="-128"/>
              </a:rPr>
              <a:t> are the first port of call for visitors and must carry out certain checks to make sure they’re not a risk, are often the ‘eyes and ears’ of the school/college – having frequent contact with pupils and parents through which they may identify signs of concern</a:t>
            </a:r>
          </a:p>
          <a:p>
            <a:pPr marL="169863" indent="-169863" eaLnBrk="1" hangingPunct="1">
              <a:spcBef>
                <a:spcPct val="0"/>
              </a:spcBef>
              <a:buFontTx/>
              <a:buChar char="•"/>
            </a:pPr>
            <a:endParaRPr lang="en-GB" altLang="en-US" sz="700">
              <a:ea typeface="MS PGothic" panose="020B0600070205080204" pitchFamily="34" charset="-128"/>
            </a:endParaRPr>
          </a:p>
          <a:p>
            <a:pPr marL="169863" indent="-169863" eaLnBrk="1" hangingPunct="1">
              <a:spcBef>
                <a:spcPct val="0"/>
              </a:spcBef>
              <a:buFontTx/>
              <a:buChar char="•"/>
            </a:pPr>
            <a:r>
              <a:rPr lang="en-GB" altLang="en-US" sz="700">
                <a:ea typeface="MS PGothic" panose="020B0600070205080204" pitchFamily="34" charset="-128"/>
              </a:rPr>
              <a:t>Make the point that everyone in the room has a responsibility to provide a safe environment in which children can learn. All staff are in a position to identify concerns about a child early, make sure they get the help they need, and help to prevent their situation from getting worse. (This is known as ‘early help’)</a:t>
            </a: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8AE05EF1-E6B1-4FDC-B39A-2081B47D5B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825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3475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7500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9938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71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43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115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87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9A363C8-1930-4705-9D99-884DF4B54F50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F1CAC63C-9B18-4A63-A264-2055483878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F5AAAA3A-3C70-4867-96A8-76A81CF884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9863" indent="-169863">
              <a:buFont typeface="Webdings" panose="05030102010509060703" pitchFamily="18" charset="2"/>
              <a:buChar char=""/>
            </a:pPr>
            <a:r>
              <a:rPr lang="en-US" altLang="en-US">
                <a:ea typeface="MS PGothic" panose="020B0600070205080204" pitchFamily="34" charset="-128"/>
              </a:rPr>
              <a:t>Tell parents </a:t>
            </a:r>
            <a:r>
              <a:rPr lang="en-US" altLang="en-US" b="1">
                <a:ea typeface="MS PGothic" panose="020B0600070205080204" pitchFamily="34" charset="-128"/>
              </a:rPr>
              <a:t>who</a:t>
            </a:r>
            <a:r>
              <a:rPr lang="en-US" altLang="en-US">
                <a:ea typeface="MS PGothic" panose="020B0600070205080204" pitchFamily="34" charset="-128"/>
              </a:rPr>
              <a:t> deals with safeguarding in your school/college and who they need to report safeguarding concerns to (</a:t>
            </a:r>
            <a:r>
              <a:rPr lang="en-US" altLang="en-US" b="1">
                <a:ea typeface="MS PGothic" panose="020B0600070205080204" pitchFamily="34" charset="-128"/>
              </a:rPr>
              <a:t>no matter how small</a:t>
            </a:r>
            <a:r>
              <a:rPr lang="en-US" altLang="en-US">
                <a:ea typeface="MS PGothic" panose="020B0600070205080204" pitchFamily="34" charset="-128"/>
              </a:rPr>
              <a:t>). </a:t>
            </a:r>
          </a:p>
          <a:p>
            <a:pPr marL="169863" indent="-169863">
              <a:buFontTx/>
              <a:buChar char="•"/>
            </a:pPr>
            <a:r>
              <a:rPr lang="en-US" altLang="en-US">
                <a:ea typeface="MS PGothic" panose="020B0600070205080204" pitchFamily="34" charset="-128"/>
              </a:rPr>
              <a:t>Explain that if, in exceptional circumstances, the DSL (or a deputy) isn’t available, e.g. if they’re on a trip or off sick, staff should speak to a member of the senior leadership team (SLT)</a:t>
            </a:r>
          </a:p>
          <a:p>
            <a:pPr marL="169863" indent="-169863">
              <a:buFontTx/>
              <a:buChar char="•"/>
            </a:pPr>
            <a:r>
              <a:rPr lang="en-GB" altLang="en-US">
                <a:ea typeface="MS PGothic" panose="020B0600070205080204" pitchFamily="34" charset="-128"/>
              </a:rPr>
              <a:t>Tell staff that you’ll be covering how to report a concern in more detail later</a:t>
            </a:r>
          </a:p>
          <a:p>
            <a:pPr marL="169863" indent="-169863">
              <a:buFontTx/>
              <a:buChar char="•"/>
            </a:pPr>
            <a:r>
              <a:rPr lang="en-GB" altLang="en-US">
                <a:latin typeface="Arial" panose="020B0604020202020204" pitchFamily="34" charset="0"/>
                <a:ea typeface="MS PGothic" panose="020B0600070205080204" pitchFamily="34" charset="-128"/>
              </a:rPr>
              <a:t>Remind parents to speak to their class teacher ASAP</a:t>
            </a:r>
            <a:endParaRPr lang="en-GB" altLang="en-US">
              <a:latin typeface="Arial" panose="020B0604020202020204" pitchFamily="34" charset="0"/>
              <a:ea typeface="MS Mincho" panose="02020609040205080304" pitchFamily="49" charset="-128"/>
            </a:endParaRP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4B71A3AF-A633-44C1-8EA3-309C51018F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825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3475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7500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9938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71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43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115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87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DFCDA4C-8F6A-420D-8B44-B74C101B37E3}" type="slidenum">
              <a:rPr lang="en-US" altLang="en-US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2A21F947-BA75-4C98-96D4-8D3C4A1A4E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B6F91B0F-86BB-4081-86E3-19DD8DB0E0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9863" indent="-169863">
              <a:buFont typeface="Webdings" panose="05030102010509060703" pitchFamily="18" charset="2"/>
              <a:buChar char=""/>
            </a:pPr>
            <a:r>
              <a:rPr lang="en-US" altLang="en-US">
                <a:ea typeface="MS PGothic" panose="020B0600070205080204" pitchFamily="34" charset="-128"/>
              </a:rPr>
              <a:t>Tell staff </a:t>
            </a:r>
            <a:r>
              <a:rPr lang="en-GB" altLang="en-US">
                <a:ea typeface="MS PGothic" panose="020B0600070205080204" pitchFamily="34" charset="-128"/>
              </a:rPr>
              <a:t>that child abuse can include </a:t>
            </a:r>
            <a:r>
              <a:rPr lang="en-GB" altLang="en-US" b="1">
                <a:ea typeface="MS PGothic" panose="020B0600070205080204" pitchFamily="34" charset="-128"/>
              </a:rPr>
              <a:t>inflicting harm, failing to act to prevent harm,</a:t>
            </a:r>
            <a:r>
              <a:rPr lang="en-GB" altLang="en-US">
                <a:ea typeface="MS PGothic" panose="020B0600070205080204" pitchFamily="34" charset="-128"/>
              </a:rPr>
              <a:t> or </a:t>
            </a:r>
            <a:r>
              <a:rPr lang="en-GB" altLang="en-US" b="1">
                <a:ea typeface="MS PGothic" panose="020B0600070205080204" pitchFamily="34" charset="-128"/>
              </a:rPr>
              <a:t>persistently failing to meet a child’s basic needs</a:t>
            </a:r>
            <a:r>
              <a:rPr lang="en-GB" altLang="en-US">
                <a:ea typeface="MS PGothic" panose="020B0600070205080204" pitchFamily="34" charset="-128"/>
              </a:rPr>
              <a:t>.</a:t>
            </a:r>
          </a:p>
          <a:p>
            <a:pPr marL="169863" indent="-169863">
              <a:buFontTx/>
              <a:buChar char="•"/>
            </a:pPr>
            <a:r>
              <a:rPr lang="en-GB" altLang="en-US">
                <a:ea typeface="MS PGothic" panose="020B0600070205080204" pitchFamily="34" charset="-128"/>
              </a:rPr>
              <a:t>It can happen </a:t>
            </a:r>
            <a:r>
              <a:rPr lang="en-GB" altLang="en-US" b="1">
                <a:ea typeface="MS PGothic" panose="020B0600070205080204" pitchFamily="34" charset="-128"/>
              </a:rPr>
              <a:t>in person or online</a:t>
            </a:r>
            <a:endParaRPr lang="en-GB" altLang="en-US">
              <a:ea typeface="MS PGothic" panose="020B0600070205080204" pitchFamily="34" charset="-128"/>
            </a:endParaRPr>
          </a:p>
          <a:p>
            <a:pPr marL="169863" indent="-169863">
              <a:buFontTx/>
              <a:buChar char="•"/>
            </a:pPr>
            <a:r>
              <a:rPr lang="en-GB" altLang="en-US">
                <a:ea typeface="MS PGothic" panose="020B0600070205080204" pitchFamily="34" charset="-128"/>
              </a:rPr>
              <a:t>It may be committed by adults, or by other children (also known as ‘peer-on-peer’ abuse)</a:t>
            </a:r>
          </a:p>
          <a:p>
            <a:pPr marL="169863" indent="-169863">
              <a:buFontTx/>
              <a:buChar char="•"/>
            </a:pPr>
            <a:r>
              <a:rPr lang="en-GB" altLang="en-US">
                <a:ea typeface="MS PGothic" panose="020B0600070205080204" pitchFamily="34" charset="-128"/>
              </a:rPr>
              <a:t>It can happen to </a:t>
            </a:r>
            <a:r>
              <a:rPr lang="en-GB" altLang="en-US" b="1">
                <a:ea typeface="MS PGothic" panose="020B0600070205080204" pitchFamily="34" charset="-128"/>
              </a:rPr>
              <a:t>any child</a:t>
            </a:r>
            <a:r>
              <a:rPr lang="en-GB" altLang="en-US">
                <a:ea typeface="MS PGothic" panose="020B0600070205080204" pitchFamily="34" charset="-128"/>
              </a:rPr>
              <a:t>, regardless of age, gender, socio-economic status, religion, ethnicity, or where they live</a:t>
            </a:r>
          </a:p>
          <a:p>
            <a:pPr marL="169863" indent="-169863">
              <a:buFontTx/>
              <a:buChar char="•"/>
            </a:pPr>
            <a:r>
              <a:rPr lang="en-GB" altLang="en-US">
                <a:ea typeface="MS PGothic" panose="020B0600070205080204" pitchFamily="34" charset="-128"/>
              </a:rPr>
              <a:t>Stress that all staff need to maintain an attitude of ‘</a:t>
            </a:r>
            <a:r>
              <a:rPr lang="en-GB" altLang="en-US" b="1">
                <a:ea typeface="MS PGothic" panose="020B0600070205080204" pitchFamily="34" charset="-128"/>
              </a:rPr>
              <a:t>it could happen here</a:t>
            </a:r>
            <a:r>
              <a:rPr lang="en-GB" altLang="en-US">
                <a:ea typeface="MS PGothic" panose="020B0600070205080204" pitchFamily="34" charset="-128"/>
              </a:rPr>
              <a:t>’ when it comes to safeguarding</a:t>
            </a:r>
            <a:endParaRPr lang="en-GB" altLang="en-US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69863" indent="-169863"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8E326F30-A88F-460E-83D1-F606553AE0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825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3475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7500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9938" indent="-225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71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43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115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8738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5D004AE-35CF-4871-A443-7EF5A24B632E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098570C4-362D-4E61-BF6D-0BFB6E6A3A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BF5DA3B9-0842-404F-A81D-4F6169AE64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Be mindful that some of these behaviours can be viewed as disruptive and challenging by teaching staff.</a:t>
            </a:r>
          </a:p>
          <a:p>
            <a:endParaRPr lang="en-GB" altLang="en-US"/>
          </a:p>
          <a:p>
            <a:r>
              <a:rPr lang="en-GB" altLang="en-US"/>
              <a:t>This may mean that staff focus on the behaviours rather than looking at the possible causes or encouraging the child to talk about their worries. </a:t>
            </a: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2FAFF3EB-CEA4-4D12-81FF-903275C17F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8A82FC2-0962-4CEF-8A7E-68F605F323CB}" type="slidenum">
              <a:rPr lang="en-GB" altLang="en-US"/>
              <a:pPr/>
              <a:t>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F6272BEC-C640-41A0-998F-9624D17A54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B0842B11-B930-49D5-929D-A1A825A2A4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1225" eaLnBrk="1" hangingPunct="1">
              <a:spcBef>
                <a:spcPct val="0"/>
              </a:spcBef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Responding to a Child's Disclosure of Abuse | NSPCC Learning - YouTube</a:t>
            </a: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1225"/>
            <a:endParaRPr lang="en-GB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904F17EB-8173-48CF-AB88-21DAD6E942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A6026F1-55D8-42A3-A82F-75FCB2AF6D4E}" type="slidenum">
              <a:rPr lang="en-GB" altLang="en-US"/>
              <a:pPr/>
              <a:t>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AFD44278-FBBE-4835-A60E-EFA4704637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1D1A1C03-3A04-4BD7-8E0C-A809611162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GB" altLang="en-US" dirty="0"/>
              <a:t>You may become aware of concerns via other means</a:t>
            </a:r>
          </a:p>
          <a:p>
            <a:pPr>
              <a:defRPr/>
            </a:pPr>
            <a:r>
              <a:rPr lang="en-GB" dirty="0"/>
              <a:t>a. Stay calm and listen carefully. </a:t>
            </a:r>
          </a:p>
          <a:p>
            <a:pPr>
              <a:defRPr/>
            </a:pPr>
            <a:r>
              <a:rPr lang="en-GB" dirty="0"/>
              <a:t>b. Reassure them that they have done the right thing in telling you. </a:t>
            </a:r>
          </a:p>
          <a:p>
            <a:pPr>
              <a:defRPr/>
            </a:pPr>
            <a:r>
              <a:rPr lang="en-GB" dirty="0"/>
              <a:t>c. Do not investigate or ask leading questions. The questions staff are </a:t>
            </a:r>
          </a:p>
          <a:p>
            <a:pPr>
              <a:defRPr/>
            </a:pPr>
            <a:r>
              <a:rPr lang="en-GB" dirty="0"/>
              <a:t>advised to use are the TED questions </a:t>
            </a:r>
          </a:p>
          <a:p>
            <a:pPr>
              <a:defRPr/>
            </a:pPr>
            <a:r>
              <a:rPr lang="en-GB" dirty="0"/>
              <a:t>1. Tell me what happened‟ </a:t>
            </a:r>
          </a:p>
          <a:p>
            <a:pPr>
              <a:defRPr/>
            </a:pPr>
            <a:r>
              <a:rPr lang="en-GB" dirty="0"/>
              <a:t>2. Explain or </a:t>
            </a:r>
          </a:p>
          <a:p>
            <a:pPr>
              <a:defRPr/>
            </a:pPr>
            <a:r>
              <a:rPr lang="en-GB" dirty="0"/>
              <a:t>3. Describe </a:t>
            </a:r>
          </a:p>
          <a:p>
            <a:pPr>
              <a:defRPr/>
            </a:pPr>
            <a:r>
              <a:rPr lang="en-GB" dirty="0"/>
              <a:t>d. Let them know that you will need to tell someone else. </a:t>
            </a:r>
          </a:p>
          <a:p>
            <a:pPr>
              <a:defRPr/>
            </a:pPr>
            <a:r>
              <a:rPr lang="en-GB" dirty="0"/>
              <a:t>e. Do not promise to keep what they have told you a secret. </a:t>
            </a:r>
          </a:p>
          <a:p>
            <a:pPr>
              <a:defRPr/>
            </a:pPr>
            <a:r>
              <a:rPr lang="en-GB" dirty="0"/>
              <a:t>f. Inform your Senior Designated Officer as soon as possible. </a:t>
            </a:r>
          </a:p>
          <a:p>
            <a:pPr>
              <a:defRPr/>
            </a:pPr>
            <a:r>
              <a:rPr lang="en-GB" dirty="0"/>
              <a:t>g. Make a written record of the allegation in the </a:t>
            </a:r>
            <a:r>
              <a:rPr lang="en-GB" dirty="0" err="1"/>
              <a:t>child‟s</a:t>
            </a:r>
            <a:r>
              <a:rPr lang="en-GB" dirty="0"/>
              <a:t> own words, </a:t>
            </a:r>
          </a:p>
          <a:p>
            <a:pPr>
              <a:defRPr/>
            </a:pPr>
            <a:r>
              <a:rPr lang="en-GB" dirty="0"/>
              <a:t>disclosure or incident which you must sign, time, date and record your </a:t>
            </a:r>
          </a:p>
          <a:p>
            <a:pPr>
              <a:defRPr/>
            </a:pPr>
            <a:r>
              <a:rPr lang="en-GB" dirty="0"/>
              <a:t>position using the school's safeguarding record log forms at the </a:t>
            </a:r>
          </a:p>
          <a:p>
            <a:pPr>
              <a:defRPr/>
            </a:pPr>
            <a:r>
              <a:rPr lang="en-GB" dirty="0"/>
              <a:t>earliest possible time after the disclosure being made. Do not wait to </a:t>
            </a:r>
          </a:p>
          <a:p>
            <a:pPr>
              <a:defRPr/>
            </a:pPr>
            <a:r>
              <a:rPr lang="en-GB" dirty="0"/>
              <a:t>finish the session as this is part of evidence recording. If you are </a:t>
            </a:r>
          </a:p>
          <a:p>
            <a:pPr>
              <a:defRPr/>
            </a:pPr>
            <a:r>
              <a:rPr lang="en-GB" dirty="0"/>
              <a:t>concerned that a member of staff or adult in a position of trust </a:t>
            </a:r>
          </a:p>
          <a:p>
            <a:pPr>
              <a:defRPr/>
            </a:pPr>
            <a:r>
              <a:rPr lang="en-GB" dirty="0"/>
              <a:t>poses a danger to a child or young person, or that they might be </a:t>
            </a:r>
          </a:p>
          <a:p>
            <a:pPr>
              <a:defRPr/>
            </a:pPr>
            <a:r>
              <a:rPr lang="en-GB" dirty="0"/>
              <a:t>abusing a child or young person, you should report your concerns to </a:t>
            </a:r>
          </a:p>
          <a:p>
            <a:pPr>
              <a:defRPr/>
            </a:pPr>
            <a:r>
              <a:rPr lang="en-GB" dirty="0"/>
              <a:t>the Head. Where those concerns relate to the Head</a:t>
            </a:r>
          </a:p>
          <a:p>
            <a:pPr>
              <a:defRPr/>
            </a:pPr>
            <a:r>
              <a:rPr lang="en-GB" dirty="0"/>
              <a:t>however, this should be reported to the Chair of Governors using the </a:t>
            </a:r>
          </a:p>
          <a:p>
            <a:pPr>
              <a:defRPr/>
            </a:pPr>
            <a:r>
              <a:rPr lang="en-GB" dirty="0"/>
              <a:t>schools „Whistle blowing‟ policy.</a:t>
            </a:r>
          </a:p>
          <a:p>
            <a:pPr eaLnBrk="1" hangingPunct="1">
              <a:spcBef>
                <a:spcPct val="0"/>
              </a:spcBef>
              <a:defRPr/>
            </a:pPr>
            <a:endParaRPr lang="en-GB" altLang="en-US" dirty="0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14B5C064-C839-4305-BC1B-A618456315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C81BEB8-930C-4493-8108-2A026F6F28D2}" type="slidenum">
              <a:rPr lang="en-GB" altLang="en-US"/>
              <a:pPr/>
              <a:t>10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56DA7573-664C-4CC0-AF32-99CF30BEA1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242C685E-C92C-4C70-928D-CCCF8403E2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Four possibilities for telling</a:t>
            </a:r>
          </a:p>
          <a:p>
            <a:pPr eaLnBrk="1" hangingPunct="1"/>
            <a:r>
              <a:rPr lang="en-GB" altLang="en-US" i="1"/>
              <a:t>Hidden</a:t>
            </a:r>
            <a:r>
              <a:rPr lang="en-GB" altLang="en-US"/>
              <a:t> - actively avoids telling, hides and denies</a:t>
            </a:r>
          </a:p>
          <a:p>
            <a:pPr eaLnBrk="1" hangingPunct="1"/>
            <a:r>
              <a:rPr lang="en-GB" altLang="en-US" i="1"/>
              <a:t>Signs and symptoms </a:t>
            </a:r>
            <a:r>
              <a:rPr lang="en-GB" altLang="en-US"/>
              <a:t>- shows through behaviour and presentation so brought to attention of services, though not directly disclose or intend to disclose </a:t>
            </a:r>
          </a:p>
          <a:p>
            <a:pPr eaLnBrk="1" hangingPunct="1"/>
            <a:r>
              <a:rPr lang="en-GB" altLang="en-US" i="1"/>
              <a:t>Prompted telling </a:t>
            </a:r>
            <a:r>
              <a:rPr lang="en-GB" altLang="en-US"/>
              <a:t>- after displaying symptoms builds trust in professional and discloses</a:t>
            </a:r>
          </a:p>
          <a:p>
            <a:pPr eaLnBrk="1" hangingPunct="1"/>
            <a:r>
              <a:rPr lang="en-GB" altLang="en-US" i="1"/>
              <a:t>Purposeful telling </a:t>
            </a:r>
            <a:r>
              <a:rPr lang="en-GB" altLang="en-US"/>
              <a:t>- purposefully approaches someone to tell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B460D22-6146-48E6-AC49-E03D914F28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6D0B8F3-8EC2-4ADE-87B5-307BB032E60B}" type="slidenum">
              <a:rPr lang="en-GB" altLang="en-US"/>
              <a:pPr/>
              <a:t>11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2D800-3C23-461C-8DB2-E8991A177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92C41-8A6D-4874-AF8A-9781B70C0F0B}" type="datetimeFigureOut">
              <a:rPr lang="en-US" altLang="en-US"/>
              <a:pPr>
                <a:defRPr/>
              </a:pPr>
              <a:t>9/20/2021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987BB-43DC-47C2-9642-ABC2176FA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5BAE2-1594-4CC0-90D8-22545FB53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1112A-DA2B-40D4-AC3B-17C5D2BFB3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475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4BA7C-944C-4F70-8EA2-DE35014F0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6005-94F8-4894-80DE-FAD9F5BFE3F6}" type="datetimeFigureOut">
              <a:rPr lang="en-US" altLang="en-US"/>
              <a:pPr>
                <a:defRPr/>
              </a:pPr>
              <a:t>9/20/2021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E4F7F-C9ED-46D6-99E2-82A9372D9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230EB-BF4E-42E0-898B-630B8EF63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1619B-F789-4E3A-AB3E-4AC921D20A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770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35F85-6F69-451F-A967-C38F11ACA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3E865-2393-44C2-AB16-0D0C486C5CF7}" type="datetimeFigureOut">
              <a:rPr lang="en-US" altLang="en-US"/>
              <a:pPr>
                <a:defRPr/>
              </a:pPr>
              <a:t>9/20/2021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46E4-E83D-4CED-A5F2-F81765AB1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2036C-E27B-4B76-B086-5BCB1DC7E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664FD-9B33-475C-94B0-1FC94849F6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099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C463D-49EF-4833-8C7E-5EC4B9A24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0A004-0227-4906-94FD-872CE9843FED}" type="datetimeFigureOut">
              <a:rPr lang="en-US" altLang="en-US"/>
              <a:pPr>
                <a:defRPr/>
              </a:pPr>
              <a:t>9/20/2021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C2BC6-72AC-4F46-A81C-9DF2E717D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B8AD9-EF2D-4330-BF20-CD0DABB6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1B2C98-E7A3-4891-9432-28FF2A0974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480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B8CDE-5570-4D5E-A898-57F1F3B4D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CD1B4-8328-486A-A561-219189F8490B}" type="datetimeFigureOut">
              <a:rPr lang="en-US" altLang="en-US"/>
              <a:pPr>
                <a:defRPr/>
              </a:pPr>
              <a:t>9/20/2021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A7C42-312D-482A-BA9C-81D15805F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7037A-CE7C-4DBF-9640-D4D75D728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0649C-C4E0-4E74-8A12-E81A4499F8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8459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E8D9383-D329-4620-8A80-BB22FB58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0913B-7662-4F16-8FFE-E6D83EC22C2C}" type="datetimeFigureOut">
              <a:rPr lang="en-US" altLang="en-US"/>
              <a:pPr>
                <a:defRPr/>
              </a:pPr>
              <a:t>9/20/2021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72E952-8D03-4AE8-ACBE-FE57F62EA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04F119-4B8C-4BB4-8BD8-4D5372412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7BBA1-D6D1-44CA-86ED-4AA6FC1DBC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0759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D67DD97-D683-4784-A81F-B3063A4BA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B26FB-4CD5-4BD1-82B6-A4E39ACDB493}" type="datetimeFigureOut">
              <a:rPr lang="en-US" altLang="en-US"/>
              <a:pPr>
                <a:defRPr/>
              </a:pPr>
              <a:t>9/20/2021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97F535A-0975-4217-A54F-4935AC05E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D04E2C-F20A-4B43-9089-A20F9128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90B3A-3BA9-4FD4-8136-0D2AF7D785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726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EDAA446-A1A2-4F8D-B34A-AC04CDEA6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69B95-2C6D-4022-A076-B80DFAC92B1E}" type="datetimeFigureOut">
              <a:rPr lang="en-US" altLang="en-US"/>
              <a:pPr>
                <a:defRPr/>
              </a:pPr>
              <a:t>9/20/2021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ADC65FF-C24E-4EF3-8443-A8E508926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8DEFA43-C605-4694-818F-34EB10820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0ECD3-DA71-497C-8156-8CDEE27CD0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503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6C42C2D-9388-4F65-A982-F24E2B40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9B49A-6B6E-4181-894C-1B8BEA55C203}" type="datetimeFigureOut">
              <a:rPr lang="en-US" altLang="en-US"/>
              <a:pPr>
                <a:defRPr/>
              </a:pPr>
              <a:t>9/20/2021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C0034BF-86A0-40AA-A241-9BE34B83E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483E78-B52C-44E5-B510-5CF1F5042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4ABAD-A548-4508-BCB4-119C9CA6F4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839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CDA943-BB65-42CC-BE9E-4ABAB017F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DB12F-E06E-46D0-9464-ACE994F39952}" type="datetimeFigureOut">
              <a:rPr lang="en-US" altLang="en-US"/>
              <a:pPr>
                <a:defRPr/>
              </a:pPr>
              <a:t>9/20/2021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0F38F3-1F8C-467B-A631-2D1810727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54E107-E3B1-4396-A4D5-38BDF3F7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6F50A7-7A1D-486C-9747-BC8A1EBE48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85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0CD68F3-AB14-4940-880D-D115A6B7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1EF58-6BCF-4110-9ED5-532C2576D79A}" type="datetimeFigureOut">
              <a:rPr lang="en-US" altLang="en-US"/>
              <a:pPr>
                <a:defRPr/>
              </a:pPr>
              <a:t>9/20/2021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D8EFC42-1335-4C20-9B2F-D2676706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692750-E80D-481D-A1B9-1C56CD71E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20FC7-7CEA-40BD-873A-93FE0523DE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329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9C0A223-2C58-4C69-AA0F-9AC9AE992BD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5E2EE2F-32D9-40C7-9FB7-C80D900551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B02BC-5BCE-4888-84D5-43B20973A8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BD5250-70EF-48E3-904F-062EC4FF21E2}" type="datetimeFigureOut">
              <a:rPr lang="en-US" altLang="en-US"/>
              <a:pPr>
                <a:defRPr/>
              </a:pPr>
              <a:t>9/20/2021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60901-5E4D-429F-976E-EE7D4F54F3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3AF16-F71C-4E6D-A183-0ECC48D09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B4B2B08-4156-4E14-9C86-88E46CCF58C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www.youtube.com/watch?app=desktop&amp;v=bvJ5uBlGYgE" TargetMode="Externa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6.m4a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vJ5uBlGYgE?feature=oembed" TargetMode="Externa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E54C71EC-BAF7-4FAF-8677-6D69B9867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>
                <a:solidFill>
                  <a:schemeClr val="accent1"/>
                </a:solidFill>
              </a:rPr>
              <a:t>Aim of the training</a:t>
            </a:r>
          </a:p>
        </p:txBody>
      </p:sp>
      <p:sp>
        <p:nvSpPr>
          <p:cNvPr id="3075" name="Content Placeholder 2">
            <a:extLst>
              <a:ext uri="{FF2B5EF4-FFF2-40B4-BE49-F238E27FC236}">
                <a16:creationId xmlns:a16="http://schemas.microsoft.com/office/drawing/2014/main" id="{9EFB2B71-2654-4D15-A211-D4D29B100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>
                <a:cs typeface="Times New Roman" panose="02020603050405020304" pitchFamily="18" charset="0"/>
              </a:rPr>
              <a:t>To talk through what a volunteer might do to help in school</a:t>
            </a:r>
          </a:p>
          <a:p>
            <a:r>
              <a:rPr lang="en-US" altLang="en-US" sz="3600">
                <a:cs typeface="Times New Roman" panose="02020603050405020304" pitchFamily="18" charset="0"/>
              </a:rPr>
              <a:t>To talk through our Code of Conduct for Volunteers</a:t>
            </a:r>
            <a:endParaRPr lang="en-GB" altLang="en-US" sz="3600">
              <a:cs typeface="Times New Roman" panose="02020603050405020304" pitchFamily="18" charset="0"/>
            </a:endParaRPr>
          </a:p>
          <a:p>
            <a:r>
              <a:rPr lang="en-GB" altLang="en-US" sz="3600">
                <a:cs typeface="Times New Roman" panose="02020603050405020304" pitchFamily="18" charset="0"/>
              </a:rPr>
              <a:t>To provide participants with the opportunity to develop an awareness of what to do if they have concerns about the safety and welfare of children</a:t>
            </a:r>
            <a:endParaRPr lang="en-GB" altLang="en-US" sz="3600"/>
          </a:p>
        </p:txBody>
      </p:sp>
      <p:sp>
        <p:nvSpPr>
          <p:cNvPr id="3076" name="TextBox 3">
            <a:extLst>
              <a:ext uri="{FF2B5EF4-FFF2-40B4-BE49-F238E27FC236}">
                <a16:creationId xmlns:a16="http://schemas.microsoft.com/office/drawing/2014/main" id="{3C909749-9C90-477E-9F22-3DBF1508A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589588"/>
            <a:ext cx="95043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rgbClr val="FF0000"/>
                </a:solidFill>
                <a:cs typeface="Arial" panose="020B0604020202020204" pitchFamily="34" charset="0"/>
              </a:rPr>
              <a:t>"It could happen here"</a:t>
            </a:r>
          </a:p>
        </p:txBody>
      </p:sp>
      <p:pic>
        <p:nvPicPr>
          <p:cNvPr id="3077" name="Picture 2">
            <a:extLst>
              <a:ext uri="{FF2B5EF4-FFF2-40B4-BE49-F238E27FC236}">
                <a16:creationId xmlns:a16="http://schemas.microsoft.com/office/drawing/2014/main" id="{25252D55-F87A-44A7-B51A-14DDFE4FE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0"/>
            <a:ext cx="37052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im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7410" y="478710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60F6E413-62D4-4452-BCB5-ED32AC4F4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188" y="128588"/>
            <a:ext cx="7886700" cy="1325562"/>
          </a:xfrm>
        </p:spPr>
        <p:txBody>
          <a:bodyPr/>
          <a:lstStyle/>
          <a:p>
            <a:pPr eaLnBrk="1" hangingPunct="1"/>
            <a:r>
              <a:rPr lang="en-GB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What to do if a child discloses </a:t>
            </a:r>
            <a:r>
              <a:rPr lang="en-GB" altLang="en-US" sz="3200" b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video clip</a:t>
            </a:r>
            <a:endParaRPr lang="en-GB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D488D9B-9B7B-44EA-886E-6DB4A03D68A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91544" y="1484784"/>
          <a:ext cx="7886700" cy="4471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822DEF-C3ED-4EF7-86E2-D961FECD6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SCSA</a:t>
            </a:r>
          </a:p>
        </p:txBody>
      </p:sp>
      <p:sp>
        <p:nvSpPr>
          <p:cNvPr id="19461" name="Slide Number Placeholder 1">
            <a:extLst>
              <a:ext uri="{FF2B5EF4-FFF2-40B4-BE49-F238E27FC236}">
                <a16:creationId xmlns:a16="http://schemas.microsoft.com/office/drawing/2014/main" id="{C3CFD03D-0DEB-458D-98E6-829C594B3B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5C6D9C-D3EF-409D-8A3D-6CB72855F062}" type="slidenum">
              <a:rPr lang="en-GB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GB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EF883580-2CB8-4B0C-87D2-9C622A27D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Never…..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DC23B0-7F9F-42D6-B587-00DE2FD8C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 anchor="ctr">
            <a:normAutofit/>
          </a:bodyPr>
          <a:lstStyle/>
          <a:p>
            <a:pPr marL="711200" indent="-711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Make promises that you cannot keep</a:t>
            </a:r>
          </a:p>
          <a:p>
            <a:pPr marL="711200" indent="-711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Ask leading questions</a:t>
            </a:r>
          </a:p>
          <a:p>
            <a:pPr marL="711200" indent="-711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Jump to conclusions</a:t>
            </a:r>
          </a:p>
          <a:p>
            <a:pPr marL="711200" indent="-711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Speculate or make accusations</a:t>
            </a:r>
          </a:p>
          <a:p>
            <a:pPr marL="711200" indent="-711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Display any disbelief</a:t>
            </a:r>
          </a:p>
          <a:p>
            <a:pPr marL="711200" indent="-711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Never delay immediate response to protect a child</a:t>
            </a:r>
          </a:p>
          <a:p>
            <a:pPr marL="711200" indent="-711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Act shocked or disgusted</a:t>
            </a:r>
          </a:p>
          <a:p>
            <a:pPr marL="711200" indent="-711200" eaLnBrk="1" fontAlgn="auto" hangingPunct="1">
              <a:spcBef>
                <a:spcPts val="0"/>
              </a:spcBef>
              <a:spcAft>
                <a:spcPts val="2400"/>
              </a:spcAft>
              <a:defRPr/>
            </a:pPr>
            <a:endParaRPr lang="en-GB" sz="2400" dirty="0"/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It is not your responsibility to decide if the allegation is true or not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399F5A-2633-494B-9761-586D20CBE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GB"/>
              <a:t>SCSA</a:t>
            </a:r>
          </a:p>
        </p:txBody>
      </p:sp>
      <p:sp>
        <p:nvSpPr>
          <p:cNvPr id="21509" name="Slide Number Placeholder 4">
            <a:extLst>
              <a:ext uri="{FF2B5EF4-FFF2-40B4-BE49-F238E27FC236}">
                <a16:creationId xmlns:a16="http://schemas.microsoft.com/office/drawing/2014/main" id="{FD46D0E8-6764-45FC-B793-389A6E4597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72B83AB0-6802-4A91-B02D-166CAC245FF4}" type="slidenum">
              <a:rPr lang="en-GB" altLang="en-US" sz="12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11</a:t>
            </a:fld>
            <a:endParaRPr lang="en-GB" altLang="en-US" sz="120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7810" y="60245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>
            <a:extLst>
              <a:ext uri="{FF2B5EF4-FFF2-40B4-BE49-F238E27FC236}">
                <a16:creationId xmlns:a16="http://schemas.microsoft.com/office/drawing/2014/main" id="{DE0425BA-2B86-4F53-8FB2-C7E3EFBED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-314325"/>
            <a:ext cx="5334000" cy="752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>
            <a:extLst>
              <a:ext uri="{FF2B5EF4-FFF2-40B4-BE49-F238E27FC236}">
                <a16:creationId xmlns:a16="http://schemas.microsoft.com/office/drawing/2014/main" id="{AC65BB84-19ED-4AC8-81B0-A4761DFE9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549275"/>
            <a:ext cx="426561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rgbClr val="FF1F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duty to refer</a:t>
            </a:r>
            <a:endParaRPr lang="en-US" altLang="en-US" sz="4000" b="1">
              <a:solidFill>
                <a:srgbClr val="FF1F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6" name="Slide Number Placeholder 8">
            <a:extLst>
              <a:ext uri="{FF2B5EF4-FFF2-40B4-BE49-F238E27FC236}">
                <a16:creationId xmlns:a16="http://schemas.microsoft.com/office/drawing/2014/main" id="{37535588-4168-4DBD-8183-674038383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356850" y="6324600"/>
            <a:ext cx="1139825" cy="153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B9E1E6-3C32-4BAE-B1C2-6D69BD704EE8}" type="slidenum">
              <a:rPr lang="en-US" altLang="en-US" sz="1000" b="1">
                <a:solidFill>
                  <a:srgbClr val="BFBF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000" b="1">
              <a:solidFill>
                <a:srgbClr val="BFBF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D0569568-B936-4B06-BF08-5416F19124C3}"/>
              </a:ext>
            </a:extLst>
          </p:cNvPr>
          <p:cNvSpPr txBox="1">
            <a:spLocks/>
          </p:cNvSpPr>
          <p:nvPr/>
        </p:nvSpPr>
        <p:spPr>
          <a:xfrm>
            <a:off x="706438" y="6324600"/>
            <a:ext cx="2093912" cy="153988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The Key Support Services Limited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861B7C-AE78-4D0D-A53C-235E41211A55}"/>
              </a:ext>
            </a:extLst>
          </p:cNvPr>
          <p:cNvSpPr txBox="1">
            <a:spLocks/>
          </p:cNvSpPr>
          <p:nvPr/>
        </p:nvSpPr>
        <p:spPr bwMode="auto">
          <a:xfrm>
            <a:off x="695325" y="1354138"/>
            <a:ext cx="5854700" cy="346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400"/>
              </a:lnSpc>
              <a:spcBef>
                <a:spcPts val="0"/>
              </a:spcBef>
              <a:spcAft>
                <a:spcPts val="2400"/>
              </a:spcAft>
              <a:buSzPts val="2400"/>
              <a:buFont typeface="Arial" panose="020B0604020202020204" pitchFamily="34" charset="0"/>
              <a:buNone/>
              <a:defRPr/>
            </a:pPr>
            <a:r>
              <a:rPr lang="en-GB" sz="2000" b="1" dirty="0">
                <a:solidFill>
                  <a:srgbClr val="12263F"/>
                </a:solidFill>
                <a:latin typeface="Arial" panose="020B0604020202020204" pitchFamily="34" charset="0"/>
              </a:rPr>
              <a:t>Always</a:t>
            </a:r>
            <a:r>
              <a:rPr lang="en-GB" sz="2000" dirty="0">
                <a:solidFill>
                  <a:srgbClr val="12263F"/>
                </a:solidFill>
                <a:latin typeface="Arial" panose="020B0604020202020204" pitchFamily="34" charset="0"/>
              </a:rPr>
              <a:t> pass on information to our DSLs and </a:t>
            </a:r>
            <a:r>
              <a:rPr lang="en-GB" sz="2000" b="1" dirty="0">
                <a:solidFill>
                  <a:srgbClr val="12263F"/>
                </a:solidFill>
                <a:latin typeface="Arial" panose="020B0604020202020204" pitchFamily="34" charset="0"/>
              </a:rPr>
              <a:t>always</a:t>
            </a:r>
            <a:r>
              <a:rPr lang="en-GB" sz="2000" dirty="0">
                <a:solidFill>
                  <a:srgbClr val="12263F"/>
                </a:solidFill>
                <a:latin typeface="Arial" panose="020B0604020202020204" pitchFamily="34" charset="0"/>
              </a:rPr>
              <a:t> act in the child’s best interests.</a:t>
            </a:r>
          </a:p>
          <a:p>
            <a:pPr fontAlgn="auto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SzPts val="2400"/>
              <a:buFont typeface="Arial" panose="020B0604020202020204" pitchFamily="34" charset="0"/>
              <a:buBlip>
                <a:blip r:embed="rId4"/>
              </a:buBlip>
              <a:defRPr/>
            </a:pPr>
            <a:r>
              <a:rPr lang="en-GB" sz="2000" dirty="0">
                <a:solidFill>
                  <a:srgbClr val="12263F"/>
                </a:solidFill>
                <a:latin typeface="Arial" panose="020B0604020202020204" pitchFamily="34" charset="0"/>
              </a:rPr>
              <a:t>You might provide the missing piece of the puzzle</a:t>
            </a:r>
          </a:p>
          <a:p>
            <a:pPr fontAlgn="auto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SzPts val="2400"/>
              <a:buFont typeface="Arial" panose="020B0604020202020204" pitchFamily="34" charset="0"/>
              <a:buBlip>
                <a:blip r:embed="rId4"/>
              </a:buBlip>
              <a:defRPr/>
            </a:pPr>
            <a:r>
              <a:rPr lang="en-GB" sz="2000" dirty="0">
                <a:solidFill>
                  <a:srgbClr val="12263F"/>
                </a:solidFill>
                <a:latin typeface="Arial" panose="020B0604020202020204" pitchFamily="34" charset="0"/>
              </a:rPr>
              <a:t>Withholding information stops action from being taken, and could mean a child continues to be abused</a:t>
            </a:r>
          </a:p>
          <a:p>
            <a:pPr fontAlgn="auto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SzPts val="2400"/>
              <a:buFont typeface="Arial" panose="020B0604020202020204" pitchFamily="34" charset="0"/>
              <a:buBlip>
                <a:blip r:embed="rId4"/>
              </a:buBlip>
              <a:defRPr/>
            </a:pPr>
            <a:r>
              <a:rPr lang="en-GB" sz="2000" dirty="0">
                <a:solidFill>
                  <a:srgbClr val="12263F"/>
                </a:solidFill>
                <a:latin typeface="Arial" panose="020B0604020202020204" pitchFamily="34" charset="0"/>
              </a:rPr>
              <a:t>Talk to any member of staff</a:t>
            </a:r>
          </a:p>
          <a:p>
            <a:pPr fontAlgn="auto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SzPts val="2400"/>
              <a:buFont typeface="Arial" panose="020B0604020202020204" pitchFamily="34" charset="0"/>
              <a:buBlip>
                <a:blip r:embed="rId4"/>
              </a:buBlip>
              <a:defRPr/>
            </a:pPr>
            <a:r>
              <a:rPr lang="en-US" sz="2000" dirty="0">
                <a:solidFill>
                  <a:srgbClr val="12263F"/>
                </a:solidFill>
                <a:latin typeface="Arial" panose="020B0604020202020204" pitchFamily="34" charset="0"/>
              </a:rPr>
              <a:t>D</a:t>
            </a:r>
            <a:r>
              <a:rPr lang="en-GB" sz="2000" dirty="0">
                <a:solidFill>
                  <a:srgbClr val="12263F"/>
                </a:solidFill>
                <a:latin typeface="Arial" panose="020B0604020202020204" pitchFamily="34" charset="0"/>
              </a:rPr>
              <a:t>o not share it with other parents/carers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F347EA7-1979-4ADE-B02E-FB957C9978A5}"/>
              </a:ext>
            </a:extLst>
          </p:cNvPr>
          <p:cNvGrpSpPr>
            <a:grpSpLocks/>
          </p:cNvGrpSpPr>
          <p:nvPr/>
        </p:nvGrpSpPr>
        <p:grpSpPr bwMode="auto">
          <a:xfrm>
            <a:off x="679450" y="5524500"/>
            <a:ext cx="10598150" cy="957263"/>
            <a:chOff x="695325" y="5540467"/>
            <a:chExt cx="10598488" cy="958214"/>
          </a:xfrm>
        </p:grpSpPr>
        <p:sp>
          <p:nvSpPr>
            <p:cNvPr id="23560" name="TextBox 2">
              <a:extLst>
                <a:ext uri="{FF2B5EF4-FFF2-40B4-BE49-F238E27FC236}">
                  <a16:creationId xmlns:a16="http://schemas.microsoft.com/office/drawing/2014/main" id="{F6155A96-1AB4-4A5C-9DF1-89F4C88144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5325" y="5551810"/>
              <a:ext cx="10598488" cy="946871"/>
            </a:xfrm>
            <a:prstGeom prst="rect">
              <a:avLst/>
            </a:prstGeom>
            <a:solidFill>
              <a:srgbClr val="FF1F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16000" tIns="72000" rIns="108000" bIns="7200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protection law is not a barrier to sharing information when failing to do so could result in a child being at risk.</a:t>
              </a:r>
            </a:p>
          </p:txBody>
        </p:sp>
        <p:pic>
          <p:nvPicPr>
            <p:cNvPr id="23561" name="Picture 7">
              <a:extLst>
                <a:ext uri="{FF2B5EF4-FFF2-40B4-BE49-F238E27FC236}">
                  <a16:creationId xmlns:a16="http://schemas.microsoft.com/office/drawing/2014/main" id="{5F506E42-0F2A-46CC-A911-08A0A0158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788" y="5540467"/>
              <a:ext cx="914848" cy="914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198F16B1-9988-4826-9AE7-13A8ABF66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549275"/>
            <a:ext cx="39306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rgbClr val="FF1F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Whistle-blowing</a:t>
            </a:r>
            <a:endParaRPr lang="en-US" altLang="en-US" sz="4000" b="1">
              <a:solidFill>
                <a:srgbClr val="FF1F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4BC5A0-604B-49D1-AF52-24548FB09763}"/>
              </a:ext>
            </a:extLst>
          </p:cNvPr>
          <p:cNvSpPr/>
          <p:nvPr/>
        </p:nvSpPr>
        <p:spPr>
          <a:xfrm>
            <a:off x="6791325" y="0"/>
            <a:ext cx="540067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5604" name="Picture 5">
            <a:extLst>
              <a:ext uri="{FF2B5EF4-FFF2-40B4-BE49-F238E27FC236}">
                <a16:creationId xmlns:a16="http://schemas.microsoft.com/office/drawing/2014/main" id="{CC8A037C-D3BB-4085-9DDC-7D8821551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727075"/>
            <a:ext cx="54006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6CD89459-8275-4690-9898-E55D7B07B01A}"/>
              </a:ext>
            </a:extLst>
          </p:cNvPr>
          <p:cNvSpPr txBox="1">
            <a:spLocks/>
          </p:cNvSpPr>
          <p:nvPr/>
        </p:nvSpPr>
        <p:spPr>
          <a:xfrm>
            <a:off x="706438" y="6324600"/>
            <a:ext cx="2093912" cy="153988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The Key Support Services Limited </a:t>
            </a:r>
          </a:p>
        </p:txBody>
      </p:sp>
      <p:sp>
        <p:nvSpPr>
          <p:cNvPr id="25606" name="Slide Number Placeholder 8">
            <a:extLst>
              <a:ext uri="{FF2B5EF4-FFF2-40B4-BE49-F238E27FC236}">
                <a16:creationId xmlns:a16="http://schemas.microsoft.com/office/drawing/2014/main" id="{1B9A95AB-59CA-4024-B22B-6E0A64034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356850" y="6324600"/>
            <a:ext cx="1139825" cy="153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B4DA82-E1DE-42E5-AF40-4A3BCC5DCDAD}" type="slidenum">
              <a:rPr lang="en-US" altLang="en-US" sz="1000" b="1">
                <a:solidFill>
                  <a:srgbClr val="BFBF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000" b="1">
              <a:solidFill>
                <a:srgbClr val="BFBF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A66AD4B-B16D-4492-A400-F5FA457D7E18}"/>
              </a:ext>
            </a:extLst>
          </p:cNvPr>
          <p:cNvSpPr txBox="1">
            <a:spLocks/>
          </p:cNvSpPr>
          <p:nvPr/>
        </p:nvSpPr>
        <p:spPr bwMode="auto">
          <a:xfrm>
            <a:off x="706789" y="1627523"/>
            <a:ext cx="5586435" cy="323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400"/>
              </a:lnSpc>
              <a:spcBef>
                <a:spcPts val="0"/>
              </a:spcBef>
              <a:spcAft>
                <a:spcPts val="2400"/>
              </a:spcAft>
              <a:buSzPts val="2400"/>
              <a:buFont typeface="Arial" panose="020B0604020202020204" pitchFamily="34" charset="0"/>
              <a:buNone/>
              <a:defRPr/>
            </a:pPr>
            <a:r>
              <a:rPr lang="en-GB" sz="2000" dirty="0">
                <a:solidFill>
                  <a:srgbClr val="12263F"/>
                </a:solidFill>
                <a:latin typeface="Arial" panose="020B0604020202020204" pitchFamily="34" charset="0"/>
              </a:rPr>
              <a:t>If you have any concerns about poor or unsafe safeguarding practice here:</a:t>
            </a:r>
          </a:p>
          <a:p>
            <a:pPr fontAlgn="auto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SzPts val="2400"/>
              <a:buFont typeface="Arial" panose="020B0604020202020204" pitchFamily="34" charset="0"/>
              <a:buBlip>
                <a:blip r:embed="rId6"/>
              </a:buBlip>
              <a:defRPr/>
            </a:pPr>
            <a:r>
              <a:rPr lang="en-GB" sz="2000" dirty="0">
                <a:solidFill>
                  <a:srgbClr val="12263F"/>
                </a:solidFill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Contact either the Headteacher or Alex Griffiths, Chair of Governors.  </a:t>
            </a:r>
          </a:p>
          <a:p>
            <a:pPr fontAlgn="auto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SzPts val="2400"/>
              <a:buFont typeface="Arial" panose="020B0604020202020204" pitchFamily="34" charset="0"/>
              <a:buBlip>
                <a:blip r:embed="rId6"/>
              </a:buBlip>
              <a:defRPr/>
            </a:pPr>
            <a:r>
              <a:rPr lang="en-GB" sz="2000" dirty="0">
                <a:solidFill>
                  <a:srgbClr val="12263F"/>
                </a:solidFill>
                <a:latin typeface="Arial" panose="020B0604020202020204" pitchFamily="34" charset="0"/>
              </a:rPr>
              <a:t>Use the NSPCC whistle-blowing helpline, if you feel you can’t raise your concern internally or your concern isn’t addressed:</a:t>
            </a:r>
          </a:p>
          <a:p>
            <a:pPr fontAlgn="auto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SzPts val="2400"/>
              <a:buFont typeface="Arial" panose="020B0604020202020204" pitchFamily="34" charset="0"/>
              <a:buBlip>
                <a:blip r:embed="rId6"/>
              </a:buBlip>
              <a:defRPr/>
            </a:pPr>
            <a:r>
              <a:rPr lang="en-GB" sz="2000" b="1" dirty="0">
                <a:solidFill>
                  <a:srgbClr val="12263F"/>
                </a:solidFill>
                <a:latin typeface="Arial" panose="020B0604020202020204" pitchFamily="34" charset="0"/>
              </a:rPr>
              <a:t>0800 028 0285 |  help@nspcc.org.uk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64162" y="3698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7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3F0F80F1-C2CB-4A8B-90E4-A1085F79E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Volunteer jobs</a:t>
            </a:r>
            <a:endParaRPr lang="en-GB" altLang="en-US"/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A86E8D2F-08FE-4C66-BECD-4EC3B1528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 dirty="0"/>
              <a:t>Listening to readers</a:t>
            </a:r>
          </a:p>
          <a:p>
            <a:r>
              <a:rPr lang="en-US" altLang="en-US" sz="3600" dirty="0"/>
              <a:t>Supporting a group task</a:t>
            </a:r>
          </a:p>
          <a:p>
            <a:r>
              <a:rPr lang="en-US" altLang="en-US" sz="3600" dirty="0"/>
              <a:t>Preparation; photocopying, filing, sticking work in books, cutting out work for display, getting resources ready for a lesson.</a:t>
            </a:r>
            <a:endParaRPr lang="en-GB" altLang="en-US" sz="3600" dirty="0"/>
          </a:p>
        </p:txBody>
      </p:sp>
      <p:pic>
        <p:nvPicPr>
          <p:cNvPr id="3" name="job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4162" y="45924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739570D5-D157-4D16-BCB4-89298FD34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we need you to behave</a:t>
            </a:r>
            <a:endParaRPr lang="en-GB" altLang="en-US"/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C2E92BC7-7EC6-49C5-83D3-C13958756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27138"/>
            <a:ext cx="10972800" cy="4899025"/>
          </a:xfrm>
        </p:spPr>
        <p:txBody>
          <a:bodyPr/>
          <a:lstStyle/>
          <a:p>
            <a:r>
              <a:rPr lang="en-US" altLang="en-US" dirty="0"/>
              <a:t>Treated as a member of staff, who deserves respect</a:t>
            </a:r>
          </a:p>
          <a:p>
            <a:r>
              <a:rPr lang="en-US" altLang="en-US" dirty="0"/>
              <a:t>“</a:t>
            </a:r>
            <a:r>
              <a:rPr lang="en-US" altLang="en-US" dirty="0" err="1"/>
              <a:t>Mrs</a:t>
            </a:r>
            <a:r>
              <a:rPr lang="en-US" altLang="en-US" dirty="0"/>
              <a:t> Ezzard”, not ‘Mummy’</a:t>
            </a:r>
            <a:endParaRPr lang="en-US" altLang="en-US" dirty="0">
              <a:cs typeface="Calibri"/>
            </a:endParaRPr>
          </a:p>
          <a:p>
            <a:r>
              <a:rPr lang="en-US" altLang="en-US" dirty="0"/>
              <a:t>We will treat you as a 'Professional helper'</a:t>
            </a:r>
            <a:endParaRPr lang="en-US" altLang="en-US" dirty="0">
              <a:cs typeface="Calibri"/>
            </a:endParaRPr>
          </a:p>
          <a:p>
            <a:r>
              <a:rPr lang="en-US" altLang="en-US" dirty="0"/>
              <a:t>Clear task to do for the teacher that session, which will make a BIG difference to the class</a:t>
            </a:r>
            <a:endParaRPr lang="en-US" altLang="en-US" dirty="0">
              <a:cs typeface="Calibri"/>
            </a:endParaRPr>
          </a:p>
          <a:p>
            <a:r>
              <a:rPr lang="en-US" altLang="en-US" dirty="0"/>
              <a:t>Not here to watch your child, nor only help children you know and like</a:t>
            </a:r>
            <a:endParaRPr lang="en-US" altLang="en-US" dirty="0">
              <a:cs typeface="Calibri"/>
            </a:endParaRPr>
          </a:p>
          <a:p>
            <a:r>
              <a:rPr lang="en-US" altLang="en-US" dirty="0"/>
              <a:t>Mobile phones are left at office</a:t>
            </a:r>
            <a:endParaRPr lang="en-US" altLang="en-US" dirty="0">
              <a:cs typeface="Calibri"/>
            </a:endParaRPr>
          </a:p>
          <a:p>
            <a:r>
              <a:rPr lang="en-US" altLang="en-US" dirty="0"/>
              <a:t>Not reporting back/sharing your opinion on WhatsApp</a:t>
            </a:r>
            <a:endParaRPr lang="en-GB" alt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86496" y="50720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8B066D46-DE6A-436C-A8FB-156A501E5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 dirty="0"/>
              <a:t/>
            </a:r>
            <a:br>
              <a:rPr lang="en-GB" altLang="en-US" dirty="0"/>
            </a:br>
            <a:r>
              <a:rPr lang="en-GB" altLang="en-US" sz="4000" dirty="0">
                <a:solidFill>
                  <a:schemeClr val="accent1"/>
                </a:solidFill>
              </a:rPr>
              <a:t>Safeguarding and Child Protection</a:t>
            </a:r>
            <a:br>
              <a:rPr lang="en-GB" altLang="en-US" sz="4000" dirty="0">
                <a:solidFill>
                  <a:schemeClr val="accent1"/>
                </a:solidFill>
              </a:rPr>
            </a:br>
            <a:r>
              <a:rPr lang="en-GB" altLang="en-US" dirty="0">
                <a:latin typeface="+mn-lt"/>
                <a:cs typeface="Arial" panose="020B0604020202020204" pitchFamily="34" charset="0"/>
              </a:rPr>
              <a:t/>
            </a:r>
            <a:br>
              <a:rPr lang="en-GB" altLang="en-US" dirty="0">
                <a:latin typeface="+mn-lt"/>
                <a:cs typeface="Arial" panose="020B0604020202020204" pitchFamily="34" charset="0"/>
              </a:rPr>
            </a:br>
            <a:endParaRPr lang="en-GB" altLang="en-US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5D6B6F6D-1FEA-4C84-92BB-4BAE0DDEE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1018838" cy="4486275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altLang="en-US" sz="2400" b="1" dirty="0">
                <a:cs typeface="Arial" charset="0"/>
              </a:rPr>
              <a:t>Safeguarding children</a:t>
            </a:r>
            <a:r>
              <a:rPr lang="en-GB" altLang="en-US" sz="2400" dirty="0">
                <a:cs typeface="Arial" charset="0"/>
              </a:rPr>
              <a:t>: </a:t>
            </a:r>
          </a:p>
          <a:p>
            <a:pPr>
              <a:defRPr/>
            </a:pPr>
            <a:r>
              <a:rPr lang="en-GB" altLang="en-US" sz="2400" dirty="0">
                <a:cs typeface="Arial" charset="0"/>
              </a:rPr>
              <a:t>The action we take to promote the welfare of children and protect them from harm and maltreatment</a:t>
            </a:r>
            <a:endParaRPr lang="en-GB" altLang="en-US" sz="2400" dirty="0"/>
          </a:p>
          <a:p>
            <a:pPr>
              <a:defRPr/>
            </a:pPr>
            <a:r>
              <a:rPr lang="en-GB" altLang="en-US" sz="2400" dirty="0"/>
              <a:t>Taking action to enable all children to have the best outcomes</a:t>
            </a:r>
          </a:p>
          <a:p>
            <a:pPr>
              <a:defRPr/>
            </a:pPr>
            <a:r>
              <a:rPr lang="en-US" altLang="en-US" sz="2400" dirty="0"/>
              <a:t>C</a:t>
            </a:r>
            <a:r>
              <a:rPr lang="en-GB" altLang="en-US" sz="2400" dirty="0"/>
              <a:t>hildren feel safe in school and able to talk to any of the adults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altLang="en-US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altLang="en-US" sz="2400" b="1" dirty="0"/>
              <a:t>Child protection:</a:t>
            </a:r>
          </a:p>
          <a:p>
            <a:pPr>
              <a:defRPr/>
            </a:pPr>
            <a:r>
              <a:rPr lang="en-GB" altLang="en-US" sz="2400" dirty="0"/>
              <a:t> The process u</a:t>
            </a:r>
            <a:r>
              <a:rPr lang="en-GB" sz="2400" dirty="0"/>
              <a:t>ndertaken to protect specific children who are ‘</a:t>
            </a:r>
            <a:r>
              <a:rPr lang="en-GB" sz="2400" b="1" dirty="0"/>
              <a:t>suffering, or are likely to suffer, significant harm</a:t>
            </a:r>
            <a:r>
              <a:rPr lang="en-GB" sz="2400" dirty="0"/>
              <a:t>’. </a:t>
            </a:r>
            <a:endParaRPr lang="en-GB" altLang="en-US" sz="2400" dirty="0"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8B9474-7F59-4DDF-B23D-BB71815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SSCB</a:t>
            </a:r>
          </a:p>
        </p:txBody>
      </p:sp>
      <p:sp>
        <p:nvSpPr>
          <p:cNvPr id="7173" name="Slide Number Placeholder 6">
            <a:extLst>
              <a:ext uri="{FF2B5EF4-FFF2-40B4-BE49-F238E27FC236}">
                <a16:creationId xmlns:a16="http://schemas.microsoft.com/office/drawing/2014/main" id="{13DFE1EA-074B-4AF8-987C-2F9FF6E2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52A502-31A9-45BC-A6D6-124F7EB2ADC6}" type="slidenum">
              <a:rPr lang="en-GB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2333" y="27463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7AE90BDB-2DC0-40AE-A42B-E418AD093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5413" y="549275"/>
            <a:ext cx="120126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rgbClr val="FF1F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we all know, safeguarding is everyone’s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rgbClr val="FF1F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Responsibility.</a:t>
            </a:r>
            <a:endParaRPr lang="en-US" altLang="en-US" sz="3600" b="1">
              <a:solidFill>
                <a:srgbClr val="FF1F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Slide Number Placeholder 8">
            <a:extLst>
              <a:ext uri="{FF2B5EF4-FFF2-40B4-BE49-F238E27FC236}">
                <a16:creationId xmlns:a16="http://schemas.microsoft.com/office/drawing/2014/main" id="{C819A919-5410-4833-AD26-CAC4776A5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356850" y="6324600"/>
            <a:ext cx="1139825" cy="153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170DBD2-9C1A-45F7-B0ED-BDC5D8BF82CC}" type="slidenum">
              <a:rPr lang="en-US" altLang="en-US" sz="1000" b="1">
                <a:solidFill>
                  <a:srgbClr val="BFBF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000" b="1">
              <a:solidFill>
                <a:srgbClr val="BFBF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6E9663E6-FDFB-40A9-881F-238C5116020F}"/>
              </a:ext>
            </a:extLst>
          </p:cNvPr>
          <p:cNvSpPr txBox="1">
            <a:spLocks/>
          </p:cNvSpPr>
          <p:nvPr/>
        </p:nvSpPr>
        <p:spPr>
          <a:xfrm>
            <a:off x="706438" y="6324600"/>
            <a:ext cx="2093912" cy="153988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The Key Support Services Limited </a:t>
            </a:r>
          </a:p>
        </p:txBody>
      </p:sp>
      <p:pic>
        <p:nvPicPr>
          <p:cNvPr id="9221" name="Picture 2">
            <a:extLst>
              <a:ext uri="{FF2B5EF4-FFF2-40B4-BE49-F238E27FC236}">
                <a16:creationId xmlns:a16="http://schemas.microsoft.com/office/drawing/2014/main" id="{A9BBA2A5-CE04-4B03-8A7D-55EE041DA1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25357"/>
          <a:stretch>
            <a:fillRect/>
          </a:stretch>
        </p:blipFill>
        <p:spPr bwMode="auto">
          <a:xfrm>
            <a:off x="0" y="2892425"/>
            <a:ext cx="12199938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380EE0-1733-4E7A-B14F-EB043973B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13" y="5140325"/>
            <a:ext cx="1266825" cy="638175"/>
          </a:xfrm>
          <a:prstGeom prst="rect">
            <a:avLst/>
          </a:prstGeom>
          <a:solidFill>
            <a:srgbClr val="FF1F64">
              <a:alpha val="9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000" tIns="72000" rIns="108000" bIns="72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Midday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A538A9-E2DB-4263-B490-D357E970F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013" y="5213350"/>
            <a:ext cx="1106487" cy="638175"/>
          </a:xfrm>
          <a:prstGeom prst="rect">
            <a:avLst/>
          </a:prstGeom>
          <a:solidFill>
            <a:srgbClr val="FF1F64">
              <a:alpha val="9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000" tIns="72000" rIns="108000" bIns="72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18AB33-422E-484A-AC92-52B08495F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088" y="5140325"/>
            <a:ext cx="989012" cy="392113"/>
          </a:xfrm>
          <a:prstGeom prst="rect">
            <a:avLst/>
          </a:prstGeom>
          <a:solidFill>
            <a:srgbClr val="FF1F64">
              <a:alpha val="9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000" tIns="72000" rIns="108000" bIns="72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4BB507-C235-4E06-81FC-77D870E78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6613" y="4392613"/>
            <a:ext cx="1973262" cy="638175"/>
          </a:xfrm>
          <a:prstGeom prst="rect">
            <a:avLst/>
          </a:prstGeom>
          <a:solidFill>
            <a:srgbClr val="FF1F64">
              <a:alpha val="9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000" tIns="72000" rIns="108000" bIns="72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Designated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safeguarding lead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491686-FA77-4A63-94F1-110AFC0C7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7750" y="4516438"/>
            <a:ext cx="1447800" cy="392112"/>
          </a:xfrm>
          <a:prstGeom prst="rect">
            <a:avLst/>
          </a:prstGeom>
          <a:solidFill>
            <a:srgbClr val="FF1F64">
              <a:alpha val="9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000" tIns="72000" rIns="108000" bIns="72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Receptionist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074FBC-238E-4EB7-BE37-A8239E552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7263" y="4392613"/>
            <a:ext cx="1149350" cy="392112"/>
          </a:xfrm>
          <a:prstGeom prst="rect">
            <a:avLst/>
          </a:prstGeom>
          <a:solidFill>
            <a:srgbClr val="FF1F64">
              <a:alpha val="9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000" tIns="72000" rIns="108000" bIns="72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</a:t>
            </a:r>
          </a:p>
        </p:txBody>
      </p:sp>
      <p:pic>
        <p:nvPicPr>
          <p:cNvPr id="9228" name="Picture 13">
            <a:extLst>
              <a:ext uri="{FF2B5EF4-FFF2-40B4-BE49-F238E27FC236}">
                <a16:creationId xmlns:a16="http://schemas.microsoft.com/office/drawing/2014/main" id="{D5E0AFDB-C21E-49D3-BDA6-7FB4834C8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63" y="5108575"/>
            <a:ext cx="444658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9562" y="13541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9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ECC43A07-8565-48DE-BD04-B13633E2B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549275"/>
            <a:ext cx="38068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rgbClr val="FF1F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people</a:t>
            </a:r>
            <a:endParaRPr lang="en-US" altLang="en-US" sz="4000" b="1">
              <a:solidFill>
                <a:srgbClr val="FF1F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190A5A5-97CB-4715-AFE0-CCE880EBF78F}"/>
              </a:ext>
            </a:extLst>
          </p:cNvPr>
          <p:cNvSpPr txBox="1">
            <a:spLocks/>
          </p:cNvSpPr>
          <p:nvPr/>
        </p:nvSpPr>
        <p:spPr bwMode="auto">
          <a:xfrm>
            <a:off x="706789" y="1785361"/>
            <a:ext cx="10331325" cy="304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/>
            </a:pPr>
            <a:r>
              <a:rPr lang="en-GB" sz="4000" dirty="0">
                <a:solidFill>
                  <a:srgbClr val="122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>
                <a:solidFill>
                  <a:srgbClr val="122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Designated Safeguarding Lead </a:t>
            </a:r>
            <a:r>
              <a:rPr lang="en-GB" sz="4000" dirty="0">
                <a:solidFill>
                  <a:srgbClr val="122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(DSL) is</a:t>
            </a:r>
          </a:p>
          <a:p>
            <a:pPr marL="0" indent="0" fontAlgn="auto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/>
            </a:pPr>
            <a:endParaRPr lang="en-GB" sz="4000" dirty="0">
              <a:solidFill>
                <a:srgbClr val="12263F"/>
              </a:solidFill>
              <a:highlight>
                <a:srgbClr val="FFFF00"/>
              </a:highlight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/>
            </a:pPr>
            <a:r>
              <a:rPr lang="en-GB" sz="4000" dirty="0">
                <a:solidFill>
                  <a:srgbClr val="122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Mrs Ezzard</a:t>
            </a:r>
          </a:p>
          <a:p>
            <a:pPr fontAlgn="auto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Blip>
                <a:blip r:embed="rId3"/>
              </a:buBlip>
              <a:defRPr/>
            </a:pPr>
            <a:endParaRPr lang="en-GB" sz="4000" dirty="0">
              <a:solidFill>
                <a:srgbClr val="12263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/>
            </a:pPr>
            <a:r>
              <a:rPr lang="en-US" sz="4000" dirty="0">
                <a:solidFill>
                  <a:srgbClr val="122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4000" dirty="0" err="1">
                <a:solidFill>
                  <a:srgbClr val="122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iss</a:t>
            </a:r>
            <a:r>
              <a:rPr lang="en-GB" sz="4000" dirty="0">
                <a:solidFill>
                  <a:srgbClr val="122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Leggett is the </a:t>
            </a:r>
            <a:r>
              <a:rPr lang="en-GB" sz="4000" b="1" dirty="0">
                <a:solidFill>
                  <a:srgbClr val="122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Deputy</a:t>
            </a:r>
            <a:r>
              <a:rPr lang="en-GB" sz="4000" dirty="0">
                <a:solidFill>
                  <a:srgbClr val="122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>
                <a:solidFill>
                  <a:srgbClr val="122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4000" b="1" dirty="0">
                <a:solidFill>
                  <a:srgbClr val="122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esignated</a:t>
            </a:r>
          </a:p>
          <a:p>
            <a:pPr marL="0" indent="0" fontAlgn="auto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/>
            </a:pPr>
            <a:r>
              <a:rPr lang="en-GB" sz="4000" b="1" dirty="0">
                <a:solidFill>
                  <a:srgbClr val="122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Safeguarding Lead </a:t>
            </a:r>
            <a:endParaRPr lang="en-GB" sz="4000" dirty="0">
              <a:solidFill>
                <a:srgbClr val="12263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8" name="Slide Number Placeholder 8">
            <a:extLst>
              <a:ext uri="{FF2B5EF4-FFF2-40B4-BE49-F238E27FC236}">
                <a16:creationId xmlns:a16="http://schemas.microsoft.com/office/drawing/2014/main" id="{670EB908-2FBC-490D-BC94-FD6E43E98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356850" y="6324600"/>
            <a:ext cx="1139825" cy="153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B973A3-B3E3-49F7-9D30-514403A4EBCF}" type="slidenum">
              <a:rPr lang="en-US" altLang="en-US" sz="1000" b="1">
                <a:solidFill>
                  <a:srgbClr val="BFBF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000" b="1">
              <a:solidFill>
                <a:srgbClr val="BFBF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2A02F8C1-F826-472E-98AC-B264179A3937}"/>
              </a:ext>
            </a:extLst>
          </p:cNvPr>
          <p:cNvSpPr txBox="1">
            <a:spLocks/>
          </p:cNvSpPr>
          <p:nvPr/>
        </p:nvSpPr>
        <p:spPr>
          <a:xfrm>
            <a:off x="706438" y="6324600"/>
            <a:ext cx="2093912" cy="153988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The Key Support Services Limited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>
            <a:extLst>
              <a:ext uri="{FF2B5EF4-FFF2-40B4-BE49-F238E27FC236}">
                <a16:creationId xmlns:a16="http://schemas.microsoft.com/office/drawing/2014/main" id="{3CF9FBD6-897E-4C71-BCEE-9C9D4E90C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-323850"/>
            <a:ext cx="5334000" cy="752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4D3D9B21-8FE3-4D4C-BCAE-B24FCC2AB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549275"/>
            <a:ext cx="29051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1F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abuse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B1865-FCA6-4E5D-B8FE-2354895AB193}"/>
              </a:ext>
            </a:extLst>
          </p:cNvPr>
          <p:cNvSpPr txBox="1">
            <a:spLocks/>
          </p:cNvSpPr>
          <p:nvPr/>
        </p:nvSpPr>
        <p:spPr bwMode="auto">
          <a:xfrm>
            <a:off x="706438" y="1814513"/>
            <a:ext cx="5302250" cy="42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6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defRPr/>
            </a:pPr>
            <a:r>
              <a:rPr lang="en-GB" altLang="en-US" sz="2400" dirty="0">
                <a:solidFill>
                  <a:srgbClr val="122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abuse is the maltreatment of a child.</a:t>
            </a:r>
          </a:p>
          <a:p>
            <a:pPr marL="0" indent="0" fontAlgn="auto">
              <a:lnSpc>
                <a:spcPts val="26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defRPr/>
            </a:pPr>
            <a:r>
              <a:rPr lang="en-GB" altLang="en-US" sz="2400" dirty="0">
                <a:solidFill>
                  <a:srgbClr val="122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can include:</a:t>
            </a:r>
          </a:p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Blip>
                <a:blip r:embed="rId4"/>
              </a:buBlip>
              <a:defRPr/>
            </a:pPr>
            <a:r>
              <a:rPr lang="en-GB" altLang="en-US" sz="2400" dirty="0">
                <a:solidFill>
                  <a:srgbClr val="122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Inflicting harm</a:t>
            </a:r>
          </a:p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Blip>
                <a:blip r:embed="rId4"/>
              </a:buBlip>
              <a:defRPr/>
            </a:pPr>
            <a:r>
              <a:rPr lang="en-GB" altLang="en-US" sz="2400" dirty="0">
                <a:solidFill>
                  <a:srgbClr val="122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Failing to act to prevent harm</a:t>
            </a:r>
          </a:p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Blip>
                <a:blip r:embed="rId4"/>
              </a:buBlip>
              <a:defRPr/>
            </a:pPr>
            <a:r>
              <a:rPr lang="en-GB" altLang="en-US" sz="2400" dirty="0">
                <a:solidFill>
                  <a:srgbClr val="122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Persistent failure to meet a child’s basic needs</a:t>
            </a:r>
          </a:p>
          <a:p>
            <a:pPr marL="0" indent="0" fontAlgn="auto">
              <a:lnSpc>
                <a:spcPts val="26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defRPr/>
            </a:pPr>
            <a:r>
              <a:rPr lang="en-GB" altLang="en-US" sz="2400" dirty="0">
                <a:solidFill>
                  <a:srgbClr val="122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can happen to </a:t>
            </a:r>
            <a:r>
              <a:rPr lang="en-GB" altLang="en-US" sz="2400" b="1" dirty="0">
                <a:solidFill>
                  <a:srgbClr val="122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child.</a:t>
            </a:r>
          </a:p>
        </p:txBody>
      </p:sp>
      <p:sp>
        <p:nvSpPr>
          <p:cNvPr id="13317" name="Slide Number Placeholder 8">
            <a:extLst>
              <a:ext uri="{FF2B5EF4-FFF2-40B4-BE49-F238E27FC236}">
                <a16:creationId xmlns:a16="http://schemas.microsoft.com/office/drawing/2014/main" id="{DC094AF4-AB57-45B3-989C-5027C167D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356850" y="6324600"/>
            <a:ext cx="1139825" cy="153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40969C-42B2-4EDC-B4D3-EE183B33D016}" type="slidenum">
              <a:rPr lang="en-US" altLang="en-US" sz="1000" b="1">
                <a:solidFill>
                  <a:srgbClr val="BFBF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000" b="1">
              <a:solidFill>
                <a:srgbClr val="BFBF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4AEA99E9-5115-4C42-8F4F-930FBB8A7C93}"/>
              </a:ext>
            </a:extLst>
          </p:cNvPr>
          <p:cNvSpPr txBox="1">
            <a:spLocks/>
          </p:cNvSpPr>
          <p:nvPr/>
        </p:nvSpPr>
        <p:spPr>
          <a:xfrm>
            <a:off x="706438" y="6324600"/>
            <a:ext cx="2093912" cy="153988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The Key Support Services Limited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4096AB-9F3C-49B5-A4F7-89C033CDA5F0}"/>
              </a:ext>
            </a:extLst>
          </p:cNvPr>
          <p:cNvGrpSpPr>
            <a:grpSpLocks/>
          </p:cNvGrpSpPr>
          <p:nvPr/>
        </p:nvGrpSpPr>
        <p:grpSpPr bwMode="auto">
          <a:xfrm>
            <a:off x="5383213" y="5394325"/>
            <a:ext cx="6113462" cy="582613"/>
            <a:chOff x="5383600" y="5100391"/>
            <a:chExt cx="6113759" cy="582657"/>
          </a:xfrm>
        </p:grpSpPr>
        <p:sp>
          <p:nvSpPr>
            <p:cNvPr id="13320" name="TextBox 6">
              <a:extLst>
                <a:ext uri="{FF2B5EF4-FFF2-40B4-BE49-F238E27FC236}">
                  <a16:creationId xmlns:a16="http://schemas.microsoft.com/office/drawing/2014/main" id="{09D64932-19C5-4479-B7AF-175DB72808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3600" y="5100391"/>
              <a:ext cx="6113759" cy="576336"/>
            </a:xfrm>
            <a:prstGeom prst="rect">
              <a:avLst/>
            </a:prstGeom>
            <a:solidFill>
              <a:srgbClr val="FF1F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2000" tIns="72000" rIns="108000" bIns="7200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Assume ‘it could happen here’ </a:t>
              </a:r>
            </a:p>
          </p:txBody>
        </p:sp>
        <p:pic>
          <p:nvPicPr>
            <p:cNvPr id="13321" name="Picture 7">
              <a:extLst>
                <a:ext uri="{FF2B5EF4-FFF2-40B4-BE49-F238E27FC236}">
                  <a16:creationId xmlns:a16="http://schemas.microsoft.com/office/drawing/2014/main" id="{F861AAA3-6E13-41D4-B136-F37B1EDAF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600" y="5106755"/>
              <a:ext cx="576293" cy="576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01531-0FD6-4458-8377-D083097EC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sz="3600" b="1" dirty="0">
                <a:solidFill>
                  <a:schemeClr val="accent1"/>
                </a:solidFill>
              </a:rPr>
              <a:t/>
            </a:r>
            <a:br>
              <a:rPr lang="en-GB" sz="3600" b="1" dirty="0">
                <a:solidFill>
                  <a:schemeClr val="accent1"/>
                </a:solidFill>
              </a:rPr>
            </a:b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How concerns/disclosures happen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CBE21-0D40-4A5A-A426-6D6801716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Children may share a concern/disclose abuse in a variety of ways, including: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directly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– making specific verbal statements about what’s happened to them</a:t>
            </a:r>
          </a:p>
          <a:p>
            <a:pPr lvl="1">
              <a:defRPr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indirectly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– making ambiguous verbal statements which suggest something is wrong</a:t>
            </a:r>
          </a:p>
          <a:p>
            <a:pPr lvl="1">
              <a:defRPr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behaviourally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– displaying behaviour that signals something is wrong (this may or may not be deliberate)</a:t>
            </a:r>
          </a:p>
          <a:p>
            <a:pPr lvl="1">
              <a:defRPr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non-verbally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– writing letters, drawing pictures or trying to communicate in other ways</a:t>
            </a:r>
          </a:p>
          <a:p>
            <a:pPr>
              <a:defRPr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83296" y="6024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156E0DC3-A09A-4FF9-B39A-064E87E30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Responding to a Safeguarding concern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22E54-2E92-4E01-844A-F703CD27E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060575"/>
            <a:ext cx="8229600" cy="4248150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/>
              <a:t> </a:t>
            </a:r>
          </a:p>
          <a:p>
            <a:pPr>
              <a:defRPr/>
            </a:pPr>
            <a:endParaRPr lang="en-GB"/>
          </a:p>
        </p:txBody>
      </p:sp>
      <p:sp>
        <p:nvSpPr>
          <p:cNvPr id="17412" name="Rectangle 5">
            <a:extLst>
              <a:ext uri="{FF2B5EF4-FFF2-40B4-BE49-F238E27FC236}">
                <a16:creationId xmlns:a16="http://schemas.microsoft.com/office/drawing/2014/main" id="{95F972AC-972A-4758-A128-B8C9FA843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5884863"/>
            <a:ext cx="793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en-US"/>
          </a:p>
        </p:txBody>
      </p:sp>
      <p:pic>
        <p:nvPicPr>
          <p:cNvPr id="5" name="Online Media 4" title="Responding to a Child's Disclosure of Abuse | NSPCC Learning">
            <a:hlinkClick r:id="" action="ppaction://media"/>
            <a:extLst>
              <a:ext uri="{FF2B5EF4-FFF2-40B4-BE49-F238E27FC236}">
                <a16:creationId xmlns:a16="http://schemas.microsoft.com/office/drawing/2014/main" id="{EF45C769-2302-4A8D-BE26-F38544A864A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92425" y="2024063"/>
            <a:ext cx="6096000" cy="3429000"/>
          </a:xfrm>
          <a:prstGeom prst="rect">
            <a:avLst/>
          </a:prstGeom>
        </p:spPr>
      </p:pic>
      <p:sp>
        <p:nvSpPr>
          <p:cNvPr id="17414" name="Slide Number Placeholder 3">
            <a:extLst>
              <a:ext uri="{FF2B5EF4-FFF2-40B4-BE49-F238E27FC236}">
                <a16:creationId xmlns:a16="http://schemas.microsoft.com/office/drawing/2014/main" id="{328C83DA-04E8-4722-B223-455C95E055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0A2CF2C-DB0D-477F-A92F-4AFB958B15A0}" type="slidenum">
              <a:rPr lang="en-GB" altLang="en-US">
                <a:solidFill>
                  <a:srgbClr val="898989"/>
                </a:solidFill>
              </a:rPr>
              <a:pPr/>
              <a:t>9</a:t>
            </a:fld>
            <a:endParaRPr lang="en-GB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7179</TotalTime>
  <Words>1928</Words>
  <Application>Microsoft Office PowerPoint</Application>
  <PresentationFormat>Widescreen</PresentationFormat>
  <Paragraphs>180</Paragraphs>
  <Slides>13</Slides>
  <Notes>11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MS PGothic</vt:lpstr>
      <vt:lpstr>Arial</vt:lpstr>
      <vt:lpstr>Calibri</vt:lpstr>
      <vt:lpstr>Courier New</vt:lpstr>
      <vt:lpstr>MS Mincho</vt:lpstr>
      <vt:lpstr>Times New Roman</vt:lpstr>
      <vt:lpstr>Webdings</vt:lpstr>
      <vt:lpstr>Office Theme</vt:lpstr>
      <vt:lpstr>Aim of the training</vt:lpstr>
      <vt:lpstr>Volunteer jobs</vt:lpstr>
      <vt:lpstr>How we need you to behave</vt:lpstr>
      <vt:lpstr> Safeguarding and Child Protection  </vt:lpstr>
      <vt:lpstr>PowerPoint Presentation</vt:lpstr>
      <vt:lpstr>PowerPoint Presentation</vt:lpstr>
      <vt:lpstr>PowerPoint Presentation</vt:lpstr>
      <vt:lpstr> How concerns/disclosures happen </vt:lpstr>
      <vt:lpstr>Responding to a Safeguarding concern</vt:lpstr>
      <vt:lpstr>What to do if a child discloses video clip</vt:lpstr>
      <vt:lpstr>Never…..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Mrs Ezzard</cp:lastModifiedBy>
  <cp:revision>328</cp:revision>
  <cp:lastPrinted>2020-01-17T12:55:29Z</cp:lastPrinted>
  <dcterms:created xsi:type="dcterms:W3CDTF">2019-05-07T12:56:24Z</dcterms:created>
  <dcterms:modified xsi:type="dcterms:W3CDTF">2021-09-20T10:20:10Z</dcterms:modified>
</cp:coreProperties>
</file>