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4" r:id="rId3"/>
    <p:sldId id="275" r:id="rId4"/>
    <p:sldId id="277" r:id="rId5"/>
    <p:sldId id="276" r:id="rId6"/>
    <p:sldId id="278" r:id="rId7"/>
    <p:sldId id="279" r:id="rId8"/>
    <p:sldId id="280" r:id="rId9"/>
    <p:sldId id="281" r:id="rId10"/>
    <p:sldId id="282" r:id="rId11"/>
    <p:sldId id="283" r:id="rId12"/>
    <p:sldId id="287" r:id="rId13"/>
    <p:sldId id="286" r:id="rId14"/>
    <p:sldId id="285" r:id="rId15"/>
    <p:sldId id="267" r:id="rId16"/>
  </p:sldIdLst>
  <p:sldSz cx="9144000" cy="6858000" type="screen4x3"/>
  <p:notesSz cx="6858000" cy="9144000"/>
  <p:embeddedFontLst>
    <p:embeddedFont>
      <p:font typeface="Twinkl" panose="020B0604020202020204" pitchFamily="2"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F38A4D"/>
    <a:srgbClr val="47B1E5"/>
    <a:srgbClr val="AFDEF9"/>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showGuides="1">
      <p:cViewPr varScale="1">
        <p:scale>
          <a:sx n="106" d="100"/>
          <a:sy n="106" d="100"/>
        </p:scale>
        <p:origin x="1548"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07/07/2022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arly-years-numbers-number-system/all-about-numbers-numbers-the-number-system-number-mathematics-eyfs-early-years/number-2-all-about-numbers-numbers-the-number-system-number-mathematics-eyfs-early-years"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arly-years-numbers-number-system/all-about-numbers-numbers-the-number-system-number-mathematics-eyfs-early-years/number-2-all-about-numbers-numbers-the-number-system-number-mathematics-eyfs-early-years"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early-years-numbers-number-system/all-about-numbers-numbers-the-number-system-number-mathematics-eyfs-early-years/number-1-all-about-numbers-numbers-the-number-system-number-mathematics-eyfs-early-years"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early-years-numbers-number-system/all-about-numbers-numbers-the-number-system-number-mathematics-eyfs-early-years/number-2-all-about-numbers-numbers-the-number-system-number-mathematics-eyfs-early-years"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553998"/>
          </a:xfrm>
          <a:prstGeom prst="rect">
            <a:avLst/>
          </a:prstGeom>
        </p:spPr>
        <p:txBody>
          <a:bodyPr wrap="square" lIns="0" tIns="0" rIns="0" bIns="0">
            <a:spAutoFit/>
          </a:bodyPr>
          <a:lstStyle/>
          <a:p>
            <a:pPr algn="ctr"/>
            <a:r>
              <a:rPr lang="en-US" dirty="0">
                <a:latin typeface="Twinkl" pitchFamily="2" charset="77"/>
              </a:rPr>
              <a:t>Number Two went to see the penguins being fed. Number Two wanted to throw 2 fish to the penguins. Which bucket has 2 fish in?</a:t>
            </a:r>
            <a:endParaRPr lang="en-GB" dirty="0"/>
          </a:p>
        </p:txBody>
      </p:sp>
      <p:pic>
        <p:nvPicPr>
          <p:cNvPr id="32" name="Picture 31">
            <a:extLst>
              <a:ext uri="{FF2B5EF4-FFF2-40B4-BE49-F238E27FC236}">
                <a16:creationId xmlns:a16="http://schemas.microsoft.com/office/drawing/2014/main" id="{A1D21A98-8890-41B8-93AF-E02FAFCDF0C7}"/>
              </a:ext>
            </a:extLst>
          </p:cNvPr>
          <p:cNvPicPr>
            <a:picLocks noChangeAspect="1"/>
          </p:cNvPicPr>
          <p:nvPr/>
        </p:nvPicPr>
        <p:blipFill rotWithShape="1">
          <a:blip r:embed="rId2">
            <a:extLst>
              <a:ext uri="{28A0092B-C50C-407E-A947-70E740481C1C}">
                <a14:useLocalDpi xmlns:a14="http://schemas.microsoft.com/office/drawing/2010/main" val="0"/>
              </a:ext>
            </a:extLst>
          </a:blip>
          <a:srcRect b="10027"/>
          <a:stretch/>
        </p:blipFill>
        <p:spPr>
          <a:xfrm>
            <a:off x="3128751" y="1567573"/>
            <a:ext cx="5277024" cy="1982766"/>
          </a:xfrm>
          <a:prstGeom prst="rect">
            <a:avLst/>
          </a:prstGeom>
        </p:spPr>
      </p:pic>
      <p:sp>
        <p:nvSpPr>
          <p:cNvPr id="13" name="Speech Bubble: Rectangle with Corners Rounded 12">
            <a:extLst>
              <a:ext uri="{FF2B5EF4-FFF2-40B4-BE49-F238E27FC236}">
                <a16:creationId xmlns:a16="http://schemas.microsoft.com/office/drawing/2014/main" id="{B03361FD-E6BC-490B-A149-E371C947173D}"/>
              </a:ext>
            </a:extLst>
          </p:cNvPr>
          <p:cNvSpPr/>
          <p:nvPr/>
        </p:nvSpPr>
        <p:spPr>
          <a:xfrm>
            <a:off x="3355311" y="5245228"/>
            <a:ext cx="3188653" cy="933160"/>
          </a:xfrm>
          <a:prstGeom prst="wedgeRoundRectCallout">
            <a:avLst>
              <a:gd name="adj1" fmla="val 75015"/>
              <a:gd name="adj2" fmla="val -46940"/>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Can you find the bucket that has 2 fish in? How do you know there are 2?</a:t>
            </a:r>
          </a:p>
        </p:txBody>
      </p:sp>
      <p:pic>
        <p:nvPicPr>
          <p:cNvPr id="14" name="Picture 13">
            <a:extLst>
              <a:ext uri="{FF2B5EF4-FFF2-40B4-BE49-F238E27FC236}">
                <a16:creationId xmlns:a16="http://schemas.microsoft.com/office/drawing/2014/main" id="{6F825502-2944-4071-9D4A-EBE52DC3B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346" y="4299044"/>
            <a:ext cx="1084429" cy="1879343"/>
          </a:xfrm>
          <a:prstGeom prst="rect">
            <a:avLst/>
          </a:prstGeom>
        </p:spPr>
      </p:pic>
      <p:pic>
        <p:nvPicPr>
          <p:cNvPr id="15" name="Picture 14">
            <a:extLst>
              <a:ext uri="{FF2B5EF4-FFF2-40B4-BE49-F238E27FC236}">
                <a16:creationId xmlns:a16="http://schemas.microsoft.com/office/drawing/2014/main" id="{29E81479-5F56-4B33-B265-D3F181E23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51145" y="1547333"/>
            <a:ext cx="874757" cy="1750858"/>
          </a:xfrm>
          <a:prstGeom prst="rect">
            <a:avLst/>
          </a:prstGeom>
        </p:spPr>
      </p:pic>
      <p:pic>
        <p:nvPicPr>
          <p:cNvPr id="17" name="Picture 16">
            <a:extLst>
              <a:ext uri="{FF2B5EF4-FFF2-40B4-BE49-F238E27FC236}">
                <a16:creationId xmlns:a16="http://schemas.microsoft.com/office/drawing/2014/main" id="{C0C680F6-84B6-4C92-A557-0D04C4FAFB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20289" y="2138375"/>
            <a:ext cx="874757" cy="1290625"/>
          </a:xfrm>
          <a:prstGeom prst="rect">
            <a:avLst/>
          </a:prstGeom>
        </p:spPr>
      </p:pic>
      <p:grpSp>
        <p:nvGrpSpPr>
          <p:cNvPr id="3" name="3 fish">
            <a:extLst>
              <a:ext uri="{FF2B5EF4-FFF2-40B4-BE49-F238E27FC236}">
                <a16:creationId xmlns:a16="http://schemas.microsoft.com/office/drawing/2014/main" id="{F1CB5367-FA27-4E70-A095-BC8B97D1830E}"/>
              </a:ext>
            </a:extLst>
          </p:cNvPr>
          <p:cNvGrpSpPr/>
          <p:nvPr/>
        </p:nvGrpSpPr>
        <p:grpSpPr>
          <a:xfrm>
            <a:off x="571484" y="3422192"/>
            <a:ext cx="1329516" cy="1701182"/>
            <a:chOff x="571484" y="3422192"/>
            <a:chExt cx="1329516" cy="1701182"/>
          </a:xfrm>
        </p:grpSpPr>
        <p:pic>
          <p:nvPicPr>
            <p:cNvPr id="18" name="Picture 17">
              <a:extLst>
                <a:ext uri="{FF2B5EF4-FFF2-40B4-BE49-F238E27FC236}">
                  <a16:creationId xmlns:a16="http://schemas.microsoft.com/office/drawing/2014/main" id="{9FF56FAB-D0AE-4671-99C5-EF7C49EA77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1484" y="3870808"/>
              <a:ext cx="1329516" cy="1252566"/>
            </a:xfrm>
            <a:prstGeom prst="rect">
              <a:avLst/>
            </a:prstGeom>
          </p:spPr>
        </p:pic>
        <p:pic>
          <p:nvPicPr>
            <p:cNvPr id="21" name="Picture 20">
              <a:extLst>
                <a:ext uri="{FF2B5EF4-FFF2-40B4-BE49-F238E27FC236}">
                  <a16:creationId xmlns:a16="http://schemas.microsoft.com/office/drawing/2014/main" id="{9829C47B-E988-4B4C-A9E0-31D38A0F53C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72" t="-3692" b="-1"/>
            <a:stretch/>
          </p:blipFill>
          <p:spPr>
            <a:xfrm rot="6031389" flipH="1">
              <a:off x="520066" y="3517344"/>
              <a:ext cx="774137" cy="583833"/>
            </a:xfrm>
            <a:prstGeom prst="rect">
              <a:avLst/>
            </a:prstGeom>
          </p:spPr>
        </p:pic>
        <p:pic>
          <p:nvPicPr>
            <p:cNvPr id="22" name="Picture 21">
              <a:extLst>
                <a:ext uri="{FF2B5EF4-FFF2-40B4-BE49-F238E27FC236}">
                  <a16:creationId xmlns:a16="http://schemas.microsoft.com/office/drawing/2014/main" id="{D958A409-4B60-47F6-B00C-933A1CF3270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72" t="-3692" b="-1"/>
            <a:stretch/>
          </p:blipFill>
          <p:spPr>
            <a:xfrm rot="5225852" flipH="1">
              <a:off x="849173" y="3562665"/>
              <a:ext cx="774137" cy="583833"/>
            </a:xfrm>
            <a:prstGeom prst="rect">
              <a:avLst/>
            </a:prstGeom>
          </p:spPr>
        </p:pic>
        <p:pic>
          <p:nvPicPr>
            <p:cNvPr id="24" name="Picture 23">
              <a:extLst>
                <a:ext uri="{FF2B5EF4-FFF2-40B4-BE49-F238E27FC236}">
                  <a16:creationId xmlns:a16="http://schemas.microsoft.com/office/drawing/2014/main" id="{EF784687-EC53-4CEA-B211-5E26E15193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72" t="-3692" b="-1"/>
            <a:stretch/>
          </p:blipFill>
          <p:spPr>
            <a:xfrm rot="4344731" flipH="1">
              <a:off x="1092669" y="3525149"/>
              <a:ext cx="774137" cy="583833"/>
            </a:xfrm>
            <a:prstGeom prst="rect">
              <a:avLst/>
            </a:prstGeom>
          </p:spPr>
        </p:pic>
      </p:grpSp>
      <p:grpSp>
        <p:nvGrpSpPr>
          <p:cNvPr id="2" name="2 fish">
            <a:extLst>
              <a:ext uri="{FF2B5EF4-FFF2-40B4-BE49-F238E27FC236}">
                <a16:creationId xmlns:a16="http://schemas.microsoft.com/office/drawing/2014/main" id="{F9A3D91C-731D-48AA-A03A-C23B0DD7030E}"/>
              </a:ext>
            </a:extLst>
          </p:cNvPr>
          <p:cNvGrpSpPr/>
          <p:nvPr/>
        </p:nvGrpSpPr>
        <p:grpSpPr>
          <a:xfrm>
            <a:off x="2174419" y="3411113"/>
            <a:ext cx="1329516" cy="1696036"/>
            <a:chOff x="2174419" y="3411113"/>
            <a:chExt cx="1329516" cy="1696036"/>
          </a:xfrm>
        </p:grpSpPr>
        <p:pic>
          <p:nvPicPr>
            <p:cNvPr id="19" name="Picture 18">
              <a:extLst>
                <a:ext uri="{FF2B5EF4-FFF2-40B4-BE49-F238E27FC236}">
                  <a16:creationId xmlns:a16="http://schemas.microsoft.com/office/drawing/2014/main" id="{15EAFC3D-E39E-4288-AEF6-6DB06A3E96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174419" y="3854583"/>
              <a:ext cx="1329516" cy="1252566"/>
            </a:xfrm>
            <a:prstGeom prst="rect">
              <a:avLst/>
            </a:prstGeom>
          </p:spPr>
        </p:pic>
        <p:pic>
          <p:nvPicPr>
            <p:cNvPr id="25" name="Picture 24">
              <a:extLst>
                <a:ext uri="{FF2B5EF4-FFF2-40B4-BE49-F238E27FC236}">
                  <a16:creationId xmlns:a16="http://schemas.microsoft.com/office/drawing/2014/main" id="{235C3E5D-AFF7-45D2-860E-74B8AEC5E2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72" t="-3692" b="-1"/>
            <a:stretch/>
          </p:blipFill>
          <p:spPr>
            <a:xfrm rot="6217680" flipH="1">
              <a:off x="2189013" y="3506265"/>
              <a:ext cx="774137" cy="583833"/>
            </a:xfrm>
            <a:prstGeom prst="rect">
              <a:avLst/>
            </a:prstGeom>
          </p:spPr>
        </p:pic>
        <p:pic>
          <p:nvPicPr>
            <p:cNvPr id="27" name="Picture 26">
              <a:extLst>
                <a:ext uri="{FF2B5EF4-FFF2-40B4-BE49-F238E27FC236}">
                  <a16:creationId xmlns:a16="http://schemas.microsoft.com/office/drawing/2014/main" id="{2D5407EF-43C2-4AEC-B2B8-42C7EB7BD0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72" t="-3692" b="-1"/>
            <a:stretch/>
          </p:blipFill>
          <p:spPr>
            <a:xfrm rot="4344731" flipH="1">
              <a:off x="2652940" y="3537774"/>
              <a:ext cx="774137" cy="583833"/>
            </a:xfrm>
            <a:prstGeom prst="rect">
              <a:avLst/>
            </a:prstGeom>
          </p:spPr>
        </p:pic>
      </p:grpSp>
      <p:grpSp>
        <p:nvGrpSpPr>
          <p:cNvPr id="4" name="1 fish">
            <a:extLst>
              <a:ext uri="{FF2B5EF4-FFF2-40B4-BE49-F238E27FC236}">
                <a16:creationId xmlns:a16="http://schemas.microsoft.com/office/drawing/2014/main" id="{13879454-ECE7-4892-8616-DC6BF9BF1559}"/>
              </a:ext>
            </a:extLst>
          </p:cNvPr>
          <p:cNvGrpSpPr/>
          <p:nvPr/>
        </p:nvGrpSpPr>
        <p:grpSpPr>
          <a:xfrm>
            <a:off x="3755640" y="3444338"/>
            <a:ext cx="1329516" cy="1662810"/>
            <a:chOff x="3755640" y="3444338"/>
            <a:chExt cx="1329516" cy="1662810"/>
          </a:xfrm>
        </p:grpSpPr>
        <p:pic>
          <p:nvPicPr>
            <p:cNvPr id="20" name="Picture 19">
              <a:extLst>
                <a:ext uri="{FF2B5EF4-FFF2-40B4-BE49-F238E27FC236}">
                  <a16:creationId xmlns:a16="http://schemas.microsoft.com/office/drawing/2014/main" id="{8254434C-3B5F-46CE-ADD5-9816998B3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755640" y="3854582"/>
              <a:ext cx="1329516" cy="1252566"/>
            </a:xfrm>
            <a:prstGeom prst="rect">
              <a:avLst/>
            </a:prstGeom>
          </p:spPr>
        </p:pic>
        <p:pic>
          <p:nvPicPr>
            <p:cNvPr id="28" name="Picture 27">
              <a:extLst>
                <a:ext uri="{FF2B5EF4-FFF2-40B4-BE49-F238E27FC236}">
                  <a16:creationId xmlns:a16="http://schemas.microsoft.com/office/drawing/2014/main" id="{A104C8EA-DBF7-4A9E-99C9-DB8E5E4191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72" t="-3692" b="-1"/>
            <a:stretch/>
          </p:blipFill>
          <p:spPr>
            <a:xfrm rot="5587490" flipH="1">
              <a:off x="3922379" y="3539490"/>
              <a:ext cx="774137" cy="583833"/>
            </a:xfrm>
            <a:prstGeom prst="rect">
              <a:avLst/>
            </a:prstGeom>
          </p:spPr>
        </p:pic>
      </p:grpSp>
      <p:sp>
        <p:nvSpPr>
          <p:cNvPr id="23" name="Speech Bubble: Rectangle with Corners Rounded 22">
            <a:extLst>
              <a:ext uri="{FF2B5EF4-FFF2-40B4-BE49-F238E27FC236}">
                <a16:creationId xmlns:a16="http://schemas.microsoft.com/office/drawing/2014/main" id="{CDB156EC-FCCE-4372-B8D9-728A29BD2E6A}"/>
              </a:ext>
            </a:extLst>
          </p:cNvPr>
          <p:cNvSpPr/>
          <p:nvPr/>
        </p:nvSpPr>
        <p:spPr>
          <a:xfrm>
            <a:off x="5293610" y="3688418"/>
            <a:ext cx="1959040" cy="954352"/>
          </a:xfrm>
          <a:prstGeom prst="wedgeRoundRectCallout">
            <a:avLst>
              <a:gd name="adj1" fmla="val 50019"/>
              <a:gd name="adj2" fmla="val 72853"/>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Well done. The penguin can have 2 fish.</a:t>
            </a:r>
          </a:p>
        </p:txBody>
      </p:sp>
      <p:sp>
        <p:nvSpPr>
          <p:cNvPr id="26" name="Rectangle: Rounded Corners 25">
            <a:extLst>
              <a:ext uri="{FF2B5EF4-FFF2-40B4-BE49-F238E27FC236}">
                <a16:creationId xmlns:a16="http://schemas.microsoft.com/office/drawing/2014/main" id="{4A979019-83FF-4B04-94FD-45E4BFAD6290}"/>
              </a:ext>
            </a:extLst>
          </p:cNvPr>
          <p:cNvSpPr/>
          <p:nvPr/>
        </p:nvSpPr>
        <p:spPr>
          <a:xfrm>
            <a:off x="738225" y="2754756"/>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
        <p:nvSpPr>
          <p:cNvPr id="29" name="Rectangle: Rounded Corners 28">
            <a:extLst>
              <a:ext uri="{FF2B5EF4-FFF2-40B4-BE49-F238E27FC236}">
                <a16:creationId xmlns:a16="http://schemas.microsoft.com/office/drawing/2014/main" id="{974AA828-7F41-461D-9AE6-424135A7C833}"/>
              </a:ext>
            </a:extLst>
          </p:cNvPr>
          <p:cNvSpPr/>
          <p:nvPr/>
        </p:nvSpPr>
        <p:spPr>
          <a:xfrm>
            <a:off x="3435239" y="2895912"/>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Tree>
    <p:extLst>
      <p:ext uri="{BB962C8B-B14F-4D97-AF65-F5344CB8AC3E}">
        <p14:creationId xmlns:p14="http://schemas.microsoft.com/office/powerpoint/2010/main" val="2754578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par>
                          <p:cTn id="12" fill="hold">
                            <p:stCondLst>
                              <p:cond delay="0"/>
                            </p:stCondLst>
                            <p:childTnLst>
                              <p:par>
                                <p:cTn id="13" presetID="10" presetClass="exit" presetSubtype="0" fill="hold" grpId="1" nodeType="afterEffect">
                                  <p:stCondLst>
                                    <p:cond delay="75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75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3" grpId="0" animBg="1"/>
      <p:bldP spid="26" grpId="0" animBg="1"/>
      <p:bldP spid="26" grpId="1" animBg="1"/>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peech Bubble: Rectangle with Corners Rounded 22">
            <a:extLst>
              <a:ext uri="{FF2B5EF4-FFF2-40B4-BE49-F238E27FC236}">
                <a16:creationId xmlns:a16="http://schemas.microsoft.com/office/drawing/2014/main" id="{AA194DE9-BFEB-4444-A1D5-02E3F22AA036}"/>
              </a:ext>
            </a:extLst>
          </p:cNvPr>
          <p:cNvSpPr/>
          <p:nvPr/>
        </p:nvSpPr>
        <p:spPr>
          <a:xfrm>
            <a:off x="4728500" y="1563201"/>
            <a:ext cx="1959040" cy="954352"/>
          </a:xfrm>
          <a:prstGeom prst="wedgeRoundRectCallout">
            <a:avLst>
              <a:gd name="adj1" fmla="val 50019"/>
              <a:gd name="adj2" fmla="val 72853"/>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winkl" pitchFamily="2" charset="0"/>
              </a:rPr>
              <a:t>That’s not my plate, try again!</a:t>
            </a:r>
            <a:endParaRPr lang="en-GB" dirty="0">
              <a:solidFill>
                <a:schemeClr val="tx1"/>
              </a:solidFill>
              <a:latin typeface="Twinkl" pitchFamily="2" charset="0"/>
            </a:endParaRPr>
          </a:p>
        </p:txBody>
      </p:sp>
      <p:sp>
        <p:nvSpPr>
          <p:cNvPr id="26" name="Speech Bubble: Rectangle with Corners Rounded 25">
            <a:extLst>
              <a:ext uri="{FF2B5EF4-FFF2-40B4-BE49-F238E27FC236}">
                <a16:creationId xmlns:a16="http://schemas.microsoft.com/office/drawing/2014/main" id="{3EDB4AAF-BEF3-41B2-80C2-91A465104DBC}"/>
              </a:ext>
            </a:extLst>
          </p:cNvPr>
          <p:cNvSpPr/>
          <p:nvPr/>
        </p:nvSpPr>
        <p:spPr>
          <a:xfrm>
            <a:off x="4717356" y="1566363"/>
            <a:ext cx="1959040" cy="954352"/>
          </a:xfrm>
          <a:prstGeom prst="wedgeRoundRectCallout">
            <a:avLst>
              <a:gd name="adj1" fmla="val 50019"/>
              <a:gd name="adj2" fmla="val 72853"/>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winkl" pitchFamily="2" charset="0"/>
              </a:rPr>
              <a:t>That’s not my plate, try again!</a:t>
            </a:r>
            <a:endParaRPr lang="en-GB" dirty="0">
              <a:solidFill>
                <a:schemeClr val="tx1"/>
              </a:solidFill>
              <a:latin typeface="Twinkl" pitchFamily="2" charset="0"/>
            </a:endParaRPr>
          </a:p>
        </p:txBody>
      </p:sp>
      <p:sp>
        <p:nvSpPr>
          <p:cNvPr id="5" name="Rectangle 4"/>
          <p:cNvSpPr/>
          <p:nvPr/>
        </p:nvSpPr>
        <p:spPr>
          <a:xfrm>
            <a:off x="571484" y="679612"/>
            <a:ext cx="7994650" cy="553998"/>
          </a:xfrm>
          <a:prstGeom prst="rect">
            <a:avLst/>
          </a:prstGeom>
        </p:spPr>
        <p:txBody>
          <a:bodyPr wrap="square" lIns="0" tIns="0" rIns="0" bIns="0">
            <a:spAutoFit/>
          </a:bodyPr>
          <a:lstStyle/>
          <a:p>
            <a:pPr algn="ctr"/>
            <a:r>
              <a:rPr lang="en-US" dirty="0">
                <a:latin typeface="Twinkl" pitchFamily="2" charset="77"/>
              </a:rPr>
              <a:t>Number Two was tired after walking around the zoo. He sat down for a picnic. Which plate has 2 sandwiches?</a:t>
            </a:r>
            <a:endParaRPr lang="en-GB" dirty="0"/>
          </a:p>
        </p:txBody>
      </p:sp>
      <p:pic>
        <p:nvPicPr>
          <p:cNvPr id="8" name="Picture 7">
            <a:extLst>
              <a:ext uri="{FF2B5EF4-FFF2-40B4-BE49-F238E27FC236}">
                <a16:creationId xmlns:a16="http://schemas.microsoft.com/office/drawing/2014/main" id="{C64FCA2A-3E29-4B4F-B319-D42572860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84" y="2745525"/>
            <a:ext cx="7915918" cy="2549582"/>
          </a:xfrm>
          <a:prstGeom prst="rect">
            <a:avLst/>
          </a:prstGeom>
        </p:spPr>
      </p:pic>
      <p:pic>
        <p:nvPicPr>
          <p:cNvPr id="33" name="Picture 32">
            <a:extLst>
              <a:ext uri="{FF2B5EF4-FFF2-40B4-BE49-F238E27FC236}">
                <a16:creationId xmlns:a16="http://schemas.microsoft.com/office/drawing/2014/main" id="{4FD822CE-8046-4F8A-9342-052B55B71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841" y="1413649"/>
            <a:ext cx="1504116" cy="2606668"/>
          </a:xfrm>
          <a:prstGeom prst="rect">
            <a:avLst/>
          </a:prstGeom>
        </p:spPr>
      </p:pic>
      <p:grpSp>
        <p:nvGrpSpPr>
          <p:cNvPr id="4" name="1.">
            <a:extLst>
              <a:ext uri="{FF2B5EF4-FFF2-40B4-BE49-F238E27FC236}">
                <a16:creationId xmlns:a16="http://schemas.microsoft.com/office/drawing/2014/main" id="{D033B24B-FF0C-4C8F-9FCB-716642F3DAE1}"/>
              </a:ext>
            </a:extLst>
          </p:cNvPr>
          <p:cNvGrpSpPr/>
          <p:nvPr/>
        </p:nvGrpSpPr>
        <p:grpSpPr>
          <a:xfrm>
            <a:off x="2715681" y="2716983"/>
            <a:ext cx="2057080" cy="805086"/>
            <a:chOff x="2715681" y="2716983"/>
            <a:chExt cx="2057080" cy="805086"/>
          </a:xfrm>
        </p:grpSpPr>
        <p:pic>
          <p:nvPicPr>
            <p:cNvPr id="9" name="Picture 8">
              <a:extLst>
                <a:ext uri="{FF2B5EF4-FFF2-40B4-BE49-F238E27FC236}">
                  <a16:creationId xmlns:a16="http://schemas.microsoft.com/office/drawing/2014/main" id="{C3922F3F-0843-4D16-9B29-2BCEFA5CD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5681" y="2745525"/>
              <a:ext cx="2057080" cy="776544"/>
            </a:xfrm>
            <a:prstGeom prst="rect">
              <a:avLst/>
            </a:prstGeom>
          </p:spPr>
        </p:pic>
        <p:pic>
          <p:nvPicPr>
            <p:cNvPr id="21" name="Picture 20">
              <a:extLst>
                <a:ext uri="{FF2B5EF4-FFF2-40B4-BE49-F238E27FC236}">
                  <a16:creationId xmlns:a16="http://schemas.microsoft.com/office/drawing/2014/main" id="{3FE79F00-C5B4-4871-819C-330B1CD9DE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903" y="2716983"/>
              <a:ext cx="546087" cy="479058"/>
            </a:xfrm>
            <a:prstGeom prst="rect">
              <a:avLst/>
            </a:prstGeom>
          </p:spPr>
        </p:pic>
        <p:pic>
          <p:nvPicPr>
            <p:cNvPr id="24" name="Picture 23">
              <a:extLst>
                <a:ext uri="{FF2B5EF4-FFF2-40B4-BE49-F238E27FC236}">
                  <a16:creationId xmlns:a16="http://schemas.microsoft.com/office/drawing/2014/main" id="{6FC0A13A-9D26-40F9-B7D3-1EC14696CF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357" y="2853005"/>
              <a:ext cx="782679" cy="590678"/>
            </a:xfrm>
            <a:prstGeom prst="rect">
              <a:avLst/>
            </a:prstGeom>
          </p:spPr>
        </p:pic>
      </p:grpSp>
      <p:grpSp>
        <p:nvGrpSpPr>
          <p:cNvPr id="3" name="1">
            <a:extLst>
              <a:ext uri="{FF2B5EF4-FFF2-40B4-BE49-F238E27FC236}">
                <a16:creationId xmlns:a16="http://schemas.microsoft.com/office/drawing/2014/main" id="{E1542AF8-3C7E-4838-8DCC-5A61CD5BEC52}"/>
              </a:ext>
            </a:extLst>
          </p:cNvPr>
          <p:cNvGrpSpPr/>
          <p:nvPr/>
        </p:nvGrpSpPr>
        <p:grpSpPr>
          <a:xfrm>
            <a:off x="4619316" y="3535440"/>
            <a:ext cx="2057080" cy="970992"/>
            <a:chOff x="4619316" y="3535440"/>
            <a:chExt cx="2057080" cy="970992"/>
          </a:xfrm>
        </p:grpSpPr>
        <p:pic>
          <p:nvPicPr>
            <p:cNvPr id="19" name="Picture 18">
              <a:extLst>
                <a:ext uri="{FF2B5EF4-FFF2-40B4-BE49-F238E27FC236}">
                  <a16:creationId xmlns:a16="http://schemas.microsoft.com/office/drawing/2014/main" id="{09402500-3B94-4C64-8DEE-0E1A6FE14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316" y="3729888"/>
              <a:ext cx="2057080" cy="776544"/>
            </a:xfrm>
            <a:prstGeom prst="rect">
              <a:avLst/>
            </a:prstGeom>
          </p:spPr>
        </p:pic>
        <p:pic>
          <p:nvPicPr>
            <p:cNvPr id="10" name="Picture 9">
              <a:extLst>
                <a:ext uri="{FF2B5EF4-FFF2-40B4-BE49-F238E27FC236}">
                  <a16:creationId xmlns:a16="http://schemas.microsoft.com/office/drawing/2014/main" id="{F06DD14A-F8C9-4579-8680-FABDF64E7E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4812" y="3535440"/>
              <a:ext cx="546087" cy="479058"/>
            </a:xfrm>
            <a:prstGeom prst="rect">
              <a:avLst/>
            </a:prstGeom>
          </p:spPr>
        </p:pic>
        <p:pic>
          <p:nvPicPr>
            <p:cNvPr id="20" name="Picture 19">
              <a:extLst>
                <a:ext uri="{FF2B5EF4-FFF2-40B4-BE49-F238E27FC236}">
                  <a16:creationId xmlns:a16="http://schemas.microsoft.com/office/drawing/2014/main" id="{36CE02E7-6A14-4DC5-9272-2CA0C021A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988" y="3749902"/>
              <a:ext cx="546087" cy="479058"/>
            </a:xfrm>
            <a:prstGeom prst="rect">
              <a:avLst/>
            </a:prstGeom>
          </p:spPr>
        </p:pic>
        <p:pic>
          <p:nvPicPr>
            <p:cNvPr id="25" name="Picture 24">
              <a:extLst>
                <a:ext uri="{FF2B5EF4-FFF2-40B4-BE49-F238E27FC236}">
                  <a16:creationId xmlns:a16="http://schemas.microsoft.com/office/drawing/2014/main" id="{6DF79BA6-9D45-4D96-8FE5-0283DFF3F1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3641" y="3911033"/>
              <a:ext cx="782679" cy="590678"/>
            </a:xfrm>
            <a:prstGeom prst="rect">
              <a:avLst/>
            </a:prstGeom>
          </p:spPr>
        </p:pic>
      </p:grpSp>
      <p:grpSp>
        <p:nvGrpSpPr>
          <p:cNvPr id="2" name="2">
            <a:extLst>
              <a:ext uri="{FF2B5EF4-FFF2-40B4-BE49-F238E27FC236}">
                <a16:creationId xmlns:a16="http://schemas.microsoft.com/office/drawing/2014/main" id="{E0FD694C-5B11-420C-8DA1-B0183AE9496E}"/>
              </a:ext>
            </a:extLst>
          </p:cNvPr>
          <p:cNvGrpSpPr/>
          <p:nvPr/>
        </p:nvGrpSpPr>
        <p:grpSpPr>
          <a:xfrm>
            <a:off x="1858169" y="3522069"/>
            <a:ext cx="2057080" cy="880701"/>
            <a:chOff x="1858169" y="3522069"/>
            <a:chExt cx="2057080" cy="880701"/>
          </a:xfrm>
        </p:grpSpPr>
        <p:pic>
          <p:nvPicPr>
            <p:cNvPr id="18" name="Picture 17">
              <a:extLst>
                <a:ext uri="{FF2B5EF4-FFF2-40B4-BE49-F238E27FC236}">
                  <a16:creationId xmlns:a16="http://schemas.microsoft.com/office/drawing/2014/main" id="{91C13F40-6DC1-4F64-B29B-4C362C15F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169" y="3626226"/>
              <a:ext cx="2057080" cy="776544"/>
            </a:xfrm>
            <a:prstGeom prst="rect">
              <a:avLst/>
            </a:prstGeom>
          </p:spPr>
        </p:pic>
        <p:pic>
          <p:nvPicPr>
            <p:cNvPr id="22" name="Picture 21">
              <a:extLst>
                <a:ext uri="{FF2B5EF4-FFF2-40B4-BE49-F238E27FC236}">
                  <a16:creationId xmlns:a16="http://schemas.microsoft.com/office/drawing/2014/main" id="{032B9917-073D-4832-A1D5-C6D4B7FDE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1814" y="3522069"/>
              <a:ext cx="546087" cy="479058"/>
            </a:xfrm>
            <a:prstGeom prst="rect">
              <a:avLst/>
            </a:prstGeom>
          </p:spPr>
        </p:pic>
        <p:pic>
          <p:nvPicPr>
            <p:cNvPr id="27" name="Picture 26">
              <a:extLst>
                <a:ext uri="{FF2B5EF4-FFF2-40B4-BE49-F238E27FC236}">
                  <a16:creationId xmlns:a16="http://schemas.microsoft.com/office/drawing/2014/main" id="{E00F6148-E4EA-4F62-B0AE-3F05DAB265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169" y="3729888"/>
              <a:ext cx="782679" cy="590678"/>
            </a:xfrm>
            <a:prstGeom prst="rect">
              <a:avLst/>
            </a:prstGeom>
          </p:spPr>
        </p:pic>
        <p:pic>
          <p:nvPicPr>
            <p:cNvPr id="28" name="Picture 27">
              <a:extLst>
                <a:ext uri="{FF2B5EF4-FFF2-40B4-BE49-F238E27FC236}">
                  <a16:creationId xmlns:a16="http://schemas.microsoft.com/office/drawing/2014/main" id="{34CAE93A-E076-4E4C-B45C-19B3D733B9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36971" y="3764114"/>
              <a:ext cx="782679" cy="590678"/>
            </a:xfrm>
            <a:prstGeom prst="rect">
              <a:avLst/>
            </a:prstGeom>
          </p:spPr>
        </p:pic>
      </p:grpSp>
      <p:sp>
        <p:nvSpPr>
          <p:cNvPr id="16" name="Speech Bubble: Rectangle with Corners Rounded 15">
            <a:extLst>
              <a:ext uri="{FF2B5EF4-FFF2-40B4-BE49-F238E27FC236}">
                <a16:creationId xmlns:a16="http://schemas.microsoft.com/office/drawing/2014/main" id="{85A163C6-478E-4168-94B2-91AF17168BD3}"/>
              </a:ext>
            </a:extLst>
          </p:cNvPr>
          <p:cNvSpPr/>
          <p:nvPr/>
        </p:nvSpPr>
        <p:spPr>
          <a:xfrm>
            <a:off x="4759503" y="1546349"/>
            <a:ext cx="1959040" cy="954352"/>
          </a:xfrm>
          <a:prstGeom prst="wedgeRoundRectCallout">
            <a:avLst>
              <a:gd name="adj1" fmla="val 50019"/>
              <a:gd name="adj2" fmla="val 72853"/>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winkl" pitchFamily="2" charset="0"/>
              </a:rPr>
              <a:t>Yes, I like to eat 2 sandwiches.</a:t>
            </a:r>
            <a:endParaRPr lang="en-GB" dirty="0">
              <a:solidFill>
                <a:schemeClr val="tx1"/>
              </a:solidFill>
              <a:latin typeface="Twinkl" pitchFamily="2" charset="0"/>
            </a:endParaRPr>
          </a:p>
        </p:txBody>
      </p:sp>
    </p:spTree>
    <p:extLst>
      <p:ext uri="{BB962C8B-B14F-4D97-AF65-F5344CB8AC3E}">
        <p14:creationId xmlns:p14="http://schemas.microsoft.com/office/powerpoint/2010/main" val="361818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0"/>
                            </p:stCondLst>
                            <p:childTnLst>
                              <p:par>
                                <p:cTn id="13" presetID="10" presetClass="exit" presetSubtype="0" fill="hold" grpId="1" nodeType="afterEffect">
                                  <p:stCondLst>
                                    <p:cond delay="75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75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23" grpId="0" animBg="1"/>
      <p:bldP spid="23" grpId="1" animBg="1"/>
      <p:bldP spid="26" grpId="0" animBg="1"/>
      <p:bldP spid="26" grpId="1"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830997"/>
          </a:xfrm>
          <a:prstGeom prst="rect">
            <a:avLst/>
          </a:prstGeom>
        </p:spPr>
        <p:txBody>
          <a:bodyPr wrap="square" lIns="0" tIns="0" rIns="0" bIns="0">
            <a:spAutoFit/>
          </a:bodyPr>
          <a:lstStyle/>
          <a:p>
            <a:pPr algn="ctr"/>
            <a:r>
              <a:rPr lang="en-US" dirty="0">
                <a:latin typeface="Twinkl" pitchFamily="2" charset="77"/>
              </a:rPr>
              <a:t>Before going home, Number Two had to find his bike outside the entrance. </a:t>
            </a:r>
            <a:br>
              <a:rPr lang="en-US" dirty="0">
                <a:latin typeface="Twinkl" pitchFamily="2" charset="77"/>
              </a:rPr>
            </a:br>
            <a:r>
              <a:rPr lang="en-US" dirty="0">
                <a:latin typeface="Twinkl" pitchFamily="2" charset="77"/>
              </a:rPr>
              <a:t>What number bay is the bike parked in?</a:t>
            </a:r>
            <a:br>
              <a:rPr lang="en-US" dirty="0">
                <a:latin typeface="Twinkl" pitchFamily="2" charset="77"/>
              </a:rPr>
            </a:br>
            <a:endParaRPr lang="en-GB" dirty="0"/>
          </a:p>
        </p:txBody>
      </p:sp>
      <p:sp>
        <p:nvSpPr>
          <p:cNvPr id="30" name="Speech Bubble: Rectangle with Corners Rounded 29">
            <a:extLst>
              <a:ext uri="{FF2B5EF4-FFF2-40B4-BE49-F238E27FC236}">
                <a16:creationId xmlns:a16="http://schemas.microsoft.com/office/drawing/2014/main" id="{237FD78F-026E-4A0F-80A3-E1BA6FEE627C}"/>
              </a:ext>
            </a:extLst>
          </p:cNvPr>
          <p:cNvSpPr/>
          <p:nvPr/>
        </p:nvSpPr>
        <p:spPr>
          <a:xfrm>
            <a:off x="2923685" y="4734566"/>
            <a:ext cx="3620280" cy="1443822"/>
          </a:xfrm>
          <a:prstGeom prst="wedgeRoundRectCallout">
            <a:avLst>
              <a:gd name="adj1" fmla="val 73686"/>
              <a:gd name="adj2" fmla="val -16107"/>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Can you find the bay I </a:t>
            </a:r>
          </a:p>
          <a:p>
            <a:pPr algn="ctr"/>
            <a:r>
              <a:rPr lang="en-GB" dirty="0">
                <a:solidFill>
                  <a:schemeClr val="tx1"/>
                </a:solidFill>
                <a:latin typeface="Twinkl" pitchFamily="2" charset="0"/>
              </a:rPr>
              <a:t>parked my bike in?</a:t>
            </a:r>
          </a:p>
          <a:p>
            <a:pPr algn="ctr"/>
            <a:r>
              <a:rPr lang="en-GB" dirty="0">
                <a:solidFill>
                  <a:schemeClr val="tx1"/>
                </a:solidFill>
                <a:latin typeface="Twinkl" pitchFamily="2" charset="0"/>
              </a:rPr>
              <a:t>What number comes before 2? What number comes after 2?</a:t>
            </a:r>
          </a:p>
        </p:txBody>
      </p:sp>
      <p:pic>
        <p:nvPicPr>
          <p:cNvPr id="31" name="Picture 30">
            <a:extLst>
              <a:ext uri="{FF2B5EF4-FFF2-40B4-BE49-F238E27FC236}">
                <a16:creationId xmlns:a16="http://schemas.microsoft.com/office/drawing/2014/main" id="{21DAB992-F0BD-4E68-B3BD-98768FB3E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346" y="4299044"/>
            <a:ext cx="1084429" cy="1879343"/>
          </a:xfrm>
          <a:prstGeom prst="rect">
            <a:avLst/>
          </a:prstGeom>
        </p:spPr>
      </p:pic>
      <p:sp>
        <p:nvSpPr>
          <p:cNvPr id="7" name="bay 1">
            <a:extLst>
              <a:ext uri="{FF2B5EF4-FFF2-40B4-BE49-F238E27FC236}">
                <a16:creationId xmlns:a16="http://schemas.microsoft.com/office/drawing/2014/main" id="{09F8252E-9E4E-48C8-AE47-FD13ED3D856B}"/>
              </a:ext>
            </a:extLst>
          </p:cNvPr>
          <p:cNvSpPr/>
          <p:nvPr/>
        </p:nvSpPr>
        <p:spPr>
          <a:xfrm>
            <a:off x="878304" y="1527998"/>
            <a:ext cx="2326577" cy="2658974"/>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bay 3">
            <a:extLst>
              <a:ext uri="{FF2B5EF4-FFF2-40B4-BE49-F238E27FC236}">
                <a16:creationId xmlns:a16="http://schemas.microsoft.com/office/drawing/2014/main" id="{516E6AB4-613A-4167-B2E4-CD1B6CB68065}"/>
              </a:ext>
            </a:extLst>
          </p:cNvPr>
          <p:cNvSpPr/>
          <p:nvPr/>
        </p:nvSpPr>
        <p:spPr>
          <a:xfrm>
            <a:off x="5992210" y="1527999"/>
            <a:ext cx="2317668" cy="2658974"/>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126A040-0AD7-40FF-A62D-EFAEF4736046}"/>
              </a:ext>
            </a:extLst>
          </p:cNvPr>
          <p:cNvSpPr txBox="1"/>
          <p:nvPr/>
        </p:nvSpPr>
        <p:spPr>
          <a:xfrm>
            <a:off x="7024674" y="3540641"/>
            <a:ext cx="962523" cy="646331"/>
          </a:xfrm>
          <a:prstGeom prst="rect">
            <a:avLst/>
          </a:prstGeom>
          <a:noFill/>
        </p:spPr>
        <p:txBody>
          <a:bodyPr wrap="square" rtlCol="0">
            <a:spAutoFit/>
          </a:bodyPr>
          <a:lstStyle/>
          <a:p>
            <a:r>
              <a:rPr lang="en-GB" sz="3600" dirty="0">
                <a:solidFill>
                  <a:schemeClr val="bg1"/>
                </a:solidFill>
              </a:rPr>
              <a:t>3</a:t>
            </a:r>
          </a:p>
        </p:txBody>
      </p:sp>
      <p:sp>
        <p:nvSpPr>
          <p:cNvPr id="6" name="TextBox 5">
            <a:extLst>
              <a:ext uri="{FF2B5EF4-FFF2-40B4-BE49-F238E27FC236}">
                <a16:creationId xmlns:a16="http://schemas.microsoft.com/office/drawing/2014/main" id="{758101E1-B926-428B-A618-03F357A482D2}"/>
              </a:ext>
            </a:extLst>
          </p:cNvPr>
          <p:cNvSpPr txBox="1"/>
          <p:nvPr/>
        </p:nvSpPr>
        <p:spPr>
          <a:xfrm>
            <a:off x="1720521" y="3540642"/>
            <a:ext cx="962523" cy="646331"/>
          </a:xfrm>
          <a:prstGeom prst="rect">
            <a:avLst/>
          </a:prstGeom>
          <a:noFill/>
        </p:spPr>
        <p:txBody>
          <a:bodyPr wrap="square" rtlCol="0">
            <a:spAutoFit/>
          </a:bodyPr>
          <a:lstStyle/>
          <a:p>
            <a:r>
              <a:rPr lang="en-GB" sz="3600" dirty="0">
                <a:solidFill>
                  <a:schemeClr val="bg1"/>
                </a:solidFill>
              </a:rPr>
              <a:t>1</a:t>
            </a:r>
          </a:p>
        </p:txBody>
      </p:sp>
      <p:grpSp>
        <p:nvGrpSpPr>
          <p:cNvPr id="2" name="bike">
            <a:extLst>
              <a:ext uri="{FF2B5EF4-FFF2-40B4-BE49-F238E27FC236}">
                <a16:creationId xmlns:a16="http://schemas.microsoft.com/office/drawing/2014/main" id="{E5862B6F-AB36-4E04-835E-F53F99479208}"/>
              </a:ext>
            </a:extLst>
          </p:cNvPr>
          <p:cNvGrpSpPr/>
          <p:nvPr/>
        </p:nvGrpSpPr>
        <p:grpSpPr>
          <a:xfrm>
            <a:off x="3253491" y="1527998"/>
            <a:ext cx="2690108" cy="2658974"/>
            <a:chOff x="3253491" y="1527998"/>
            <a:chExt cx="2690108" cy="2658974"/>
          </a:xfrm>
        </p:grpSpPr>
        <p:sp>
          <p:nvSpPr>
            <p:cNvPr id="15" name="bay 2">
              <a:extLst>
                <a:ext uri="{FF2B5EF4-FFF2-40B4-BE49-F238E27FC236}">
                  <a16:creationId xmlns:a16="http://schemas.microsoft.com/office/drawing/2014/main" id="{745C59BF-4B4B-43E2-9427-C61428F89810}"/>
                </a:ext>
              </a:extLst>
            </p:cNvPr>
            <p:cNvSpPr/>
            <p:nvPr/>
          </p:nvSpPr>
          <p:spPr>
            <a:xfrm>
              <a:off x="3253491" y="1527998"/>
              <a:ext cx="2690108" cy="2658974"/>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64FCA2A-3E29-4B4F-B319-D42572860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093" y="1847444"/>
              <a:ext cx="2420473" cy="1537915"/>
            </a:xfrm>
            <a:prstGeom prst="rect">
              <a:avLst/>
            </a:prstGeom>
          </p:spPr>
        </p:pic>
      </p:grpSp>
      <p:sp>
        <p:nvSpPr>
          <p:cNvPr id="3" name="Rectangle: Rounded Corners 2">
            <a:extLst>
              <a:ext uri="{FF2B5EF4-FFF2-40B4-BE49-F238E27FC236}">
                <a16:creationId xmlns:a16="http://schemas.microsoft.com/office/drawing/2014/main" id="{3BB64D39-1E1F-4CAF-A984-61F6EE873165}"/>
              </a:ext>
            </a:extLst>
          </p:cNvPr>
          <p:cNvSpPr/>
          <p:nvPr/>
        </p:nvSpPr>
        <p:spPr>
          <a:xfrm>
            <a:off x="540492" y="1320482"/>
            <a:ext cx="2519788" cy="646331"/>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No, that is not bay 2.</a:t>
            </a:r>
          </a:p>
        </p:txBody>
      </p:sp>
      <p:sp>
        <p:nvSpPr>
          <p:cNvPr id="17" name="Rectangle: Rounded Corners 16">
            <a:extLst>
              <a:ext uri="{FF2B5EF4-FFF2-40B4-BE49-F238E27FC236}">
                <a16:creationId xmlns:a16="http://schemas.microsoft.com/office/drawing/2014/main" id="{6BD2C2C8-B5F1-4FE3-817B-7EC209494FE8}"/>
              </a:ext>
            </a:extLst>
          </p:cNvPr>
          <p:cNvSpPr/>
          <p:nvPr/>
        </p:nvSpPr>
        <p:spPr>
          <a:xfrm>
            <a:off x="6052728" y="1320482"/>
            <a:ext cx="2519788" cy="646331"/>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Twinkl" pitchFamily="2" charset="0"/>
              </a:rPr>
              <a:t>No, that is not bay 2.</a:t>
            </a:r>
            <a:endParaRPr lang="en-GB" dirty="0">
              <a:solidFill>
                <a:schemeClr val="tx1"/>
              </a:solidFill>
              <a:latin typeface="Twinkl" pitchFamily="2" charset="0"/>
            </a:endParaRPr>
          </a:p>
        </p:txBody>
      </p:sp>
      <p:sp>
        <p:nvSpPr>
          <p:cNvPr id="18" name="Rectangle: Rounded Corners 17">
            <a:extLst>
              <a:ext uri="{FF2B5EF4-FFF2-40B4-BE49-F238E27FC236}">
                <a16:creationId xmlns:a16="http://schemas.microsoft.com/office/drawing/2014/main" id="{1C2060B5-41A4-4837-9713-9BBC0E6D1CC5}"/>
              </a:ext>
            </a:extLst>
          </p:cNvPr>
          <p:cNvSpPr/>
          <p:nvPr/>
        </p:nvSpPr>
        <p:spPr>
          <a:xfrm>
            <a:off x="3012095" y="1332384"/>
            <a:ext cx="3141690" cy="646331"/>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Thank you, that is my bike!</a:t>
            </a:r>
          </a:p>
        </p:txBody>
      </p:sp>
      <p:sp>
        <p:nvSpPr>
          <p:cNvPr id="26" name="TextBox 25">
            <a:extLst>
              <a:ext uri="{FF2B5EF4-FFF2-40B4-BE49-F238E27FC236}">
                <a16:creationId xmlns:a16="http://schemas.microsoft.com/office/drawing/2014/main" id="{DD94B180-D244-4390-9C20-534B41C3B7F7}"/>
              </a:ext>
            </a:extLst>
          </p:cNvPr>
          <p:cNvSpPr txBox="1"/>
          <p:nvPr/>
        </p:nvSpPr>
        <p:spPr>
          <a:xfrm>
            <a:off x="4411585" y="3540641"/>
            <a:ext cx="962523" cy="646331"/>
          </a:xfrm>
          <a:prstGeom prst="rect">
            <a:avLst/>
          </a:prstGeom>
          <a:noFill/>
        </p:spPr>
        <p:txBody>
          <a:bodyPr wrap="square" rtlCol="0">
            <a:spAutoFit/>
          </a:bodyPr>
          <a:lstStyle/>
          <a:p>
            <a:r>
              <a:rPr lang="en-GB" sz="3600" dirty="0">
                <a:solidFill>
                  <a:schemeClr val="bg1"/>
                </a:solidFill>
              </a:rPr>
              <a:t>2</a:t>
            </a:r>
          </a:p>
        </p:txBody>
      </p:sp>
    </p:spTree>
    <p:extLst>
      <p:ext uri="{BB962C8B-B14F-4D97-AF65-F5344CB8AC3E}">
        <p14:creationId xmlns:p14="http://schemas.microsoft.com/office/powerpoint/2010/main" val="2926294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75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0"/>
                            </p:stCondLst>
                            <p:childTnLst>
                              <p:par>
                                <p:cTn id="17" presetID="10" presetClass="exit" presetSubtype="0" fill="hold" grpId="1" nodeType="afterEffect">
                                  <p:stCondLst>
                                    <p:cond delay="75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animBg="1"/>
      <p:bldP spid="3" grpId="1" animBg="1"/>
      <p:bldP spid="17" grpId="0" animBg="1"/>
      <p:bldP spid="17"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553998"/>
          </a:xfrm>
          <a:prstGeom prst="rect">
            <a:avLst/>
          </a:prstGeom>
        </p:spPr>
        <p:txBody>
          <a:bodyPr wrap="square" lIns="0" tIns="0" rIns="0" bIns="0">
            <a:spAutoFit/>
          </a:bodyPr>
          <a:lstStyle/>
          <a:p>
            <a:pPr algn="ctr"/>
            <a:r>
              <a:rPr lang="en-GB" dirty="0">
                <a:latin typeface="Twinkl" pitchFamily="2" charset="0"/>
              </a:rPr>
              <a:t>I have seen lots of great things on my trip to the zoo. Can you remember all the things that I saw?</a:t>
            </a:r>
          </a:p>
        </p:txBody>
      </p:sp>
      <p:pic>
        <p:nvPicPr>
          <p:cNvPr id="4" name="Picture 3">
            <a:extLst>
              <a:ext uri="{FF2B5EF4-FFF2-40B4-BE49-F238E27FC236}">
                <a16:creationId xmlns:a16="http://schemas.microsoft.com/office/drawing/2014/main" id="{C6D29E3D-1817-4895-AEB2-A185692B9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92" y="1758954"/>
            <a:ext cx="925202" cy="1530157"/>
          </a:xfrm>
          <a:prstGeom prst="rect">
            <a:avLst/>
          </a:prstGeom>
        </p:spPr>
      </p:pic>
      <p:pic>
        <p:nvPicPr>
          <p:cNvPr id="23" name="Picture 22">
            <a:extLst>
              <a:ext uri="{FF2B5EF4-FFF2-40B4-BE49-F238E27FC236}">
                <a16:creationId xmlns:a16="http://schemas.microsoft.com/office/drawing/2014/main" id="{479B66B5-3E83-46A9-87D8-E50D3EDA5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441" y="1664281"/>
            <a:ext cx="792017" cy="734670"/>
          </a:xfrm>
          <a:prstGeom prst="rect">
            <a:avLst/>
          </a:prstGeom>
        </p:spPr>
      </p:pic>
      <p:pic>
        <p:nvPicPr>
          <p:cNvPr id="26" name="Picture 25">
            <a:extLst>
              <a:ext uri="{FF2B5EF4-FFF2-40B4-BE49-F238E27FC236}">
                <a16:creationId xmlns:a16="http://schemas.microsoft.com/office/drawing/2014/main" id="{55888C55-E154-4CE0-959D-A9F0F1D06C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7559" y="2293413"/>
            <a:ext cx="978697" cy="978370"/>
          </a:xfrm>
          <a:prstGeom prst="rect">
            <a:avLst/>
          </a:prstGeom>
        </p:spPr>
      </p:pic>
      <p:pic>
        <p:nvPicPr>
          <p:cNvPr id="32" name="Picture 31">
            <a:extLst>
              <a:ext uri="{FF2B5EF4-FFF2-40B4-BE49-F238E27FC236}">
                <a16:creationId xmlns:a16="http://schemas.microsoft.com/office/drawing/2014/main" id="{A1D21A98-8890-41B8-93AF-E02FAFCDF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0400" y="1712541"/>
            <a:ext cx="1258925" cy="890205"/>
          </a:xfrm>
          <a:prstGeom prst="rect">
            <a:avLst/>
          </a:prstGeom>
        </p:spPr>
      </p:pic>
      <p:pic>
        <p:nvPicPr>
          <p:cNvPr id="33" name="Picture 32">
            <a:extLst>
              <a:ext uri="{FF2B5EF4-FFF2-40B4-BE49-F238E27FC236}">
                <a16:creationId xmlns:a16="http://schemas.microsoft.com/office/drawing/2014/main" id="{4FD822CE-8046-4F8A-9342-052B55B71D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5269" y="4315931"/>
            <a:ext cx="1074686" cy="1862457"/>
          </a:xfrm>
          <a:prstGeom prst="rect">
            <a:avLst/>
          </a:prstGeom>
        </p:spPr>
      </p:pic>
      <p:pic>
        <p:nvPicPr>
          <p:cNvPr id="8" name="Picture 7">
            <a:extLst>
              <a:ext uri="{FF2B5EF4-FFF2-40B4-BE49-F238E27FC236}">
                <a16:creationId xmlns:a16="http://schemas.microsoft.com/office/drawing/2014/main" id="{C64FCA2A-3E29-4B4F-B319-D42572860B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028" y="4145339"/>
            <a:ext cx="1074687" cy="541113"/>
          </a:xfrm>
          <a:prstGeom prst="rect">
            <a:avLst/>
          </a:prstGeom>
        </p:spPr>
      </p:pic>
      <p:pic>
        <p:nvPicPr>
          <p:cNvPr id="9" name="Picture 8">
            <a:extLst>
              <a:ext uri="{FF2B5EF4-FFF2-40B4-BE49-F238E27FC236}">
                <a16:creationId xmlns:a16="http://schemas.microsoft.com/office/drawing/2014/main" id="{C3922F3F-0843-4D16-9B29-2BCEFA5CDB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0428" y="4641694"/>
            <a:ext cx="1074686" cy="786481"/>
          </a:xfrm>
          <a:prstGeom prst="rect">
            <a:avLst/>
          </a:prstGeom>
        </p:spPr>
      </p:pic>
      <p:pic>
        <p:nvPicPr>
          <p:cNvPr id="10" name="Picture 9">
            <a:extLst>
              <a:ext uri="{FF2B5EF4-FFF2-40B4-BE49-F238E27FC236}">
                <a16:creationId xmlns:a16="http://schemas.microsoft.com/office/drawing/2014/main" id="{F06DD14A-F8C9-4579-8680-FABDF64E7E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829764" y="3982052"/>
            <a:ext cx="722506" cy="1446123"/>
          </a:xfrm>
          <a:prstGeom prst="rect">
            <a:avLst/>
          </a:prstGeom>
        </p:spPr>
      </p:pic>
      <p:sp>
        <p:nvSpPr>
          <p:cNvPr id="2" name="TextBox 1">
            <a:extLst>
              <a:ext uri="{FF2B5EF4-FFF2-40B4-BE49-F238E27FC236}">
                <a16:creationId xmlns:a16="http://schemas.microsoft.com/office/drawing/2014/main" id="{A77D6BDD-11F7-413D-B9A4-CC754EA1B81F}"/>
              </a:ext>
            </a:extLst>
          </p:cNvPr>
          <p:cNvSpPr txBox="1"/>
          <p:nvPr/>
        </p:nvSpPr>
        <p:spPr>
          <a:xfrm>
            <a:off x="587339" y="3429000"/>
            <a:ext cx="1869744" cy="369332"/>
          </a:xfrm>
          <a:prstGeom prst="rect">
            <a:avLst/>
          </a:prstGeom>
          <a:noFill/>
        </p:spPr>
        <p:txBody>
          <a:bodyPr wrap="square" rtlCol="0">
            <a:spAutoFit/>
          </a:bodyPr>
          <a:lstStyle/>
          <a:p>
            <a:r>
              <a:rPr lang="en-GB" dirty="0"/>
              <a:t>2 giraffes</a:t>
            </a:r>
          </a:p>
        </p:txBody>
      </p:sp>
      <p:sp>
        <p:nvSpPr>
          <p:cNvPr id="12" name="TextBox 11">
            <a:extLst>
              <a:ext uri="{FF2B5EF4-FFF2-40B4-BE49-F238E27FC236}">
                <a16:creationId xmlns:a16="http://schemas.microsoft.com/office/drawing/2014/main" id="{B7ADACCC-FB88-474C-B29B-29A14B223A77}"/>
              </a:ext>
            </a:extLst>
          </p:cNvPr>
          <p:cNvSpPr txBox="1"/>
          <p:nvPr/>
        </p:nvSpPr>
        <p:spPr>
          <a:xfrm>
            <a:off x="3027391" y="3429000"/>
            <a:ext cx="1869744" cy="369332"/>
          </a:xfrm>
          <a:prstGeom prst="rect">
            <a:avLst/>
          </a:prstGeom>
          <a:noFill/>
        </p:spPr>
        <p:txBody>
          <a:bodyPr wrap="square" rtlCol="0">
            <a:spAutoFit/>
          </a:bodyPr>
          <a:lstStyle/>
          <a:p>
            <a:r>
              <a:rPr lang="en-GB" dirty="0"/>
              <a:t>2 butterflies</a:t>
            </a:r>
          </a:p>
        </p:txBody>
      </p:sp>
      <p:sp>
        <p:nvSpPr>
          <p:cNvPr id="13" name="TextBox 12">
            <a:extLst>
              <a:ext uri="{FF2B5EF4-FFF2-40B4-BE49-F238E27FC236}">
                <a16:creationId xmlns:a16="http://schemas.microsoft.com/office/drawing/2014/main" id="{736D8295-4B5C-4987-9AD7-14C94E2E684F}"/>
              </a:ext>
            </a:extLst>
          </p:cNvPr>
          <p:cNvSpPr txBox="1"/>
          <p:nvPr/>
        </p:nvSpPr>
        <p:spPr>
          <a:xfrm>
            <a:off x="5058206" y="3429000"/>
            <a:ext cx="1869744" cy="369332"/>
          </a:xfrm>
          <a:prstGeom prst="rect">
            <a:avLst/>
          </a:prstGeom>
          <a:noFill/>
        </p:spPr>
        <p:txBody>
          <a:bodyPr wrap="square" rtlCol="0">
            <a:spAutoFit/>
          </a:bodyPr>
          <a:lstStyle/>
          <a:p>
            <a:r>
              <a:rPr lang="en-GB" dirty="0"/>
              <a:t>2 pence</a:t>
            </a:r>
          </a:p>
        </p:txBody>
      </p:sp>
      <p:sp>
        <p:nvSpPr>
          <p:cNvPr id="14" name="TextBox 13">
            <a:extLst>
              <a:ext uri="{FF2B5EF4-FFF2-40B4-BE49-F238E27FC236}">
                <a16:creationId xmlns:a16="http://schemas.microsoft.com/office/drawing/2014/main" id="{FBABA42F-3D92-4401-AB4A-4F23A23E27C0}"/>
              </a:ext>
            </a:extLst>
          </p:cNvPr>
          <p:cNvSpPr txBox="1"/>
          <p:nvPr/>
        </p:nvSpPr>
        <p:spPr>
          <a:xfrm>
            <a:off x="7119863" y="3429000"/>
            <a:ext cx="1869744" cy="369332"/>
          </a:xfrm>
          <a:prstGeom prst="rect">
            <a:avLst/>
          </a:prstGeom>
          <a:noFill/>
        </p:spPr>
        <p:txBody>
          <a:bodyPr wrap="square" rtlCol="0">
            <a:spAutoFit/>
          </a:bodyPr>
          <a:lstStyle/>
          <a:p>
            <a:r>
              <a:rPr lang="en-GB" dirty="0"/>
              <a:t>2 cubs</a:t>
            </a:r>
          </a:p>
        </p:txBody>
      </p:sp>
      <p:sp>
        <p:nvSpPr>
          <p:cNvPr id="15" name="TextBox 14">
            <a:extLst>
              <a:ext uri="{FF2B5EF4-FFF2-40B4-BE49-F238E27FC236}">
                <a16:creationId xmlns:a16="http://schemas.microsoft.com/office/drawing/2014/main" id="{C56BEB22-A3B5-44A5-9984-719D1E4F6F03}"/>
              </a:ext>
            </a:extLst>
          </p:cNvPr>
          <p:cNvSpPr txBox="1"/>
          <p:nvPr/>
        </p:nvSpPr>
        <p:spPr>
          <a:xfrm>
            <a:off x="1029523" y="5550186"/>
            <a:ext cx="1869744" cy="369332"/>
          </a:xfrm>
          <a:prstGeom prst="rect">
            <a:avLst/>
          </a:prstGeom>
          <a:noFill/>
        </p:spPr>
        <p:txBody>
          <a:bodyPr wrap="square" rtlCol="0">
            <a:spAutoFit/>
          </a:bodyPr>
          <a:lstStyle/>
          <a:p>
            <a:r>
              <a:rPr lang="en-GB" dirty="0"/>
              <a:t>2 fish</a:t>
            </a:r>
          </a:p>
        </p:txBody>
      </p:sp>
      <p:sp>
        <p:nvSpPr>
          <p:cNvPr id="16" name="TextBox 15">
            <a:extLst>
              <a:ext uri="{FF2B5EF4-FFF2-40B4-BE49-F238E27FC236}">
                <a16:creationId xmlns:a16="http://schemas.microsoft.com/office/drawing/2014/main" id="{6D830567-00BA-4670-8878-DD11F52D04DE}"/>
              </a:ext>
            </a:extLst>
          </p:cNvPr>
          <p:cNvSpPr txBox="1"/>
          <p:nvPr/>
        </p:nvSpPr>
        <p:spPr>
          <a:xfrm>
            <a:off x="3171617" y="5550186"/>
            <a:ext cx="1869744" cy="369332"/>
          </a:xfrm>
          <a:prstGeom prst="rect">
            <a:avLst/>
          </a:prstGeom>
          <a:noFill/>
        </p:spPr>
        <p:txBody>
          <a:bodyPr wrap="square" rtlCol="0">
            <a:spAutoFit/>
          </a:bodyPr>
          <a:lstStyle/>
          <a:p>
            <a:r>
              <a:rPr lang="en-GB" dirty="0"/>
              <a:t>2 sandwiches</a:t>
            </a:r>
          </a:p>
        </p:txBody>
      </p:sp>
      <p:sp>
        <p:nvSpPr>
          <p:cNvPr id="17" name="TextBox 16">
            <a:extLst>
              <a:ext uri="{FF2B5EF4-FFF2-40B4-BE49-F238E27FC236}">
                <a16:creationId xmlns:a16="http://schemas.microsoft.com/office/drawing/2014/main" id="{73D0269C-302E-4EA3-A110-F0CC7BAF6743}"/>
              </a:ext>
            </a:extLst>
          </p:cNvPr>
          <p:cNvSpPr txBox="1"/>
          <p:nvPr/>
        </p:nvSpPr>
        <p:spPr>
          <a:xfrm>
            <a:off x="5256145" y="5550186"/>
            <a:ext cx="1869744" cy="369332"/>
          </a:xfrm>
          <a:prstGeom prst="rect">
            <a:avLst/>
          </a:prstGeom>
          <a:noFill/>
        </p:spPr>
        <p:txBody>
          <a:bodyPr wrap="square" rtlCol="0">
            <a:spAutoFit/>
          </a:bodyPr>
          <a:lstStyle/>
          <a:p>
            <a:r>
              <a:rPr lang="en-GB" dirty="0"/>
              <a:t>2 penguins</a:t>
            </a:r>
          </a:p>
        </p:txBody>
      </p:sp>
      <p:pic>
        <p:nvPicPr>
          <p:cNvPr id="18" name="Picture 17">
            <a:extLst>
              <a:ext uri="{FF2B5EF4-FFF2-40B4-BE49-F238E27FC236}">
                <a16:creationId xmlns:a16="http://schemas.microsoft.com/office/drawing/2014/main" id="{53E55D97-6F51-4912-A06D-77B67F257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4176" y="1793712"/>
            <a:ext cx="925202" cy="1530157"/>
          </a:xfrm>
          <a:prstGeom prst="rect">
            <a:avLst/>
          </a:prstGeom>
        </p:spPr>
      </p:pic>
      <p:pic>
        <p:nvPicPr>
          <p:cNvPr id="19" name="Picture 18">
            <a:extLst>
              <a:ext uri="{FF2B5EF4-FFF2-40B4-BE49-F238E27FC236}">
                <a16:creationId xmlns:a16="http://schemas.microsoft.com/office/drawing/2014/main" id="{0BA727B5-6FAB-499D-99B1-3BCCAEE40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9296" y="2521295"/>
            <a:ext cx="792017" cy="734670"/>
          </a:xfrm>
          <a:prstGeom prst="rect">
            <a:avLst/>
          </a:prstGeom>
        </p:spPr>
      </p:pic>
      <p:pic>
        <p:nvPicPr>
          <p:cNvPr id="20" name="Picture 19">
            <a:extLst>
              <a:ext uri="{FF2B5EF4-FFF2-40B4-BE49-F238E27FC236}">
                <a16:creationId xmlns:a16="http://schemas.microsoft.com/office/drawing/2014/main" id="{E1F465E3-3A61-4D06-9D70-AAE9DC6E9B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9045" y="2391819"/>
            <a:ext cx="1258925" cy="890205"/>
          </a:xfrm>
          <a:prstGeom prst="rect">
            <a:avLst/>
          </a:prstGeom>
        </p:spPr>
      </p:pic>
      <p:pic>
        <p:nvPicPr>
          <p:cNvPr id="21" name="Picture 20">
            <a:extLst>
              <a:ext uri="{FF2B5EF4-FFF2-40B4-BE49-F238E27FC236}">
                <a16:creationId xmlns:a16="http://schemas.microsoft.com/office/drawing/2014/main" id="{6B77ACD0-7E48-457A-94AD-95D8DB7AD2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228" y="4887062"/>
            <a:ext cx="1074687" cy="541113"/>
          </a:xfrm>
          <a:prstGeom prst="rect">
            <a:avLst/>
          </a:prstGeom>
        </p:spPr>
      </p:pic>
      <p:pic>
        <p:nvPicPr>
          <p:cNvPr id="22" name="Picture 21">
            <a:extLst>
              <a:ext uri="{FF2B5EF4-FFF2-40B4-BE49-F238E27FC236}">
                <a16:creationId xmlns:a16="http://schemas.microsoft.com/office/drawing/2014/main" id="{C5028C74-333B-44E8-8A23-2B78D71A55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04492" y="4415895"/>
            <a:ext cx="620143" cy="914965"/>
          </a:xfrm>
          <a:prstGeom prst="rect">
            <a:avLst/>
          </a:prstGeom>
        </p:spPr>
      </p:pic>
    </p:spTree>
    <p:extLst>
      <p:ext uri="{BB962C8B-B14F-4D97-AF65-F5344CB8AC3E}">
        <p14:creationId xmlns:p14="http://schemas.microsoft.com/office/powerpoint/2010/main" val="183323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276999"/>
          </a:xfrm>
          <a:prstGeom prst="rect">
            <a:avLst/>
          </a:prstGeom>
        </p:spPr>
        <p:txBody>
          <a:bodyPr wrap="square" lIns="0" tIns="0" rIns="0" bIns="0">
            <a:spAutoFit/>
          </a:bodyPr>
          <a:lstStyle/>
          <a:p>
            <a:pPr algn="ctr"/>
            <a:r>
              <a:rPr lang="en-US" dirty="0">
                <a:latin typeface="Twinkl" pitchFamily="2" charset="0"/>
              </a:rPr>
              <a:t>Can you find number 2 on the number track?</a:t>
            </a:r>
            <a:endParaRPr lang="en-GB" dirty="0"/>
          </a:p>
        </p:txBody>
      </p:sp>
      <p:sp>
        <p:nvSpPr>
          <p:cNvPr id="18" name="Rectangle 17">
            <a:extLst>
              <a:ext uri="{FF2B5EF4-FFF2-40B4-BE49-F238E27FC236}">
                <a16:creationId xmlns:a16="http://schemas.microsoft.com/office/drawing/2014/main" id="{7B9BF9DE-14F6-4E1A-B472-AF47D4D62CD1}"/>
              </a:ext>
            </a:extLst>
          </p:cNvPr>
          <p:cNvSpPr/>
          <p:nvPr/>
        </p:nvSpPr>
        <p:spPr>
          <a:xfrm>
            <a:off x="641439" y="317019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1</a:t>
            </a:r>
          </a:p>
        </p:txBody>
      </p:sp>
      <p:sp>
        <p:nvSpPr>
          <p:cNvPr id="19" name="Rectangle 18">
            <a:extLst>
              <a:ext uri="{FF2B5EF4-FFF2-40B4-BE49-F238E27FC236}">
                <a16:creationId xmlns:a16="http://schemas.microsoft.com/office/drawing/2014/main" id="{85C7DD70-A8CE-49FC-899E-6E2A057431AB}"/>
              </a:ext>
            </a:extLst>
          </p:cNvPr>
          <p:cNvSpPr/>
          <p:nvPr/>
        </p:nvSpPr>
        <p:spPr>
          <a:xfrm>
            <a:off x="2242475" y="317019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2</a:t>
            </a:r>
          </a:p>
        </p:txBody>
      </p:sp>
      <p:sp>
        <p:nvSpPr>
          <p:cNvPr id="20" name="Rectangle 19">
            <a:extLst>
              <a:ext uri="{FF2B5EF4-FFF2-40B4-BE49-F238E27FC236}">
                <a16:creationId xmlns:a16="http://schemas.microsoft.com/office/drawing/2014/main" id="{82A9A7A6-9B13-4D24-AF8D-05D8564AEFDA}"/>
              </a:ext>
            </a:extLst>
          </p:cNvPr>
          <p:cNvSpPr/>
          <p:nvPr/>
        </p:nvSpPr>
        <p:spPr>
          <a:xfrm>
            <a:off x="3843511" y="317019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3</a:t>
            </a:r>
          </a:p>
        </p:txBody>
      </p:sp>
      <p:sp>
        <p:nvSpPr>
          <p:cNvPr id="21" name="Rectangle 20">
            <a:extLst>
              <a:ext uri="{FF2B5EF4-FFF2-40B4-BE49-F238E27FC236}">
                <a16:creationId xmlns:a16="http://schemas.microsoft.com/office/drawing/2014/main" id="{63A86DAF-39FA-4005-92F7-48851D415859}"/>
              </a:ext>
            </a:extLst>
          </p:cNvPr>
          <p:cNvSpPr/>
          <p:nvPr/>
        </p:nvSpPr>
        <p:spPr>
          <a:xfrm>
            <a:off x="5444547" y="3170190"/>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4</a:t>
            </a:r>
          </a:p>
        </p:txBody>
      </p:sp>
      <p:sp>
        <p:nvSpPr>
          <p:cNvPr id="22" name="Rectangle 21">
            <a:extLst>
              <a:ext uri="{FF2B5EF4-FFF2-40B4-BE49-F238E27FC236}">
                <a16:creationId xmlns:a16="http://schemas.microsoft.com/office/drawing/2014/main" id="{22BB01BC-1CB1-4A16-91D7-7B10AD8A4CCB}"/>
              </a:ext>
            </a:extLst>
          </p:cNvPr>
          <p:cNvSpPr/>
          <p:nvPr/>
        </p:nvSpPr>
        <p:spPr>
          <a:xfrm>
            <a:off x="7045583" y="3170190"/>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5</a:t>
            </a:r>
          </a:p>
        </p:txBody>
      </p:sp>
      <p:pic>
        <p:nvPicPr>
          <p:cNvPr id="24" name="Picture 23">
            <a:extLst>
              <a:ext uri="{FF2B5EF4-FFF2-40B4-BE49-F238E27FC236}">
                <a16:creationId xmlns:a16="http://schemas.microsoft.com/office/drawing/2014/main" id="{A67DC374-0959-4981-97D9-C8E01FDAF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908" y="1741165"/>
            <a:ext cx="375611" cy="1327081"/>
          </a:xfrm>
          <a:prstGeom prst="rect">
            <a:avLst/>
          </a:prstGeom>
          <a:noFill/>
        </p:spPr>
      </p:pic>
      <p:pic>
        <p:nvPicPr>
          <p:cNvPr id="25" name="Picture 24">
            <a:extLst>
              <a:ext uri="{FF2B5EF4-FFF2-40B4-BE49-F238E27FC236}">
                <a16:creationId xmlns:a16="http://schemas.microsoft.com/office/drawing/2014/main" id="{7C929DCD-DD03-41C8-9DC7-7A0E99CB5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100" y="1741165"/>
            <a:ext cx="765761" cy="1327082"/>
          </a:xfrm>
          <a:prstGeom prst="rect">
            <a:avLst/>
          </a:prstGeom>
        </p:spPr>
      </p:pic>
      <p:pic>
        <p:nvPicPr>
          <p:cNvPr id="27" name="Picture 26">
            <a:extLst>
              <a:ext uri="{FF2B5EF4-FFF2-40B4-BE49-F238E27FC236}">
                <a16:creationId xmlns:a16="http://schemas.microsoft.com/office/drawing/2014/main" id="{FCD6BF1D-EC75-4509-B0B3-09AFC1217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9253" y="1741166"/>
            <a:ext cx="744358" cy="1327081"/>
          </a:xfrm>
          <a:prstGeom prst="rect">
            <a:avLst/>
          </a:prstGeom>
        </p:spPr>
      </p:pic>
      <p:pic>
        <p:nvPicPr>
          <p:cNvPr id="28" name="Picture 27">
            <a:extLst>
              <a:ext uri="{FF2B5EF4-FFF2-40B4-BE49-F238E27FC236}">
                <a16:creationId xmlns:a16="http://schemas.microsoft.com/office/drawing/2014/main" id="{2A120F53-1F7C-4FC7-91F7-BA75DB45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6161" y="1741165"/>
            <a:ext cx="959583" cy="1327082"/>
          </a:xfrm>
          <a:prstGeom prst="rect">
            <a:avLst/>
          </a:prstGeom>
        </p:spPr>
      </p:pic>
      <p:pic>
        <p:nvPicPr>
          <p:cNvPr id="29" name="Picture 28">
            <a:extLst>
              <a:ext uri="{FF2B5EF4-FFF2-40B4-BE49-F238E27FC236}">
                <a16:creationId xmlns:a16="http://schemas.microsoft.com/office/drawing/2014/main" id="{44E5AAED-330F-4A9F-80E8-73CACD01CA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9441" y="1741166"/>
            <a:ext cx="758163" cy="1327081"/>
          </a:xfrm>
          <a:prstGeom prst="rect">
            <a:avLst/>
          </a:prstGeom>
        </p:spPr>
      </p:pic>
      <p:pic>
        <p:nvPicPr>
          <p:cNvPr id="33" name="number two">
            <a:extLst>
              <a:ext uri="{FF2B5EF4-FFF2-40B4-BE49-F238E27FC236}">
                <a16:creationId xmlns:a16="http://schemas.microsoft.com/office/drawing/2014/main" id="{4FD822CE-8046-4F8A-9342-052B55B71D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0718" y="4724997"/>
            <a:ext cx="765761" cy="1327082"/>
          </a:xfrm>
          <a:prstGeom prst="rect">
            <a:avLst/>
          </a:prstGeom>
        </p:spPr>
      </p:pic>
      <p:sp>
        <p:nvSpPr>
          <p:cNvPr id="14" name="Rectangle: Rounded Corners 13">
            <a:extLst>
              <a:ext uri="{FF2B5EF4-FFF2-40B4-BE49-F238E27FC236}">
                <a16:creationId xmlns:a16="http://schemas.microsoft.com/office/drawing/2014/main" id="{B98F832A-353B-43FB-8D43-863A9E3F85CC}"/>
              </a:ext>
            </a:extLst>
          </p:cNvPr>
          <p:cNvSpPr/>
          <p:nvPr/>
        </p:nvSpPr>
        <p:spPr>
          <a:xfrm>
            <a:off x="1028749" y="5759354"/>
            <a:ext cx="6381008" cy="524737"/>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Click on Number Two to move </a:t>
            </a:r>
            <a:r>
              <a:rPr lang="en-GB" dirty="0">
                <a:solidFill>
                  <a:schemeClr val="tx1"/>
                </a:solidFill>
                <a:latin typeface="Twinkl" pitchFamily="50" charset="0"/>
              </a:rPr>
              <a:t>him</a:t>
            </a:r>
            <a:r>
              <a:rPr lang="en-GB" kern="0" dirty="0">
                <a:solidFill>
                  <a:schemeClr val="tx1"/>
                </a:solidFill>
                <a:latin typeface="Twinkl" pitchFamily="50" charset="0"/>
                <a:cs typeface="Arial"/>
                <a:sym typeface="Arial"/>
              </a:rPr>
              <a:t> onto the number track.</a:t>
            </a:r>
            <a:endParaRPr lang="en-GB" dirty="0">
              <a:solidFill>
                <a:schemeClr val="tx1"/>
              </a:solidFill>
            </a:endParaRPr>
          </a:p>
        </p:txBody>
      </p:sp>
      <p:sp>
        <p:nvSpPr>
          <p:cNvPr id="15" name="Rectangle: Rounded Corners 14">
            <a:extLst>
              <a:ext uri="{FF2B5EF4-FFF2-40B4-BE49-F238E27FC236}">
                <a16:creationId xmlns:a16="http://schemas.microsoft.com/office/drawing/2014/main" id="{67AE7A08-F7F2-480C-B0E8-D7947F200FC7}"/>
              </a:ext>
            </a:extLst>
          </p:cNvPr>
          <p:cNvSpPr/>
          <p:nvPr/>
        </p:nvSpPr>
        <p:spPr>
          <a:xfrm>
            <a:off x="1028749" y="4513172"/>
            <a:ext cx="6381008" cy="1033368"/>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winkl" pitchFamily="2" charset="0"/>
              </a:rPr>
              <a:t>Which number comes before number 2? Which number comes after number 2? Can you count along the number line from 1 to 5?</a:t>
            </a:r>
            <a:endParaRPr lang="en-GB" dirty="0">
              <a:solidFill>
                <a:schemeClr val="tx1"/>
              </a:solidFill>
            </a:endParaRPr>
          </a:p>
        </p:txBody>
      </p:sp>
    </p:spTree>
    <p:extLst>
      <p:ext uri="{BB962C8B-B14F-4D97-AF65-F5344CB8AC3E}">
        <p14:creationId xmlns:p14="http://schemas.microsoft.com/office/powerpoint/2010/main" val="1020287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1.85185E-6 L 3.61111E-6 0.00046 C -0.03386 -0.01482 -0.00573 -0.00185 -0.05122 -0.02639 C -0.05521 -0.02894 -0.05973 -0.02986 -0.06355 -0.03241 C -0.12865 -0.07431 -0.17917 -0.11667 -0.24584 -0.16806 C -0.25903 -0.17871 -0.26111 -0.18125 -0.27205 -0.19051 C -0.28646 -0.20278 -0.30139 -0.21389 -0.31528 -0.22732 L -0.36615 -0.2757 C -0.36893 -0.27824 -0.37136 -0.28102 -0.37396 -0.2838 C -0.37813 -0.28773 -0.38212 -0.2919 -0.38629 -0.29607 C -0.3915 -0.30093 -0.39653 -0.30533 -0.40174 -0.30996 C -0.40313 -0.31158 -0.40469 -0.31343 -0.40643 -0.31435 C -0.42136 -0.3206 -0.40695 -0.31389 -0.43733 -0.33843 C -0.43907 -0.34005 -0.4415 -0.34097 -0.44341 -0.34259 C -0.45122 -0.34838 -0.45903 -0.3544 -0.46667 -0.36065 C -0.47639 -0.36921 -0.48611 -0.37824 -0.49584 -0.38704 C -0.50157 -0.39213 -0.5073 -0.39653 -0.51302 -0.40116 L -0.53143 -0.41736 C -0.55521 -0.42778 -0.53073 -0.41597 -0.54532 -0.4257 C -0.55035 -0.42871 -0.55018 -0.42593 -0.55452 -0.43171 C -0.55521 -0.43287 -0.55556 -0.43449 -0.55591 -0.43542 " pathEditMode="relative" rAng="0" ptsTypes="AAAAAAAAAAAAAAAAAAAAA">
                                      <p:cBhvr>
                                        <p:cTn id="6" dur="2000" fill="hold"/>
                                        <p:tgtEl>
                                          <p:spTgt spid="33"/>
                                        </p:tgtEl>
                                        <p:attrNameLst>
                                          <p:attrName>ppt_x</p:attrName>
                                          <p:attrName>ppt_y</p:attrName>
                                        </p:attrNameLst>
                                      </p:cBhvr>
                                      <p:rCtr x="-27795" y="-21759"/>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Number Two</a:t>
            </a:r>
          </a:p>
        </p:txBody>
      </p:sp>
      <p:sp>
        <p:nvSpPr>
          <p:cNvPr id="5" name="Rectangle 4"/>
          <p:cNvSpPr/>
          <p:nvPr/>
        </p:nvSpPr>
        <p:spPr>
          <a:xfrm>
            <a:off x="750885" y="5760408"/>
            <a:ext cx="7632700" cy="830997"/>
          </a:xfrm>
          <a:prstGeom prst="rect">
            <a:avLst/>
          </a:prstGeom>
        </p:spPr>
        <p:txBody>
          <a:bodyPr wrap="square" lIns="0" tIns="0" rIns="0" bIns="0">
            <a:spAutoFit/>
          </a:bodyPr>
          <a:lstStyle/>
          <a:p>
            <a:pPr algn="ctr"/>
            <a:r>
              <a:rPr lang="en-US" dirty="0">
                <a:latin typeface="Twinkl" pitchFamily="2" charset="77"/>
              </a:rPr>
              <a:t>Can you see Number Two? What do you notice about him? </a:t>
            </a:r>
          </a:p>
          <a:p>
            <a:pPr algn="ctr"/>
            <a:r>
              <a:rPr lang="en-US" dirty="0">
                <a:latin typeface="Twinkl" pitchFamily="2" charset="77"/>
              </a:rPr>
              <a:t>What does he have two of?</a:t>
            </a:r>
          </a:p>
          <a:p>
            <a:endParaRPr lang="en-GB" dirty="0"/>
          </a:p>
        </p:txBody>
      </p:sp>
      <p:pic>
        <p:nvPicPr>
          <p:cNvPr id="4" name="Picture 3">
            <a:extLst>
              <a:ext uri="{FF2B5EF4-FFF2-40B4-BE49-F238E27FC236}">
                <a16:creationId xmlns:a16="http://schemas.microsoft.com/office/drawing/2014/main" id="{5D6C670C-7730-4CBE-A6A1-A475FAE933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861" y="1288826"/>
            <a:ext cx="2352622" cy="4077150"/>
          </a:xfrm>
          <a:prstGeom prst="rect">
            <a:avLst/>
          </a:prstGeom>
        </p:spPr>
      </p:pic>
      <p:sp>
        <p:nvSpPr>
          <p:cNvPr id="6" name="Speech Bubble: Rectangle with Corners Rounded 5">
            <a:extLst>
              <a:ext uri="{FF2B5EF4-FFF2-40B4-BE49-F238E27FC236}">
                <a16:creationId xmlns:a16="http://schemas.microsoft.com/office/drawing/2014/main" id="{6C44D55D-5EC2-4627-805C-8E3F04350B0E}"/>
              </a:ext>
            </a:extLst>
          </p:cNvPr>
          <p:cNvSpPr/>
          <p:nvPr/>
        </p:nvSpPr>
        <p:spPr>
          <a:xfrm>
            <a:off x="750885" y="1903111"/>
            <a:ext cx="4735515" cy="1424290"/>
          </a:xfrm>
          <a:prstGeom prst="wedgeRoundRectCallout">
            <a:avLst>
              <a:gd name="adj1" fmla="val 67341"/>
              <a:gd name="adj2" fmla="val 46675"/>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winkl" pitchFamily="2" charset="77"/>
              </a:rPr>
              <a:t>Hello, I am Number Two and I’m off to the zoo! Can you come with me and see where we can find two at the zoo?</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707007"/>
            <a:ext cx="7632700" cy="1661993"/>
          </a:xfrm>
          <a:prstGeom prst="rect">
            <a:avLst/>
          </a:prstGeom>
        </p:spPr>
        <p:txBody>
          <a:bodyPr wrap="square" lIns="0" tIns="0" rIns="0" bIns="0">
            <a:spAutoFit/>
          </a:bodyPr>
          <a:lstStyle/>
          <a:p>
            <a:pPr algn="ctr"/>
            <a:r>
              <a:rPr lang="en-GB" dirty="0">
                <a:latin typeface="Twinkl" pitchFamily="2" charset="77"/>
              </a:rPr>
              <a:t>Number Two needs to take some things with him to the zoo. He has begun to pack his bag.</a:t>
            </a:r>
            <a:br>
              <a:rPr lang="en-GB" dirty="0">
                <a:latin typeface="Twinkl" pitchFamily="2" charset="77"/>
              </a:rPr>
            </a:br>
            <a:r>
              <a:rPr lang="en-GB" dirty="0">
                <a:latin typeface="Twinkl" pitchFamily="2" charset="77"/>
              </a:rPr>
              <a:t/>
            </a:r>
            <a:br>
              <a:rPr lang="en-GB" dirty="0">
                <a:latin typeface="Twinkl" pitchFamily="2" charset="77"/>
              </a:rPr>
            </a:br>
            <a:r>
              <a:rPr lang="en-GB" dirty="0">
                <a:latin typeface="Twinkl" pitchFamily="2" charset="77"/>
              </a:rPr>
              <a:t>Look at all of the objects below. Help Number Two to pack his bag by clicking on the objects that he needs for his day at the zoo. What do you notice about all the objects he packs in his bag?</a:t>
            </a:r>
            <a:endParaRPr lang="en-GB" dirty="0"/>
          </a:p>
        </p:txBody>
      </p:sp>
      <p:pic>
        <p:nvPicPr>
          <p:cNvPr id="4" name="Picture 3">
            <a:extLst>
              <a:ext uri="{FF2B5EF4-FFF2-40B4-BE49-F238E27FC236}">
                <a16:creationId xmlns:a16="http://schemas.microsoft.com/office/drawing/2014/main" id="{5D6C670C-7730-4CBE-A6A1-A475FAE933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143" y="2518358"/>
            <a:ext cx="1881187" cy="3260143"/>
          </a:xfrm>
          <a:prstGeom prst="rect">
            <a:avLst/>
          </a:prstGeom>
        </p:spPr>
      </p:pic>
      <p:pic>
        <p:nvPicPr>
          <p:cNvPr id="8" name="Picture 7">
            <a:extLst>
              <a:ext uri="{FF2B5EF4-FFF2-40B4-BE49-F238E27FC236}">
                <a16:creationId xmlns:a16="http://schemas.microsoft.com/office/drawing/2014/main" id="{0756FE56-9995-4461-85CB-FE015E894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066" y="3263900"/>
            <a:ext cx="1952942" cy="2514601"/>
          </a:xfrm>
          <a:prstGeom prst="rect">
            <a:avLst/>
          </a:prstGeom>
        </p:spPr>
      </p:pic>
      <p:pic>
        <p:nvPicPr>
          <p:cNvPr id="9" name="penny">
            <a:extLst>
              <a:ext uri="{FF2B5EF4-FFF2-40B4-BE49-F238E27FC236}">
                <a16:creationId xmlns:a16="http://schemas.microsoft.com/office/drawing/2014/main" id="{30F11F42-4F13-4AAF-9FC1-B28E48F00C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570" y="2944497"/>
            <a:ext cx="851507" cy="851223"/>
          </a:xfrm>
          <a:prstGeom prst="rect">
            <a:avLst/>
          </a:prstGeom>
        </p:spPr>
      </p:pic>
      <p:pic>
        <p:nvPicPr>
          <p:cNvPr id="10" name="mittens">
            <a:extLst>
              <a:ext uri="{FF2B5EF4-FFF2-40B4-BE49-F238E27FC236}">
                <a16:creationId xmlns:a16="http://schemas.microsoft.com/office/drawing/2014/main" id="{744FB401-F039-4B67-8875-2B3AA3925F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112" y="4724620"/>
            <a:ext cx="1541221" cy="1053881"/>
          </a:xfrm>
          <a:prstGeom prst="rect">
            <a:avLst/>
          </a:prstGeom>
        </p:spPr>
      </p:pic>
      <p:pic>
        <p:nvPicPr>
          <p:cNvPr id="11" name="binoculars">
            <a:extLst>
              <a:ext uri="{FF2B5EF4-FFF2-40B4-BE49-F238E27FC236}">
                <a16:creationId xmlns:a16="http://schemas.microsoft.com/office/drawing/2014/main" id="{648EB201-A48F-4121-BC2D-C30EA90009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7550" y="3003388"/>
            <a:ext cx="1277335" cy="851223"/>
          </a:xfrm>
          <a:prstGeom prst="rect">
            <a:avLst/>
          </a:prstGeom>
        </p:spPr>
      </p:pic>
      <p:pic>
        <p:nvPicPr>
          <p:cNvPr id="12" name="sandwich">
            <a:extLst>
              <a:ext uri="{FF2B5EF4-FFF2-40B4-BE49-F238E27FC236}">
                <a16:creationId xmlns:a16="http://schemas.microsoft.com/office/drawing/2014/main" id="{6E182B1D-DBA7-49AA-955A-7144FA5F44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7550" y="4488999"/>
            <a:ext cx="1277335" cy="934785"/>
          </a:xfrm>
          <a:prstGeom prst="rect">
            <a:avLst/>
          </a:prstGeom>
        </p:spPr>
      </p:pic>
      <p:pic>
        <p:nvPicPr>
          <p:cNvPr id="13" name="Picture 12">
            <a:extLst>
              <a:ext uri="{FF2B5EF4-FFF2-40B4-BE49-F238E27FC236}">
                <a16:creationId xmlns:a16="http://schemas.microsoft.com/office/drawing/2014/main" id="{BBED468F-5F3B-4D26-A312-9495E8DF4B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1430" y="2690392"/>
            <a:ext cx="3227713" cy="4564620"/>
          </a:xfrm>
          <a:prstGeom prst="rect">
            <a:avLst/>
          </a:prstGeom>
        </p:spPr>
      </p:pic>
    </p:spTree>
    <p:extLst>
      <p:ext uri="{BB962C8B-B14F-4D97-AF65-F5344CB8AC3E}">
        <p14:creationId xmlns:p14="http://schemas.microsoft.com/office/powerpoint/2010/main" val="1048553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85185E-6 L 4.72222E-6 1.85185E-6 C 0.00225 0.00139 0.00503 0.00347 0.00746 0.00532 C 0.01354 0.01065 0.00746 0.00694 0.01336 0.00972 C 0.01406 0.01088 0.01441 0.01227 0.01545 0.01296 C 0.01631 0.01366 0.01718 0.01366 0.01822 0.01412 C 0.02083 0.0162 0.02361 0.01759 0.02586 0.02014 C 0.02673 0.02129 0.03125 0.02639 0.03263 0.02754 C 0.03368 0.02824 0.03472 0.02847 0.03559 0.02893 C 0.03906 0.03148 0.04253 0.03333 0.04548 0.03634 C 0.05173 0.04259 0.04496 0.03634 0.05121 0.04074 C 0.05381 0.04236 0.05625 0.0456 0.05902 0.04653 C 0.06215 0.04791 0.06562 0.04907 0.06875 0.05092 C 0.07725 0.05671 0.06527 0.05139 0.07552 0.05532 C 0.08194 0.0618 0.07447 0.05509 0.08229 0.05972 C 0.08593 0.0618 0.08941 0.06458 0.09305 0.06713 C 0.10329 0.07454 0.09739 0.07129 0.10364 0.07454 C 0.10885 0.08217 0.10451 0.07639 0.11336 0.08472 C 0.11545 0.08657 0.11718 0.08912 0.11927 0.09051 C 0.12118 0.09213 0.12326 0.09352 0.125 0.09491 C 0.12604 0.09583 0.12691 0.09699 0.12795 0.09791 C 0.12916 0.09884 0.13055 0.1 0.13194 0.10092 C 0.13281 0.10185 0.13368 0.10301 0.13472 0.10393 C 0.13663 0.10509 0.13854 0.10579 0.14062 0.10694 C 0.14166 0.10787 0.14253 0.10879 0.14357 0.10972 C 0.14704 0.11273 0.15052 0.11458 0.15416 0.1169 C 0.15555 0.11805 0.15659 0.11921 0.15798 0.11991 C 0.15954 0.12106 0.16128 0.12176 0.16284 0.12291 C 0.17413 0.13079 0.16701 0.12708 0.17378 0.13032 C 0.17951 0.13634 0.17343 0.13055 0.17934 0.13472 C 0.18142 0.13588 0.18316 0.13773 0.18524 0.13912 C 0.18628 0.13981 0.18732 0.13981 0.18819 0.14051 C 0.19739 0.14745 0.18941 0.14305 0.196 0.14629 C 0.19687 0.14745 0.19774 0.14861 0.19878 0.14954 C 0.20069 0.15069 0.20468 0.15231 0.20468 0.15231 C 0.2085 0.15648 0.20833 0.15694 0.2125 0.15972 C 0.21336 0.16041 0.21441 0.16041 0.21545 0.16111 C 0.21701 0.16227 0.21857 0.16412 0.22031 0.16551 C 0.22152 0.16643 0.22291 0.16736 0.22395 0.16852 C 0.22604 0.17014 0.2276 0.17315 0.22986 0.1743 C 0.2309 0.17477 0.23194 0.175 0.23281 0.17569 C 0.23489 0.17731 0.23663 0.17963 0.23871 0.18148 L 0.24166 0.18472 C 0.24253 0.18541 0.2434 0.18704 0.24461 0.1875 C 0.24791 0.18935 0.2467 0.18796 0.24861 0.19074 " pathEditMode="relative" rAng="0" ptsTypes="AAAAAAAAAAAAAAAAAAAAAAAAAAAAAAAAAAAAAAAAAAAAA">
                                      <p:cBhvr>
                                        <p:cTn id="6" dur="2000" fill="hold"/>
                                        <p:tgtEl>
                                          <p:spTgt spid="11"/>
                                        </p:tgtEl>
                                        <p:attrNameLst>
                                          <p:attrName>ppt_x</p:attrName>
                                          <p:attrName>ppt_y</p:attrName>
                                        </p:attrNameLst>
                                      </p:cBhvr>
                                      <p:rCtr x="12431" y="9537"/>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4.72222E-6 4.81481E-6 L -4.72222E-6 4.81481E-6 L 0.0106 0.00416 C 0.01216 0.00439 0.01372 0.00462 0.01511 0.00532 C 0.0507 0.02245 0.02362 0.00972 0.04306 0.0199 C 0.04584 0.02152 0.04914 0.02268 0.05191 0.02407 C 0.05452 0.02569 0.05712 0.02731 0.05973 0.02847 C 0.06563 0.03148 0.07171 0.03402 0.07744 0.0375 C 0.08021 0.03912 0.08264 0.04189 0.08525 0.04328 C 0.09115 0.04675 0.09705 0.04976 0.10296 0.05324 C 0.10591 0.05509 0.10816 0.0574 0.11077 0.05925 C 0.11875 0.06435 0.12639 0.06921 0.13421 0.07384 C 0.13681 0.07523 0.13941 0.07685 0.14219 0.07824 C 0.14792 0.08217 0.154 0.08587 0.1599 0.09004 C 0.16146 0.0912 0.16268 0.09305 0.16441 0.09444 C 0.16598 0.0956 0.16806 0.09606 0.1698 0.09722 C 0.19462 0.11342 0.18282 0.10902 0.19549 0.11319 C 0.20261 0.1206 0.19688 0.1155 0.20539 0.1206 C 0.21198 0.1243 0.21789 0.1287 0.22431 0.1324 C 0.22605 0.1331 0.22813 0.13402 0.23004 0.13495 C 0.23733 0.13935 0.2441 0.1456 0.25226 0.14837 C 0.25365 0.14884 0.25521 0.14884 0.25643 0.14953 C 0.27535 0.15902 0.26372 0.15509 0.27553 0.15833 C 0.27917 0.16041 0.28282 0.16273 0.28646 0.16435 C 0.29098 0.16597 0.29549 0.16712 0.3 0.16875 C 0.30105 0.16898 0.30226 0.16967 0.3033 0.17013 C 0.30799 0.17175 0.31459 0.17337 0.31875 0.17453 C 0.32935 0.18148 0.31546 0.17291 0.33334 0.18009 C 0.35799 0.1905 0.34046 0.18379 0.35209 0.1905 C 0.3533 0.1912 0.35452 0.19143 0.35539 0.19189 C 0.35816 0.19282 0.36077 0.19351 0.36337 0.19467 C 0.37691 0.20185 0.36355 0.19745 0.3757 0.20069 C 0.37778 0.20208 0.37987 0.2037 0.3823 0.20509 C 0.38369 0.20578 0.38525 0.20578 0.38681 0.20648 C 0.38785 0.20694 0.38889 0.20763 0.39011 0.20787 C 0.3915 0.20856 0.39289 0.20879 0.39445 0.20949 C 0.39566 0.20972 0.39671 0.21064 0.39775 0.21087 C 0.4 0.21157 0.40226 0.2118 0.40452 0.21226 C 0.42205 0.21666 0.40903 0.21388 0.42344 0.21712 L 0.44705 0.21527 " pathEditMode="relative" rAng="0" ptsTypes="AAAAAAAAAAAAAAAAAAAAAAAAAAAAAAAAAAAAAAAA">
                                      <p:cBhvr>
                                        <p:cTn id="11" dur="2000" fill="hold"/>
                                        <p:tgtEl>
                                          <p:spTgt spid="9"/>
                                        </p:tgtEl>
                                        <p:attrNameLst>
                                          <p:attrName>ppt_x</p:attrName>
                                          <p:attrName>ppt_y</p:attrName>
                                        </p:attrNameLst>
                                      </p:cBhvr>
                                      <p:rCtr x="22344" y="10856"/>
                                    </p:animMotion>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66667E-6 -3.7037E-7 L -1.66667E-6 0.00046 C 0.00469 -0.00255 0.00955 -0.00463 0.01406 -0.00787 C 0.01736 -0.01065 0.02031 -0.01458 0.02344 -0.01829 C 0.04393 -0.04398 0.0184 -0.01227 0.03455 -0.03125 C 0.03646 -0.0338 0.03837 -0.03704 0.0408 -0.03889 C 0.05434 -0.05231 0.04896 -0.04653 0.05799 -0.05208 C 0.06059 -0.05393 0.0632 -0.05602 0.06597 -0.05718 C 0.06893 -0.05926 0.07222 -0.06042 0.07535 -0.0625 C 0.09167 -0.07384 0.07778 -0.06806 0.09271 -0.07292 C 0.09514 -0.07546 0.09757 -0.0787 0.10052 -0.08056 C 0.10347 -0.08287 0.10677 -0.08356 0.1099 -0.08588 C 0.12899 -0.10185 0.11094 -0.08843 0.1257 -0.0963 C 0.13472 -0.10139 0.13663 -0.10556 0.14757 -0.10926 C 0.15851 -0.11319 0.15278 -0.11111 0.16493 -0.11435 C 0.16754 -0.11643 0.16997 -0.11829 0.17274 -0.11968 C 0.17535 -0.12083 0.17795 -0.12153 0.18073 -0.12222 C 0.18264 -0.12315 0.18472 -0.12431 0.18698 -0.12477 C 0.19306 -0.12685 0.19948 -0.12801 0.20573 -0.13009 C 0.21649 -0.13356 0.22952 -0.13843 0.24045 -0.14051 C 0.24445 -0.14143 0.24861 -0.14282 0.25295 -0.14306 C 0.26476 -0.14468 0.31875 -0.14792 0.32847 -0.14815 C 0.34358 -0.14768 0.35868 -0.14722 0.37396 -0.1456 C 0.37709 -0.1456 0.38299 -0.14282 0.38663 -0.14051 C 0.3875 -0.13981 0.38854 -0.13889 0.38976 -0.13796 L 0.41493 -0.11181 " pathEditMode="relative" rAng="0" ptsTypes="AAAAAAAAAAAAAAAAAAAAAAAAAA">
                                      <p:cBhvr>
                                        <p:cTn id="16" dur="2000" fill="hold"/>
                                        <p:tgtEl>
                                          <p:spTgt spid="10"/>
                                        </p:tgtEl>
                                        <p:attrNameLst>
                                          <p:attrName>ppt_x</p:attrName>
                                          <p:attrName>ppt_y</p:attrName>
                                        </p:attrNameLst>
                                      </p:cBhvr>
                                      <p:rCtr x="20747" y="-7384"/>
                                    </p:animMotion>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69 -0.00024 L 0.00069 0.00046 L 0.00903 -0.00903 C 0.01024 -0.00996 0.01128 -0.01112 0.0125 -0.01158 C 0.01458 -0.0132 0.01684 -0.01366 0.01892 -0.01482 C 0.02604 -0.01829 0.02049 -0.01667 0.02865 -0.02038 C 0.0316 -0.02153 0.03437 -0.022 0.03733 -0.02292 C 0.03872 -0.02408 0.04028 -0.025 0.04167 -0.02616 C 0.04427 -0.02709 0.0467 -0.02778 0.04913 -0.02871 C 0.05122 -0.02987 0.05347 -0.03079 0.05556 -0.03195 C 0.06389 -0.03542 0.05885 -0.0338 0.06858 -0.03704 C 0.07205 -0.03866 0.07517 -0.03913 0.0783 -0.04005 C 0.08021 -0.04075 0.08212 -0.04213 0.08385 -0.04283 C 0.08698 -0.04422 0.09028 -0.04491 0.0934 -0.04584 C 0.10122 -0.05255 0.09462 -0.04746 0.1099 -0.05163 C 0.11267 -0.05209 0.11562 -0.05301 0.1184 -0.05417 C 0.12031 -0.0551 0.12205 -0.05625 0.12378 -0.05718 C 0.12882 -0.05926 0.13385 -0.06088 0.13906 -0.06297 C 0.14132 -0.06343 0.14392 -0.06505 0.14653 -0.06551 L 0.15625 -0.06806 C 0.16736 -0.0676 0.17865 -0.06713 0.18976 -0.06551 C 0.19201 -0.06505 0.19497 -0.06135 0.1974 -0.05996 C 0.20017 -0.05788 0.20312 -0.05672 0.20608 -0.05417 C 0.20712 -0.05301 0.20833 -0.05209 0.2092 -0.05163 C 0.21059 -0.05047 0.21215 -0.04954 0.21354 -0.04838 C 0.22135 -0.04283 0.21771 -0.04283 0.22135 -0.04283 " pathEditMode="relative" rAng="0" ptsTypes="AAAAAAAAAAAAAAAAAAAAAAAAAA">
                                      <p:cBhvr>
                                        <p:cTn id="21" dur="2000" fill="hold"/>
                                        <p:tgtEl>
                                          <p:spTgt spid="12"/>
                                        </p:tgtEl>
                                        <p:attrNameLst>
                                          <p:attrName>ppt_x</p:attrName>
                                          <p:attrName>ppt_y</p:attrName>
                                        </p:attrNameLst>
                                      </p:cBhvr>
                                      <p:rCtr x="11024" y="-3356"/>
                                    </p:animMotion>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707007"/>
            <a:ext cx="7632700" cy="830997"/>
          </a:xfrm>
          <a:prstGeom prst="rect">
            <a:avLst/>
          </a:prstGeom>
        </p:spPr>
        <p:txBody>
          <a:bodyPr wrap="square" lIns="0" tIns="0" rIns="0" bIns="0">
            <a:spAutoFit/>
          </a:bodyPr>
          <a:lstStyle/>
          <a:p>
            <a:pPr algn="ctr"/>
            <a:r>
              <a:rPr lang="en-US" dirty="0">
                <a:latin typeface="Twinkl" pitchFamily="2" charset="77"/>
              </a:rPr>
              <a:t>Number Two thought about how to get to the zoo. </a:t>
            </a:r>
            <a:br>
              <a:rPr lang="en-US" dirty="0">
                <a:latin typeface="Twinkl" pitchFamily="2" charset="77"/>
              </a:rPr>
            </a:br>
            <a:r>
              <a:rPr lang="en-US" dirty="0">
                <a:latin typeface="Twinkl" pitchFamily="2" charset="77"/>
              </a:rPr>
              <a:t/>
            </a:r>
            <a:br>
              <a:rPr lang="en-US" dirty="0">
                <a:latin typeface="Twinkl" pitchFamily="2" charset="77"/>
              </a:rPr>
            </a:br>
            <a:r>
              <a:rPr lang="en-US" dirty="0">
                <a:latin typeface="Twinkl" pitchFamily="2" charset="77"/>
              </a:rPr>
              <a:t>Which type of transport do you think Number </a:t>
            </a:r>
            <a:r>
              <a:rPr lang="en-US">
                <a:latin typeface="Twinkl" pitchFamily="2" charset="77"/>
              </a:rPr>
              <a:t>Two chose</a:t>
            </a:r>
            <a:r>
              <a:rPr lang="en-US" dirty="0">
                <a:latin typeface="Twinkl" pitchFamily="2" charset="77"/>
              </a:rPr>
              <a:t>? Why? </a:t>
            </a:r>
            <a:endParaRPr lang="en-GB" dirty="0"/>
          </a:p>
        </p:txBody>
      </p:sp>
      <p:pic>
        <p:nvPicPr>
          <p:cNvPr id="8" name="bike">
            <a:extLst>
              <a:ext uri="{FF2B5EF4-FFF2-40B4-BE49-F238E27FC236}">
                <a16:creationId xmlns:a16="http://schemas.microsoft.com/office/drawing/2014/main" id="{C2B926EC-1634-46D8-A421-D70AAD2BA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800" y="1905700"/>
            <a:ext cx="2922207" cy="1856705"/>
          </a:xfrm>
          <a:prstGeom prst="rect">
            <a:avLst/>
          </a:prstGeom>
        </p:spPr>
      </p:pic>
      <p:pic>
        <p:nvPicPr>
          <p:cNvPr id="10" name="car">
            <a:extLst>
              <a:ext uri="{FF2B5EF4-FFF2-40B4-BE49-F238E27FC236}">
                <a16:creationId xmlns:a16="http://schemas.microsoft.com/office/drawing/2014/main" id="{F767823B-5E05-45B4-85B9-A30F23AC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934" y="4544282"/>
            <a:ext cx="2970421" cy="1545500"/>
          </a:xfrm>
          <a:prstGeom prst="rect">
            <a:avLst/>
          </a:prstGeom>
        </p:spPr>
      </p:pic>
      <p:pic>
        <p:nvPicPr>
          <p:cNvPr id="11" name="tricycle">
            <a:extLst>
              <a:ext uri="{FF2B5EF4-FFF2-40B4-BE49-F238E27FC236}">
                <a16:creationId xmlns:a16="http://schemas.microsoft.com/office/drawing/2014/main" id="{156CAAD9-C216-4084-928E-D0D1269A2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200" y="4490430"/>
            <a:ext cx="2177371" cy="1660563"/>
          </a:xfrm>
          <a:prstGeom prst="rect">
            <a:avLst/>
          </a:prstGeom>
        </p:spPr>
      </p:pic>
      <p:pic>
        <p:nvPicPr>
          <p:cNvPr id="15" name="Picture 14">
            <a:extLst>
              <a:ext uri="{FF2B5EF4-FFF2-40B4-BE49-F238E27FC236}">
                <a16:creationId xmlns:a16="http://schemas.microsoft.com/office/drawing/2014/main" id="{9392E819-AA90-4026-A7DC-35266CC24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645" y="4647780"/>
            <a:ext cx="1815003" cy="1815003"/>
          </a:xfrm>
          <a:prstGeom prst="rect">
            <a:avLst/>
          </a:prstGeom>
        </p:spPr>
      </p:pic>
      <p:pic>
        <p:nvPicPr>
          <p:cNvPr id="16" name="Picture 15">
            <a:extLst>
              <a:ext uri="{FF2B5EF4-FFF2-40B4-BE49-F238E27FC236}">
                <a16:creationId xmlns:a16="http://schemas.microsoft.com/office/drawing/2014/main" id="{7DF023DF-5954-4E50-A125-A4D53BD42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6449" y="1926550"/>
            <a:ext cx="1815003" cy="1815003"/>
          </a:xfrm>
          <a:prstGeom prst="rect">
            <a:avLst/>
          </a:prstGeom>
        </p:spPr>
      </p:pic>
      <p:pic>
        <p:nvPicPr>
          <p:cNvPr id="17" name="Picture 16">
            <a:extLst>
              <a:ext uri="{FF2B5EF4-FFF2-40B4-BE49-F238E27FC236}">
                <a16:creationId xmlns:a16="http://schemas.microsoft.com/office/drawing/2014/main" id="{AC51493F-FE5D-4B21-AB7F-13BDE0C6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2" y="4409530"/>
            <a:ext cx="1815003" cy="1815003"/>
          </a:xfrm>
          <a:prstGeom prst="rect">
            <a:avLst/>
          </a:prstGeom>
        </p:spPr>
      </p:pic>
      <p:sp>
        <p:nvSpPr>
          <p:cNvPr id="18" name="TextBox 17">
            <a:extLst>
              <a:ext uri="{FF2B5EF4-FFF2-40B4-BE49-F238E27FC236}">
                <a16:creationId xmlns:a16="http://schemas.microsoft.com/office/drawing/2014/main" id="{6157B456-73CF-4AA7-A46B-D082A0BF0F33}"/>
              </a:ext>
            </a:extLst>
          </p:cNvPr>
          <p:cNvSpPr txBox="1"/>
          <p:nvPr/>
        </p:nvSpPr>
        <p:spPr>
          <a:xfrm>
            <a:off x="3983936" y="2277462"/>
            <a:ext cx="1477516" cy="369332"/>
          </a:xfrm>
          <a:prstGeom prst="rect">
            <a:avLst/>
          </a:prstGeom>
          <a:noFill/>
        </p:spPr>
        <p:txBody>
          <a:bodyPr wrap="square" rtlCol="0">
            <a:spAutoFit/>
          </a:bodyPr>
          <a:lstStyle/>
          <a:p>
            <a:r>
              <a:rPr lang="en-GB" dirty="0"/>
              <a:t>2 wheels</a:t>
            </a:r>
          </a:p>
        </p:txBody>
      </p:sp>
      <p:sp>
        <p:nvSpPr>
          <p:cNvPr id="19" name="TextBox 18">
            <a:extLst>
              <a:ext uri="{FF2B5EF4-FFF2-40B4-BE49-F238E27FC236}">
                <a16:creationId xmlns:a16="http://schemas.microsoft.com/office/drawing/2014/main" id="{FA864A29-D9A8-428B-AFA9-F19FB040ECEE}"/>
              </a:ext>
            </a:extLst>
          </p:cNvPr>
          <p:cNvSpPr txBox="1"/>
          <p:nvPr/>
        </p:nvSpPr>
        <p:spPr>
          <a:xfrm>
            <a:off x="1100432" y="4985013"/>
            <a:ext cx="1477516" cy="369332"/>
          </a:xfrm>
          <a:prstGeom prst="rect">
            <a:avLst/>
          </a:prstGeom>
          <a:noFill/>
        </p:spPr>
        <p:txBody>
          <a:bodyPr wrap="square" rtlCol="0">
            <a:spAutoFit/>
          </a:bodyPr>
          <a:lstStyle/>
          <a:p>
            <a:r>
              <a:rPr lang="en-GB" dirty="0"/>
              <a:t>3 wheels</a:t>
            </a:r>
          </a:p>
        </p:txBody>
      </p:sp>
      <p:sp>
        <p:nvSpPr>
          <p:cNvPr id="20" name="TextBox 19">
            <a:extLst>
              <a:ext uri="{FF2B5EF4-FFF2-40B4-BE49-F238E27FC236}">
                <a16:creationId xmlns:a16="http://schemas.microsoft.com/office/drawing/2014/main" id="{536F1DC3-974E-444F-A998-FF687FF3E835}"/>
              </a:ext>
            </a:extLst>
          </p:cNvPr>
          <p:cNvSpPr txBox="1"/>
          <p:nvPr/>
        </p:nvSpPr>
        <p:spPr>
          <a:xfrm>
            <a:off x="4568809" y="4750326"/>
            <a:ext cx="1477516" cy="369332"/>
          </a:xfrm>
          <a:prstGeom prst="rect">
            <a:avLst/>
          </a:prstGeom>
          <a:noFill/>
        </p:spPr>
        <p:txBody>
          <a:bodyPr wrap="square" rtlCol="0">
            <a:spAutoFit/>
          </a:bodyPr>
          <a:lstStyle/>
          <a:p>
            <a:r>
              <a:rPr lang="en-GB" dirty="0"/>
              <a:t>4 wheels</a:t>
            </a:r>
          </a:p>
        </p:txBody>
      </p:sp>
      <p:pic>
        <p:nvPicPr>
          <p:cNvPr id="22" name="Picture 21">
            <a:extLst>
              <a:ext uri="{FF2B5EF4-FFF2-40B4-BE49-F238E27FC236}">
                <a16:creationId xmlns:a16="http://schemas.microsoft.com/office/drawing/2014/main" id="{4FA0DE2A-807A-4585-A911-6106AC9B8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863" y="2094794"/>
            <a:ext cx="1815003" cy="1815003"/>
          </a:xfrm>
          <a:prstGeom prst="rect">
            <a:avLst/>
          </a:prstGeom>
        </p:spPr>
      </p:pic>
      <p:sp>
        <p:nvSpPr>
          <p:cNvPr id="23" name="TextBox 22">
            <a:extLst>
              <a:ext uri="{FF2B5EF4-FFF2-40B4-BE49-F238E27FC236}">
                <a16:creationId xmlns:a16="http://schemas.microsoft.com/office/drawing/2014/main" id="{218CBEF1-AE37-415C-A2BF-A857494CD567}"/>
              </a:ext>
            </a:extLst>
          </p:cNvPr>
          <p:cNvSpPr txBox="1"/>
          <p:nvPr/>
        </p:nvSpPr>
        <p:spPr>
          <a:xfrm>
            <a:off x="755650" y="2432027"/>
            <a:ext cx="1477516" cy="369332"/>
          </a:xfrm>
          <a:prstGeom prst="rect">
            <a:avLst/>
          </a:prstGeom>
          <a:noFill/>
        </p:spPr>
        <p:txBody>
          <a:bodyPr wrap="square" rtlCol="0">
            <a:spAutoFit/>
          </a:bodyPr>
          <a:lstStyle/>
          <a:p>
            <a:r>
              <a:rPr lang="en-GB" dirty="0"/>
              <a:t>1 wheel</a:t>
            </a:r>
          </a:p>
        </p:txBody>
      </p:sp>
      <p:pic>
        <p:nvPicPr>
          <p:cNvPr id="3" name="unicycle">
            <a:extLst>
              <a:ext uri="{FF2B5EF4-FFF2-40B4-BE49-F238E27FC236}">
                <a16:creationId xmlns:a16="http://schemas.microsoft.com/office/drawing/2014/main" id="{0DB0EF71-7CBB-4561-9BC5-02D26189E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693" y="2493398"/>
            <a:ext cx="1627910" cy="1625425"/>
          </a:xfrm>
          <a:prstGeom prst="rect">
            <a:avLst/>
          </a:prstGeom>
        </p:spPr>
      </p:pic>
      <p:sp>
        <p:nvSpPr>
          <p:cNvPr id="21" name="Rectangle: Rounded Corners 20">
            <a:extLst>
              <a:ext uri="{FF2B5EF4-FFF2-40B4-BE49-F238E27FC236}">
                <a16:creationId xmlns:a16="http://schemas.microsoft.com/office/drawing/2014/main" id="{4268E71A-0350-4B35-BC71-C8CDA8CF6EEC}"/>
              </a:ext>
            </a:extLst>
          </p:cNvPr>
          <p:cNvSpPr/>
          <p:nvPr/>
        </p:nvSpPr>
        <p:spPr>
          <a:xfrm>
            <a:off x="1968165" y="1817350"/>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
        <p:nvSpPr>
          <p:cNvPr id="24" name="Rectangle: Rounded Corners 23">
            <a:extLst>
              <a:ext uri="{FF2B5EF4-FFF2-40B4-BE49-F238E27FC236}">
                <a16:creationId xmlns:a16="http://schemas.microsoft.com/office/drawing/2014/main" id="{E329E333-C6BA-43BA-B2A4-EA8FAC9CB1E8}"/>
              </a:ext>
            </a:extLst>
          </p:cNvPr>
          <p:cNvSpPr/>
          <p:nvPr/>
        </p:nvSpPr>
        <p:spPr>
          <a:xfrm>
            <a:off x="1623383" y="4381812"/>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
        <p:nvSpPr>
          <p:cNvPr id="25" name="Rectangle: Rounded Corners 24">
            <a:extLst>
              <a:ext uri="{FF2B5EF4-FFF2-40B4-BE49-F238E27FC236}">
                <a16:creationId xmlns:a16="http://schemas.microsoft.com/office/drawing/2014/main" id="{DE21A3A0-5325-4CAD-94E6-B665737ECB86}"/>
              </a:ext>
            </a:extLst>
          </p:cNvPr>
          <p:cNvSpPr/>
          <p:nvPr/>
        </p:nvSpPr>
        <p:spPr>
          <a:xfrm>
            <a:off x="5170517" y="4182687"/>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Tree>
    <p:extLst>
      <p:ext uri="{BB962C8B-B14F-4D97-AF65-F5344CB8AC3E}">
        <p14:creationId xmlns:p14="http://schemas.microsoft.com/office/powerpoint/2010/main" val="4041623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44444E-6 L 0.57517 -0.00463 " pathEditMode="relative" rAng="0" ptsTypes="AA">
                                      <p:cBhvr>
                                        <p:cTn id="6" dur="2000" fill="hold"/>
                                        <p:tgtEl>
                                          <p:spTgt spid="8"/>
                                        </p:tgtEl>
                                        <p:attrNameLst>
                                          <p:attrName>ppt_x</p:attrName>
                                          <p:attrName>ppt_y</p:attrName>
                                        </p:attrNameLst>
                                      </p:cBhvr>
                                      <p:rCtr x="28750" y="-231"/>
                                    </p:animMotion>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0"/>
                            </p:stCondLst>
                            <p:childTnLst>
                              <p:par>
                                <p:cTn id="13" presetID="10" presetClass="exit" presetSubtype="0" fill="hold" grpId="1" nodeType="afterEffect">
                                  <p:stCondLst>
                                    <p:cond delay="75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75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par>
                          <p:cTn id="30" fill="hold">
                            <p:stCondLst>
                              <p:cond delay="0"/>
                            </p:stCondLst>
                            <p:childTnLst>
                              <p:par>
                                <p:cTn id="31" presetID="10" presetClass="exit" presetSubtype="0" fill="hold" grpId="1" nodeType="afterEffect">
                                  <p:stCondLst>
                                    <p:cond delay="75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1" grpId="0" animBg="1"/>
      <p:bldP spid="21"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707007"/>
            <a:ext cx="7632700" cy="830997"/>
          </a:xfrm>
          <a:prstGeom prst="rect">
            <a:avLst/>
          </a:prstGeom>
        </p:spPr>
        <p:txBody>
          <a:bodyPr wrap="square" lIns="0" tIns="0" rIns="0" bIns="0">
            <a:spAutoFit/>
          </a:bodyPr>
          <a:lstStyle/>
          <a:p>
            <a:pPr algn="ctr"/>
            <a:r>
              <a:rPr lang="en-GB" dirty="0">
                <a:latin typeface="Twinkl" pitchFamily="2" charset="77"/>
                <a:cs typeface="Calibri" panose="020F0502020204030204" pitchFamily="34" charset="0"/>
                <a:sym typeface="Arial"/>
              </a:rPr>
              <a:t>Number Two set off on his bike. Look at the road that he followed. </a:t>
            </a:r>
          </a:p>
          <a:p>
            <a:pPr algn="ctr"/>
            <a:r>
              <a:rPr lang="en-US" dirty="0">
                <a:latin typeface="Twinkl" pitchFamily="2" charset="77"/>
              </a:rPr>
              <a:t>As he rode along, he sang a song.</a:t>
            </a:r>
          </a:p>
          <a:p>
            <a:pPr algn="ctr"/>
            <a:endParaRPr lang="en-GB" dirty="0"/>
          </a:p>
        </p:txBody>
      </p:sp>
      <p:sp>
        <p:nvSpPr>
          <p:cNvPr id="13" name="Speech Bubble: Rectangle with Corners Rounded 12">
            <a:extLst>
              <a:ext uri="{FF2B5EF4-FFF2-40B4-BE49-F238E27FC236}">
                <a16:creationId xmlns:a16="http://schemas.microsoft.com/office/drawing/2014/main" id="{15EA7B09-FE27-43BC-B021-98D4956730B8}"/>
              </a:ext>
            </a:extLst>
          </p:cNvPr>
          <p:cNvSpPr/>
          <p:nvPr/>
        </p:nvSpPr>
        <p:spPr>
          <a:xfrm>
            <a:off x="603251" y="1748738"/>
            <a:ext cx="2942054" cy="1186968"/>
          </a:xfrm>
          <a:prstGeom prst="wedgeRoundRectCallout">
            <a:avLst>
              <a:gd name="adj1" fmla="val 57657"/>
              <a:gd name="adj2" fmla="val 15541"/>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winkl" pitchFamily="2" charset="77"/>
              </a:rPr>
              <a:t>Half a heart says, ‘I love you.’ Add a line. Now I’ve made the number two.</a:t>
            </a:r>
          </a:p>
        </p:txBody>
      </p:sp>
      <p:pic>
        <p:nvPicPr>
          <p:cNvPr id="3" name="Picture 2">
            <a:extLst>
              <a:ext uri="{FF2B5EF4-FFF2-40B4-BE49-F238E27FC236}">
                <a16:creationId xmlns:a16="http://schemas.microsoft.com/office/drawing/2014/main" id="{2A89A595-1B0F-4BA2-9EF2-47EBD1D47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103" y="-208750"/>
            <a:ext cx="6583334" cy="9312232"/>
          </a:xfrm>
          <a:prstGeom prst="rect">
            <a:avLst/>
          </a:prstGeom>
        </p:spPr>
      </p:pic>
      <p:pic>
        <p:nvPicPr>
          <p:cNvPr id="4" name="number two">
            <a:extLst>
              <a:ext uri="{FF2B5EF4-FFF2-40B4-BE49-F238E27FC236}">
                <a16:creationId xmlns:a16="http://schemas.microsoft.com/office/drawing/2014/main" id="{5D6C670C-7730-4CBE-A6A1-A475FAE93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4583" y="1437020"/>
            <a:ext cx="781469" cy="1354306"/>
          </a:xfrm>
          <a:prstGeom prst="rect">
            <a:avLst/>
          </a:prstGeom>
        </p:spPr>
      </p:pic>
    </p:spTree>
    <p:extLst>
      <p:ext uri="{BB962C8B-B14F-4D97-AF65-F5344CB8AC3E}">
        <p14:creationId xmlns:p14="http://schemas.microsoft.com/office/powerpoint/2010/main" val="40953382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2.22222E-6 L 8.33333E-7 0.00023 C 0.0059 -0.00185 0.0118 -0.00301 0.01771 -0.00509 C 0.0217 -0.00671 0.02535 -0.00879 0.02951 -0.01018 L 0.03524 -0.01273 C 0.05955 -0.01203 0.08368 -0.0125 0.10781 -0.01018 C 0.10781 -0.00995 0.12257 -0.00393 0.12535 -0.00254 L 0.13125 -2.22222E-6 L 0.14305 0.01042 C 0.14496 0.01204 0.14722 0.01343 0.14878 0.01574 L 0.15486 0.02338 C 0.16024 0.0456 0.1526 0.01852 0.16059 0.03634 C 0.16198 0.03935 0.16389 0.05232 0.16458 0.05463 C 0.16562 0.05996 0.1684 0.07037 0.1684 0.0706 C 0.16805 0.07871 0.1684 0.1081 0.16267 0.11968 L 0.15868 0.12755 C 0.15799 0.13009 0.15781 0.13287 0.15677 0.13519 C 0.15121 0.14861 0.15104 0.14815 0.14496 0.15602 C 0.14149 0.16968 0.14531 0.15857 0.13715 0.17176 C 0.13559 0.17408 0.13472 0.17709 0.13316 0.1794 C 0.1309 0.1831 0.1276 0.18588 0.12535 0.18982 C 0.12396 0.19236 0.12309 0.19537 0.12153 0.19769 C 0.11979 0.19977 0.11736 0.20116 0.11545 0.20278 C 0.09722 0.2206 0.10642 0.21551 0.09392 0.22107 C 0.09271 0.22639 0.09305 0.23287 0.0901 0.23658 C 0.07865 0.25185 0.09462 0.22986 0.08229 0.24977 C 0.08038 0.25255 0.07812 0.25463 0.07639 0.25741 C 0.07483 0.25972 0.07396 0.26297 0.07257 0.26528 C 0.06944 0.2706 0.06701 0.27199 0.06285 0.2757 C 0.06146 0.27917 0.06042 0.28287 0.05868 0.28611 C 0.05712 0.28912 0.05451 0.29097 0.05295 0.29375 C 0.05174 0.29607 0.05191 0.29954 0.05104 0.30185 C 0.05 0.30371 0.04826 0.30486 0.04705 0.30695 C 0.04549 0.30926 0.04462 0.31227 0.04305 0.31459 C 0.04132 0.31736 0.03889 0.31968 0.03715 0.32269 C 0.03559 0.325 0.0349 0.32778 0.03333 0.33033 C 0.03212 0.33218 0.03055 0.33357 0.02951 0.33542 C 0.02795 0.33797 0.02691 0.34097 0.02535 0.34329 C 0.02257 0.34792 0.01823 0.35116 0.01562 0.35625 C 0.0066 0.37454 0.0118 0.36852 0.00191 0.37709 C 0.00052 0.37986 -0.00035 0.38241 -0.00191 0.38496 C -0.00313 0.38681 -0.00486 0.3882 -0.00573 0.39005 C -0.00868 0.39514 -0.01111 0.4007 -0.01372 0.40579 C -0.01493 0.40834 -0.01684 0.41065 -0.01771 0.41343 C -0.01823 0.41597 -0.01858 0.41898 -0.01962 0.4213 C -0.03073 0.44815 -0.025 0.42709 -0.02917 0.44468 C -0.02865 0.44908 -0.02986 0.45463 -0.02726 0.45787 C -0.02448 0.46158 -0.01962 0.46111 -0.01563 0.46297 L -0.00382 0.46806 C -0.00191 0.46898 8.33333E-7 0.47037 0.00191 0.4706 C 0.02865 0.47408 0.01632 0.47222 0.03924 0.47593 L 0.1 0.47315 C 0.10642 0.47292 0.11302 0.4713 0.11962 0.4706 C 0.15069 0.46759 0.14531 0.46806 0.17257 0.46806 " pathEditMode="relative" rAng="0" ptsTypes="AAAAAAAAAAAAAAAAAAAAAAAAAAAAAAAAAAAAAAAAAAAAAAAAAAAAAA">
                                      <p:cBhvr>
                                        <p:cTn id="6" dur="4000" fill="hold"/>
                                        <p:tgtEl>
                                          <p:spTgt spid="4"/>
                                        </p:tgtEl>
                                        <p:attrNameLst>
                                          <p:attrName>ppt_x</p:attrName>
                                          <p:attrName>ppt_y</p:attrName>
                                        </p:attrNameLst>
                                      </p:cBhvr>
                                      <p:rCtr x="7170" y="23171"/>
                                    </p:animMotion>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830997"/>
          </a:xfrm>
          <a:prstGeom prst="rect">
            <a:avLst/>
          </a:prstGeom>
        </p:spPr>
        <p:txBody>
          <a:bodyPr wrap="square" lIns="0" tIns="0" rIns="0" bIns="0">
            <a:spAutoFit/>
          </a:bodyPr>
          <a:lstStyle/>
          <a:p>
            <a:pPr algn="ctr"/>
            <a:r>
              <a:rPr lang="en-US" dirty="0">
                <a:latin typeface="Twinkl" pitchFamily="2" charset="77"/>
              </a:rPr>
              <a:t>Number Two arrived at the zoo. He looked at the sign at the entrance. </a:t>
            </a:r>
          </a:p>
          <a:p>
            <a:pPr algn="ctr"/>
            <a:r>
              <a:rPr lang="en-US" dirty="0">
                <a:latin typeface="Twinkl" pitchFamily="2" charset="77"/>
              </a:rPr>
              <a:t>It costs 2p to enter the zoo. </a:t>
            </a:r>
            <a:br>
              <a:rPr lang="en-US" dirty="0">
                <a:latin typeface="Twinkl" pitchFamily="2" charset="77"/>
              </a:rPr>
            </a:br>
            <a:r>
              <a:rPr lang="en-US" dirty="0">
                <a:latin typeface="Twinkl" pitchFamily="2" charset="77"/>
              </a:rPr>
              <a:t>Can you help Number Two choose the coin he needs to pay?</a:t>
            </a:r>
            <a:endParaRPr lang="en-GB" dirty="0"/>
          </a:p>
        </p:txBody>
      </p:sp>
      <p:pic>
        <p:nvPicPr>
          <p:cNvPr id="22" name="Picture 21">
            <a:extLst>
              <a:ext uri="{FF2B5EF4-FFF2-40B4-BE49-F238E27FC236}">
                <a16:creationId xmlns:a16="http://schemas.microsoft.com/office/drawing/2014/main" id="{39CCE94E-515D-498C-8AFE-12ECB5A05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84" y="1904242"/>
            <a:ext cx="4334552" cy="2549187"/>
          </a:xfrm>
          <a:prstGeom prst="rect">
            <a:avLst/>
          </a:prstGeom>
        </p:spPr>
      </p:pic>
      <p:pic>
        <p:nvPicPr>
          <p:cNvPr id="8" name="Picture 7">
            <a:extLst>
              <a:ext uri="{FF2B5EF4-FFF2-40B4-BE49-F238E27FC236}">
                <a16:creationId xmlns:a16="http://schemas.microsoft.com/office/drawing/2014/main" id="{C2B926EC-1634-46D8-A421-D70AAD2BA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424" y="1910211"/>
            <a:ext cx="1692416" cy="2933000"/>
          </a:xfrm>
          <a:prstGeom prst="rect">
            <a:avLst/>
          </a:prstGeom>
        </p:spPr>
      </p:pic>
      <p:sp>
        <p:nvSpPr>
          <p:cNvPr id="31" name="Rectangle 30">
            <a:extLst>
              <a:ext uri="{FF2B5EF4-FFF2-40B4-BE49-F238E27FC236}">
                <a16:creationId xmlns:a16="http://schemas.microsoft.com/office/drawing/2014/main" id="{96E90FC3-0678-4BFC-A37F-C0129B8BB8BE}"/>
              </a:ext>
            </a:extLst>
          </p:cNvPr>
          <p:cNvSpPr/>
          <p:nvPr/>
        </p:nvSpPr>
        <p:spPr>
          <a:xfrm>
            <a:off x="2155824" y="2563778"/>
            <a:ext cx="1218799" cy="6451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Entry 2p</a:t>
            </a:r>
          </a:p>
        </p:txBody>
      </p:sp>
      <p:pic>
        <p:nvPicPr>
          <p:cNvPr id="33" name="5p">
            <a:extLst>
              <a:ext uri="{FF2B5EF4-FFF2-40B4-BE49-F238E27FC236}">
                <a16:creationId xmlns:a16="http://schemas.microsoft.com/office/drawing/2014/main" id="{A77D5BD3-108E-4CAC-8956-05E4E458E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332" y="5092001"/>
            <a:ext cx="855168" cy="856777"/>
          </a:xfrm>
          <a:prstGeom prst="rect">
            <a:avLst/>
          </a:prstGeom>
        </p:spPr>
      </p:pic>
      <p:pic>
        <p:nvPicPr>
          <p:cNvPr id="34" name="1p">
            <a:extLst>
              <a:ext uri="{FF2B5EF4-FFF2-40B4-BE49-F238E27FC236}">
                <a16:creationId xmlns:a16="http://schemas.microsoft.com/office/drawing/2014/main" id="{D7E1E33F-3DA8-4B2F-9708-9A8B833F72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2690" y="5092681"/>
            <a:ext cx="857207" cy="856097"/>
          </a:xfrm>
          <a:prstGeom prst="rect">
            <a:avLst/>
          </a:prstGeom>
        </p:spPr>
      </p:pic>
      <p:pic>
        <p:nvPicPr>
          <p:cNvPr id="35" name="10p">
            <a:extLst>
              <a:ext uri="{FF2B5EF4-FFF2-40B4-BE49-F238E27FC236}">
                <a16:creationId xmlns:a16="http://schemas.microsoft.com/office/drawing/2014/main" id="{1A81E98E-D1A1-48D0-B5FD-E05903CBF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6431" y="4919104"/>
            <a:ext cx="1133016" cy="1131007"/>
          </a:xfrm>
          <a:prstGeom prst="rect">
            <a:avLst/>
          </a:prstGeom>
        </p:spPr>
      </p:pic>
      <p:pic>
        <p:nvPicPr>
          <p:cNvPr id="37" name="2p">
            <a:extLst>
              <a:ext uri="{FF2B5EF4-FFF2-40B4-BE49-F238E27FC236}">
                <a16:creationId xmlns:a16="http://schemas.microsoft.com/office/drawing/2014/main" id="{E94E0B53-7E1B-4DB1-AAF3-435624CFC3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7311" y="4947789"/>
            <a:ext cx="1131384" cy="1131007"/>
          </a:xfrm>
          <a:prstGeom prst="rect">
            <a:avLst/>
          </a:prstGeom>
        </p:spPr>
      </p:pic>
      <p:sp>
        <p:nvSpPr>
          <p:cNvPr id="10" name="Speech Bubble: Rectangle with Corners Rounded 9">
            <a:extLst>
              <a:ext uri="{FF2B5EF4-FFF2-40B4-BE49-F238E27FC236}">
                <a16:creationId xmlns:a16="http://schemas.microsoft.com/office/drawing/2014/main" id="{9B4AEB43-6D24-4AA8-ACC5-F966CA0B696B}"/>
              </a:ext>
            </a:extLst>
          </p:cNvPr>
          <p:cNvSpPr/>
          <p:nvPr/>
        </p:nvSpPr>
        <p:spPr>
          <a:xfrm>
            <a:off x="4703699" y="1756904"/>
            <a:ext cx="1692417" cy="830997"/>
          </a:xfrm>
          <a:prstGeom prst="wedgeRoundRectCallout">
            <a:avLst>
              <a:gd name="adj1" fmla="val 65240"/>
              <a:gd name="adj2" fmla="val 123647"/>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winkl" pitchFamily="2" charset="77"/>
              </a:rPr>
              <a:t>Let’s have fun at the zoo!</a:t>
            </a:r>
          </a:p>
        </p:txBody>
      </p:sp>
      <p:sp>
        <p:nvSpPr>
          <p:cNvPr id="11" name="Rectangle: Rounded Corners 10">
            <a:extLst>
              <a:ext uri="{FF2B5EF4-FFF2-40B4-BE49-F238E27FC236}">
                <a16:creationId xmlns:a16="http://schemas.microsoft.com/office/drawing/2014/main" id="{C2EC27A4-D604-4FDE-98CF-F4E91E3B64B5}"/>
              </a:ext>
            </a:extLst>
          </p:cNvPr>
          <p:cNvSpPr/>
          <p:nvPr/>
        </p:nvSpPr>
        <p:spPr>
          <a:xfrm>
            <a:off x="1890794" y="4374465"/>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
        <p:nvSpPr>
          <p:cNvPr id="12" name="Rectangle: Rounded Corners 11">
            <a:extLst>
              <a:ext uri="{FF2B5EF4-FFF2-40B4-BE49-F238E27FC236}">
                <a16:creationId xmlns:a16="http://schemas.microsoft.com/office/drawing/2014/main" id="{FF422089-A8EF-42CD-8C31-E9CD71036A46}"/>
              </a:ext>
            </a:extLst>
          </p:cNvPr>
          <p:cNvSpPr/>
          <p:nvPr/>
        </p:nvSpPr>
        <p:spPr>
          <a:xfrm>
            <a:off x="3484134" y="4368896"/>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
        <p:nvSpPr>
          <p:cNvPr id="13" name="Rectangle: Rounded Corners 12">
            <a:extLst>
              <a:ext uri="{FF2B5EF4-FFF2-40B4-BE49-F238E27FC236}">
                <a16:creationId xmlns:a16="http://schemas.microsoft.com/office/drawing/2014/main" id="{0F16C394-DEC8-42FF-BD85-DFF59306F7A9}"/>
              </a:ext>
            </a:extLst>
          </p:cNvPr>
          <p:cNvSpPr/>
          <p:nvPr/>
        </p:nvSpPr>
        <p:spPr>
          <a:xfrm>
            <a:off x="5023258" y="4368895"/>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Tree>
    <p:extLst>
      <p:ext uri="{BB962C8B-B14F-4D97-AF65-F5344CB8AC3E}">
        <p14:creationId xmlns:p14="http://schemas.microsoft.com/office/powerpoint/2010/main" val="3572997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10" presetClass="exit" presetSubtype="0" fill="hold" grpId="1" nodeType="afterEffect">
                                  <p:stCondLst>
                                    <p:cond delay="75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6" restart="whenNotActive" fill="hold" evtFilter="cancelBubble" nodeType="interactiveSeq">
                <p:stCondLst>
                  <p:cond evt="onClick" delay="0">
                    <p:tgtEl>
                      <p:spTgt spid="34"/>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75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5" restart="whenNotActive" fill="hold" evtFilter="cancelBubble" nodeType="interactiveSeq">
                <p:stCondLst>
                  <p:cond evt="onClick" delay="0">
                    <p:tgtEl>
                      <p:spTgt spid="35"/>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0"/>
                            </p:stCondLst>
                            <p:childTnLst>
                              <p:par>
                                <p:cTn id="31" presetID="10" presetClass="exit" presetSubtype="0" fill="hold" grpId="1" nodeType="afterEffect">
                                  <p:stCondLst>
                                    <p:cond delay="75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0" grpId="0" animBg="1"/>
      <p:bldP spid="11" grpId="0" animBg="1"/>
      <p:bldP spid="11" grpId="1"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C89017-AA3E-4633-A89D-36FD6984C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84" y="1591041"/>
            <a:ext cx="4762500" cy="3367638"/>
          </a:xfrm>
          <a:prstGeom prst="rect">
            <a:avLst/>
          </a:prstGeom>
        </p:spPr>
      </p:pic>
      <p:pic>
        <p:nvPicPr>
          <p:cNvPr id="13" name="Picture 12">
            <a:extLst>
              <a:ext uri="{FF2B5EF4-FFF2-40B4-BE49-F238E27FC236}">
                <a16:creationId xmlns:a16="http://schemas.microsoft.com/office/drawing/2014/main" id="{78BA3A1E-9076-4BEB-9669-BE0FE1B02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84" y="3971811"/>
            <a:ext cx="4762500" cy="986868"/>
          </a:xfrm>
          <a:prstGeom prst="rect">
            <a:avLst/>
          </a:prstGeom>
        </p:spPr>
      </p:pic>
      <p:sp>
        <p:nvSpPr>
          <p:cNvPr id="5" name="Rectangle 4"/>
          <p:cNvSpPr/>
          <p:nvPr/>
        </p:nvSpPr>
        <p:spPr>
          <a:xfrm>
            <a:off x="571484" y="679612"/>
            <a:ext cx="7994650" cy="276999"/>
          </a:xfrm>
          <a:prstGeom prst="rect">
            <a:avLst/>
          </a:prstGeom>
        </p:spPr>
        <p:txBody>
          <a:bodyPr wrap="square" lIns="0" tIns="0" rIns="0" bIns="0">
            <a:spAutoFit/>
          </a:bodyPr>
          <a:lstStyle/>
          <a:p>
            <a:pPr algn="ctr"/>
            <a:r>
              <a:rPr lang="en-US" dirty="0">
                <a:latin typeface="Twinkl" pitchFamily="2" charset="77"/>
              </a:rPr>
              <a:t>Number Two reached the first enclosure. He looked inside.</a:t>
            </a:r>
          </a:p>
        </p:txBody>
      </p:sp>
      <p:sp>
        <p:nvSpPr>
          <p:cNvPr id="45" name="Speech Bubble: Rectangle with Corners Rounded 44">
            <a:extLst>
              <a:ext uri="{FF2B5EF4-FFF2-40B4-BE49-F238E27FC236}">
                <a16:creationId xmlns:a16="http://schemas.microsoft.com/office/drawing/2014/main" id="{82F855F9-E64E-4CE9-A6F4-53C6E9DC926A}"/>
              </a:ext>
            </a:extLst>
          </p:cNvPr>
          <p:cNvSpPr/>
          <p:nvPr/>
        </p:nvSpPr>
        <p:spPr>
          <a:xfrm>
            <a:off x="5380315" y="1529128"/>
            <a:ext cx="2275972" cy="1339529"/>
          </a:xfrm>
          <a:prstGeom prst="wedgeRoundRectCallout">
            <a:avLst>
              <a:gd name="adj1" fmla="val 16383"/>
              <a:gd name="adj2" fmla="val 103908"/>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How many giraffes can you see? How do you know?</a:t>
            </a:r>
          </a:p>
        </p:txBody>
      </p:sp>
      <p:pic>
        <p:nvPicPr>
          <p:cNvPr id="19" name="Picture 18">
            <a:extLst>
              <a:ext uri="{FF2B5EF4-FFF2-40B4-BE49-F238E27FC236}">
                <a16:creationId xmlns:a16="http://schemas.microsoft.com/office/drawing/2014/main" id="{5B6E42E4-8157-4D74-A541-F4DE324114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887" y="3175411"/>
            <a:ext cx="1568003" cy="2717389"/>
          </a:xfrm>
          <a:prstGeom prst="rect">
            <a:avLst/>
          </a:prstGeom>
        </p:spPr>
      </p:pic>
      <p:pic>
        <p:nvPicPr>
          <p:cNvPr id="3" name="Picture 2">
            <a:extLst>
              <a:ext uri="{FF2B5EF4-FFF2-40B4-BE49-F238E27FC236}">
                <a16:creationId xmlns:a16="http://schemas.microsoft.com/office/drawing/2014/main" id="{2A6CFB17-36EA-4D70-97B1-3F5E33B75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2428" y="1879916"/>
            <a:ext cx="2230306" cy="3688618"/>
          </a:xfrm>
          <a:prstGeom prst="rect">
            <a:avLst/>
          </a:prstGeom>
        </p:spPr>
      </p:pic>
      <p:pic>
        <p:nvPicPr>
          <p:cNvPr id="22" name="Picture 21">
            <a:extLst>
              <a:ext uri="{FF2B5EF4-FFF2-40B4-BE49-F238E27FC236}">
                <a16:creationId xmlns:a16="http://schemas.microsoft.com/office/drawing/2014/main" id="{1C3CB1CD-A130-4899-B090-7D9653DF5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692477" y="2489770"/>
            <a:ext cx="2230306" cy="3688618"/>
          </a:xfrm>
          <a:prstGeom prst="rect">
            <a:avLst/>
          </a:prstGeom>
        </p:spPr>
      </p:pic>
    </p:spTree>
    <p:extLst>
      <p:ext uri="{BB962C8B-B14F-4D97-AF65-F5344CB8AC3E}">
        <p14:creationId xmlns:p14="http://schemas.microsoft.com/office/powerpoint/2010/main" val="207567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553998"/>
          </a:xfrm>
          <a:prstGeom prst="rect">
            <a:avLst/>
          </a:prstGeom>
        </p:spPr>
        <p:txBody>
          <a:bodyPr wrap="square" lIns="0" tIns="0" rIns="0" bIns="0">
            <a:spAutoFit/>
          </a:bodyPr>
          <a:lstStyle/>
          <a:p>
            <a:pPr algn="ctr"/>
            <a:r>
              <a:rPr lang="en-US" dirty="0">
                <a:latin typeface="Twinkl" pitchFamily="2" charset="77"/>
              </a:rPr>
              <a:t>Number Two walked through the butterfly house looking on the leaves for butterflies. Can you spot the leaf with two butterflies on?</a:t>
            </a:r>
            <a:endParaRPr lang="en-GB" dirty="0"/>
          </a:p>
        </p:txBody>
      </p:sp>
      <p:sp>
        <p:nvSpPr>
          <p:cNvPr id="22" name="Speech Bubble: Rectangle with Corners Rounded 21">
            <a:extLst>
              <a:ext uri="{FF2B5EF4-FFF2-40B4-BE49-F238E27FC236}">
                <a16:creationId xmlns:a16="http://schemas.microsoft.com/office/drawing/2014/main" id="{956C06BC-E80C-402A-9437-AC68E6C7961F}"/>
              </a:ext>
            </a:extLst>
          </p:cNvPr>
          <p:cNvSpPr/>
          <p:nvPr/>
        </p:nvSpPr>
        <p:spPr>
          <a:xfrm>
            <a:off x="3281108" y="5162627"/>
            <a:ext cx="3188653" cy="933160"/>
          </a:xfrm>
          <a:prstGeom prst="wedgeRoundRectCallout">
            <a:avLst>
              <a:gd name="adj1" fmla="val 72875"/>
              <a:gd name="adj2" fmla="val -63028"/>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Choose the leaf with 2 butterflies on. How do you know it is 2?</a:t>
            </a:r>
          </a:p>
        </p:txBody>
      </p:sp>
      <p:pic>
        <p:nvPicPr>
          <p:cNvPr id="11" name="Picture 10">
            <a:extLst>
              <a:ext uri="{FF2B5EF4-FFF2-40B4-BE49-F238E27FC236}">
                <a16:creationId xmlns:a16="http://schemas.microsoft.com/office/drawing/2014/main" id="{6A8B9B92-F94C-403C-9883-C588A66E22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000" y="3996898"/>
            <a:ext cx="1258776" cy="2181490"/>
          </a:xfrm>
          <a:prstGeom prst="rect">
            <a:avLst/>
          </a:prstGeom>
        </p:spPr>
      </p:pic>
      <p:grpSp>
        <p:nvGrpSpPr>
          <p:cNvPr id="9" name="leaf 1">
            <a:extLst>
              <a:ext uri="{FF2B5EF4-FFF2-40B4-BE49-F238E27FC236}">
                <a16:creationId xmlns:a16="http://schemas.microsoft.com/office/drawing/2014/main" id="{50EFCC6E-1884-4C7E-9F0A-CC4D23A7BCAD}"/>
              </a:ext>
            </a:extLst>
          </p:cNvPr>
          <p:cNvGrpSpPr/>
          <p:nvPr/>
        </p:nvGrpSpPr>
        <p:grpSpPr>
          <a:xfrm>
            <a:off x="5267109" y="1698233"/>
            <a:ext cx="3088682" cy="1651339"/>
            <a:chOff x="5267109" y="1698233"/>
            <a:chExt cx="3088682" cy="1651339"/>
          </a:xfrm>
        </p:grpSpPr>
        <p:pic>
          <p:nvPicPr>
            <p:cNvPr id="13" name="Picture 12">
              <a:extLst>
                <a:ext uri="{FF2B5EF4-FFF2-40B4-BE49-F238E27FC236}">
                  <a16:creationId xmlns:a16="http://schemas.microsoft.com/office/drawing/2014/main" id="{A5F5E49F-000D-4067-B610-86E1F065D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21630" flipV="1">
              <a:off x="5985780" y="979562"/>
              <a:ext cx="1651339" cy="3088682"/>
            </a:xfrm>
            <a:prstGeom prst="rect">
              <a:avLst/>
            </a:prstGeom>
          </p:spPr>
        </p:pic>
        <p:sp>
          <p:nvSpPr>
            <p:cNvPr id="27" name="Rectangle 26">
              <a:extLst>
                <a:ext uri="{FF2B5EF4-FFF2-40B4-BE49-F238E27FC236}">
                  <a16:creationId xmlns:a16="http://schemas.microsoft.com/office/drawing/2014/main" id="{78ACA8BC-839D-477C-9790-E03845B58323}"/>
                </a:ext>
              </a:extLst>
            </p:cNvPr>
            <p:cNvSpPr/>
            <p:nvPr/>
          </p:nvSpPr>
          <p:spPr>
            <a:xfrm>
              <a:off x="5362024" y="2307457"/>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5F4517F-8B35-4F04-911D-96F9448080CF}"/>
                </a:ext>
              </a:extLst>
            </p:cNvPr>
            <p:cNvSpPr/>
            <p:nvPr/>
          </p:nvSpPr>
          <p:spPr>
            <a:xfrm>
              <a:off x="5879151" y="2307457"/>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75177A4-DB3A-4BE5-945A-2BF14202DF40}"/>
                </a:ext>
              </a:extLst>
            </p:cNvPr>
            <p:cNvSpPr/>
            <p:nvPr/>
          </p:nvSpPr>
          <p:spPr>
            <a:xfrm>
              <a:off x="6396143" y="2307457"/>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4543628-41F1-4862-B15C-D52C27519C9A}"/>
                </a:ext>
              </a:extLst>
            </p:cNvPr>
            <p:cNvSpPr/>
            <p:nvPr/>
          </p:nvSpPr>
          <p:spPr>
            <a:xfrm>
              <a:off x="6913270" y="2307457"/>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55A92E2-9964-4C43-A398-F4C513E3451B}"/>
                </a:ext>
              </a:extLst>
            </p:cNvPr>
            <p:cNvSpPr/>
            <p:nvPr/>
          </p:nvSpPr>
          <p:spPr>
            <a:xfrm>
              <a:off x="7428384" y="2307457"/>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B426E23-4962-442A-9791-C235C43ED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549" y="2319391"/>
              <a:ext cx="462678" cy="429177"/>
            </a:xfrm>
            <a:prstGeom prst="rect">
              <a:avLst/>
            </a:prstGeom>
          </p:spPr>
        </p:pic>
      </p:grpSp>
      <p:grpSp>
        <p:nvGrpSpPr>
          <p:cNvPr id="4" name="leaf 2">
            <a:extLst>
              <a:ext uri="{FF2B5EF4-FFF2-40B4-BE49-F238E27FC236}">
                <a16:creationId xmlns:a16="http://schemas.microsoft.com/office/drawing/2014/main" id="{16CC3D10-5FD7-47E8-B5A1-2EF5EA058E2C}"/>
              </a:ext>
            </a:extLst>
          </p:cNvPr>
          <p:cNvGrpSpPr/>
          <p:nvPr/>
        </p:nvGrpSpPr>
        <p:grpSpPr>
          <a:xfrm>
            <a:off x="3024468" y="3171228"/>
            <a:ext cx="3088682" cy="1651339"/>
            <a:chOff x="3024468" y="3171228"/>
            <a:chExt cx="3088682" cy="1651339"/>
          </a:xfrm>
        </p:grpSpPr>
        <p:pic>
          <p:nvPicPr>
            <p:cNvPr id="12" name="Picture 11">
              <a:extLst>
                <a:ext uri="{FF2B5EF4-FFF2-40B4-BE49-F238E27FC236}">
                  <a16:creationId xmlns:a16="http://schemas.microsoft.com/office/drawing/2014/main" id="{D33E5B4B-D9FD-4D8D-B1AF-22150D389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21630" flipV="1">
              <a:off x="3743139" y="2452557"/>
              <a:ext cx="1651339" cy="3088682"/>
            </a:xfrm>
            <a:prstGeom prst="rect">
              <a:avLst/>
            </a:prstGeom>
          </p:spPr>
        </p:pic>
        <p:sp>
          <p:nvSpPr>
            <p:cNvPr id="20" name="Rectangle 19">
              <a:extLst>
                <a:ext uri="{FF2B5EF4-FFF2-40B4-BE49-F238E27FC236}">
                  <a16:creationId xmlns:a16="http://schemas.microsoft.com/office/drawing/2014/main" id="{BF12FFD9-995C-4017-BF84-2BCE98C0E031}"/>
                </a:ext>
              </a:extLst>
            </p:cNvPr>
            <p:cNvSpPr/>
            <p:nvPr/>
          </p:nvSpPr>
          <p:spPr>
            <a:xfrm>
              <a:off x="3092850" y="3765559"/>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79883E3C-5392-402F-BF18-3FED7D2E8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850" y="3771265"/>
              <a:ext cx="462678" cy="429177"/>
            </a:xfrm>
            <a:prstGeom prst="rect">
              <a:avLst/>
            </a:prstGeom>
          </p:spPr>
        </p:pic>
        <p:sp>
          <p:nvSpPr>
            <p:cNvPr id="21" name="Rectangle 20">
              <a:extLst>
                <a:ext uri="{FF2B5EF4-FFF2-40B4-BE49-F238E27FC236}">
                  <a16:creationId xmlns:a16="http://schemas.microsoft.com/office/drawing/2014/main" id="{05507E61-DE4C-4E35-8009-1EEB4BF306E4}"/>
                </a:ext>
              </a:extLst>
            </p:cNvPr>
            <p:cNvSpPr/>
            <p:nvPr/>
          </p:nvSpPr>
          <p:spPr>
            <a:xfrm>
              <a:off x="3609977" y="3765559"/>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8D975EE-3C74-458C-AD43-E84809C3E766}"/>
                </a:ext>
              </a:extLst>
            </p:cNvPr>
            <p:cNvSpPr/>
            <p:nvPr/>
          </p:nvSpPr>
          <p:spPr>
            <a:xfrm>
              <a:off x="4126969" y="3765559"/>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DC33942-9FAC-4ED1-B6AE-98D042148A2D}"/>
                </a:ext>
              </a:extLst>
            </p:cNvPr>
            <p:cNvSpPr/>
            <p:nvPr/>
          </p:nvSpPr>
          <p:spPr>
            <a:xfrm>
              <a:off x="4644096" y="3765559"/>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FAE2057-3432-45A0-93EC-72DC6B0797DF}"/>
                </a:ext>
              </a:extLst>
            </p:cNvPr>
            <p:cNvSpPr/>
            <p:nvPr/>
          </p:nvSpPr>
          <p:spPr>
            <a:xfrm>
              <a:off x="5159210" y="3765559"/>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FC11E865-5356-402B-924D-7391D48802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4165" y="3782309"/>
              <a:ext cx="462678" cy="429177"/>
            </a:xfrm>
            <a:prstGeom prst="rect">
              <a:avLst/>
            </a:prstGeom>
          </p:spPr>
        </p:pic>
      </p:grpSp>
      <p:grpSp>
        <p:nvGrpSpPr>
          <p:cNvPr id="8" name="leaf 3">
            <a:extLst>
              <a:ext uri="{FF2B5EF4-FFF2-40B4-BE49-F238E27FC236}">
                <a16:creationId xmlns:a16="http://schemas.microsoft.com/office/drawing/2014/main" id="{AF81D546-2578-45C4-BB0C-2E1F4191BEED}"/>
              </a:ext>
            </a:extLst>
          </p:cNvPr>
          <p:cNvGrpSpPr/>
          <p:nvPr/>
        </p:nvGrpSpPr>
        <p:grpSpPr>
          <a:xfrm>
            <a:off x="621469" y="1731420"/>
            <a:ext cx="3088682" cy="1651339"/>
            <a:chOff x="621469" y="1731420"/>
            <a:chExt cx="3088682" cy="1651339"/>
          </a:xfrm>
        </p:grpSpPr>
        <p:pic>
          <p:nvPicPr>
            <p:cNvPr id="7" name="Picture 6">
              <a:extLst>
                <a:ext uri="{FF2B5EF4-FFF2-40B4-BE49-F238E27FC236}">
                  <a16:creationId xmlns:a16="http://schemas.microsoft.com/office/drawing/2014/main" id="{31FE745F-777D-4734-91A0-24A8B259F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21630" flipV="1">
              <a:off x="1340140" y="1012749"/>
              <a:ext cx="1651339" cy="3088682"/>
            </a:xfrm>
            <a:prstGeom prst="rect">
              <a:avLst/>
            </a:prstGeom>
          </p:spPr>
        </p:pic>
        <p:sp>
          <p:nvSpPr>
            <p:cNvPr id="2" name="Rectangle 1">
              <a:extLst>
                <a:ext uri="{FF2B5EF4-FFF2-40B4-BE49-F238E27FC236}">
                  <a16:creationId xmlns:a16="http://schemas.microsoft.com/office/drawing/2014/main" id="{C5ADBCDD-934C-4855-9E51-57D1F8C5FE6D}"/>
                </a:ext>
              </a:extLst>
            </p:cNvPr>
            <p:cNvSpPr/>
            <p:nvPr/>
          </p:nvSpPr>
          <p:spPr>
            <a:xfrm>
              <a:off x="676783" y="2325751"/>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6D704D2-9FA4-49C5-95C1-820ADD1FA4B1}"/>
                </a:ext>
              </a:extLst>
            </p:cNvPr>
            <p:cNvSpPr/>
            <p:nvPr/>
          </p:nvSpPr>
          <p:spPr>
            <a:xfrm>
              <a:off x="1193910" y="2325751"/>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0A1A4BB-A2B7-4B2A-B1FF-CF14DA80F9ED}"/>
                </a:ext>
              </a:extLst>
            </p:cNvPr>
            <p:cNvSpPr/>
            <p:nvPr/>
          </p:nvSpPr>
          <p:spPr>
            <a:xfrm>
              <a:off x="1710902" y="2325751"/>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6D378DC-5E18-48BC-A455-DF174A7F6C6A}"/>
                </a:ext>
              </a:extLst>
            </p:cNvPr>
            <p:cNvSpPr/>
            <p:nvPr/>
          </p:nvSpPr>
          <p:spPr>
            <a:xfrm>
              <a:off x="2228029" y="2325751"/>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EFFC453-FDDE-448B-AC13-44352E120180}"/>
                </a:ext>
              </a:extLst>
            </p:cNvPr>
            <p:cNvSpPr/>
            <p:nvPr/>
          </p:nvSpPr>
          <p:spPr>
            <a:xfrm>
              <a:off x="2743143" y="2325751"/>
              <a:ext cx="462678" cy="462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6214C1BC-4808-4C79-8167-0BFAFCED8D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48" y="2337276"/>
              <a:ext cx="462678" cy="429177"/>
            </a:xfrm>
            <a:prstGeom prst="rect">
              <a:avLst/>
            </a:prstGeom>
          </p:spPr>
        </p:pic>
        <p:pic>
          <p:nvPicPr>
            <p:cNvPr id="35" name="Picture 34">
              <a:extLst>
                <a:ext uri="{FF2B5EF4-FFF2-40B4-BE49-F238E27FC236}">
                  <a16:creationId xmlns:a16="http://schemas.microsoft.com/office/drawing/2014/main" id="{180BD1F8-F8E9-46BD-A00A-945520B98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775" y="2348320"/>
              <a:ext cx="462678" cy="429177"/>
            </a:xfrm>
            <a:prstGeom prst="rect">
              <a:avLst/>
            </a:prstGeom>
          </p:spPr>
        </p:pic>
        <p:pic>
          <p:nvPicPr>
            <p:cNvPr id="36" name="Picture 35">
              <a:extLst>
                <a:ext uri="{FF2B5EF4-FFF2-40B4-BE49-F238E27FC236}">
                  <a16:creationId xmlns:a16="http://schemas.microsoft.com/office/drawing/2014/main" id="{5C61ABCE-83C2-4864-9AFD-406F6F8482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991" y="2331954"/>
              <a:ext cx="462678" cy="429177"/>
            </a:xfrm>
            <a:prstGeom prst="rect">
              <a:avLst/>
            </a:prstGeom>
          </p:spPr>
        </p:pic>
      </p:grpSp>
      <p:sp>
        <p:nvSpPr>
          <p:cNvPr id="38" name="Rectangle: Rounded Corners 37">
            <a:extLst>
              <a:ext uri="{FF2B5EF4-FFF2-40B4-BE49-F238E27FC236}">
                <a16:creationId xmlns:a16="http://schemas.microsoft.com/office/drawing/2014/main" id="{E3A8ECCB-01C7-4865-8A5C-D1BF10482A02}"/>
              </a:ext>
            </a:extLst>
          </p:cNvPr>
          <p:cNvSpPr/>
          <p:nvPr/>
        </p:nvSpPr>
        <p:spPr>
          <a:xfrm>
            <a:off x="844158" y="3996897"/>
            <a:ext cx="1733487" cy="1300867"/>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That’s right,</a:t>
            </a:r>
          </a:p>
          <a:p>
            <a:pPr algn="ctr"/>
            <a:r>
              <a:rPr lang="en-GB" dirty="0">
                <a:solidFill>
                  <a:schemeClr val="tx1"/>
                </a:solidFill>
                <a:latin typeface="Twinkl" pitchFamily="2" charset="0"/>
              </a:rPr>
              <a:t>there are 2 butterflies on that leaf.</a:t>
            </a:r>
          </a:p>
        </p:txBody>
      </p:sp>
      <p:sp>
        <p:nvSpPr>
          <p:cNvPr id="39" name="Rectangle: Rounded Corners 38">
            <a:extLst>
              <a:ext uri="{FF2B5EF4-FFF2-40B4-BE49-F238E27FC236}">
                <a16:creationId xmlns:a16="http://schemas.microsoft.com/office/drawing/2014/main" id="{7C7C6120-E8BD-4524-B2EE-AB20242EACBE}"/>
              </a:ext>
            </a:extLst>
          </p:cNvPr>
          <p:cNvSpPr/>
          <p:nvPr/>
        </p:nvSpPr>
        <p:spPr>
          <a:xfrm>
            <a:off x="3231533" y="1694655"/>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
        <p:nvSpPr>
          <p:cNvPr id="40" name="Rectangle: Rounded Corners 39">
            <a:extLst>
              <a:ext uri="{FF2B5EF4-FFF2-40B4-BE49-F238E27FC236}">
                <a16:creationId xmlns:a16="http://schemas.microsoft.com/office/drawing/2014/main" id="{AC58434D-A468-4522-9FF0-6ED201FE72BA}"/>
              </a:ext>
            </a:extLst>
          </p:cNvPr>
          <p:cNvSpPr/>
          <p:nvPr/>
        </p:nvSpPr>
        <p:spPr>
          <a:xfrm>
            <a:off x="3969033" y="2259194"/>
            <a:ext cx="1219565" cy="398249"/>
          </a:xfrm>
          <a:prstGeom prst="roundRect">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chemeClr val="tx1"/>
                </a:solidFill>
                <a:latin typeface="Twinkl" pitchFamily="50" charset="0"/>
                <a:cs typeface="Arial"/>
                <a:sym typeface="Arial"/>
              </a:rPr>
              <a:t>Try again</a:t>
            </a:r>
            <a:endParaRPr lang="en-GB" dirty="0">
              <a:solidFill>
                <a:schemeClr val="tx1"/>
              </a:solidFill>
            </a:endParaRPr>
          </a:p>
        </p:txBody>
      </p:sp>
    </p:spTree>
    <p:extLst>
      <p:ext uri="{BB962C8B-B14F-4D97-AF65-F5344CB8AC3E}">
        <p14:creationId xmlns:p14="http://schemas.microsoft.com/office/powerpoint/2010/main" val="14144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childTnLst>
                          </p:cTn>
                        </p:par>
                        <p:par>
                          <p:cTn id="12" fill="hold">
                            <p:stCondLst>
                              <p:cond delay="0"/>
                            </p:stCondLst>
                            <p:childTnLst>
                              <p:par>
                                <p:cTn id="13" presetID="10" presetClass="exit" presetSubtype="0" fill="hold" grpId="1" nodeType="afterEffect">
                                  <p:stCondLst>
                                    <p:cond delay="750"/>
                                  </p:stCondLst>
                                  <p:childTnLst>
                                    <p:animEffect transition="out" filter="fade">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75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38" grpId="0" animBg="1"/>
      <p:bldP spid="39" grpId="0" animBg="1"/>
      <p:bldP spid="39" grpId="1" animBg="1"/>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553998"/>
          </a:xfrm>
          <a:prstGeom prst="rect">
            <a:avLst/>
          </a:prstGeom>
        </p:spPr>
        <p:txBody>
          <a:bodyPr wrap="square" lIns="0" tIns="0" rIns="0" bIns="0">
            <a:spAutoFit/>
          </a:bodyPr>
          <a:lstStyle/>
          <a:p>
            <a:pPr algn="ctr"/>
            <a:r>
              <a:rPr lang="en-US" dirty="0">
                <a:latin typeface="Twinkl" pitchFamily="2" charset="77"/>
              </a:rPr>
              <a:t>Number Two loved looking at the lions. One of the lionesses has 2 cubs. Can you choose the lioness that has 2 cubs?</a:t>
            </a:r>
            <a:endParaRPr lang="en-GB" dirty="0"/>
          </a:p>
        </p:txBody>
      </p:sp>
      <p:sp>
        <p:nvSpPr>
          <p:cNvPr id="23" name="Speech Bubble: Rectangle with Corners Rounded 22">
            <a:extLst>
              <a:ext uri="{FF2B5EF4-FFF2-40B4-BE49-F238E27FC236}">
                <a16:creationId xmlns:a16="http://schemas.microsoft.com/office/drawing/2014/main" id="{E68EECB4-E386-45BE-B588-ABCA30672E6E}"/>
              </a:ext>
            </a:extLst>
          </p:cNvPr>
          <p:cNvSpPr/>
          <p:nvPr/>
        </p:nvSpPr>
        <p:spPr>
          <a:xfrm>
            <a:off x="3355311" y="5245228"/>
            <a:ext cx="3188653" cy="933160"/>
          </a:xfrm>
          <a:prstGeom prst="wedgeRoundRectCallout">
            <a:avLst>
              <a:gd name="adj1" fmla="val 75015"/>
              <a:gd name="adj2" fmla="val -46940"/>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Which lioness has 2 cubs? Can you count them and choose the correct one?</a:t>
            </a:r>
          </a:p>
        </p:txBody>
      </p:sp>
      <p:pic>
        <p:nvPicPr>
          <p:cNvPr id="26" name="Picture 25">
            <a:extLst>
              <a:ext uri="{FF2B5EF4-FFF2-40B4-BE49-F238E27FC236}">
                <a16:creationId xmlns:a16="http://schemas.microsoft.com/office/drawing/2014/main" id="{DC96B663-9FB8-46C2-BE1F-7884B943AB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346" y="4299044"/>
            <a:ext cx="1084429" cy="1879343"/>
          </a:xfrm>
          <a:prstGeom prst="rect">
            <a:avLst/>
          </a:prstGeom>
        </p:spPr>
      </p:pic>
      <p:grpSp>
        <p:nvGrpSpPr>
          <p:cNvPr id="2" name="2 lions">
            <a:extLst>
              <a:ext uri="{FF2B5EF4-FFF2-40B4-BE49-F238E27FC236}">
                <a16:creationId xmlns:a16="http://schemas.microsoft.com/office/drawing/2014/main" id="{9A1B1E1D-8549-48AA-86E0-787AA1484EB0}"/>
              </a:ext>
            </a:extLst>
          </p:cNvPr>
          <p:cNvGrpSpPr/>
          <p:nvPr/>
        </p:nvGrpSpPr>
        <p:grpSpPr>
          <a:xfrm>
            <a:off x="537099" y="1563739"/>
            <a:ext cx="3868497" cy="3058013"/>
            <a:chOff x="537099" y="1563739"/>
            <a:chExt cx="3868497" cy="3058013"/>
          </a:xfrm>
        </p:grpSpPr>
        <p:pic>
          <p:nvPicPr>
            <p:cNvPr id="32" name="Picture 31">
              <a:extLst>
                <a:ext uri="{FF2B5EF4-FFF2-40B4-BE49-F238E27FC236}">
                  <a16:creationId xmlns:a16="http://schemas.microsoft.com/office/drawing/2014/main" id="{DE604F69-2943-4AF9-8D7F-6DAC69FC7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46" y="1563739"/>
              <a:ext cx="3669450" cy="2594725"/>
            </a:xfrm>
            <a:prstGeom prst="rect">
              <a:avLst/>
            </a:prstGeom>
          </p:spPr>
        </p:pic>
        <p:pic>
          <p:nvPicPr>
            <p:cNvPr id="33" name="Picture 32">
              <a:extLst>
                <a:ext uri="{FF2B5EF4-FFF2-40B4-BE49-F238E27FC236}">
                  <a16:creationId xmlns:a16="http://schemas.microsoft.com/office/drawing/2014/main" id="{990589E1-6E57-4C1C-BB95-38D631FEE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46" y="3398094"/>
              <a:ext cx="3669450" cy="760370"/>
            </a:xfrm>
            <a:prstGeom prst="rect">
              <a:avLst/>
            </a:prstGeom>
          </p:spPr>
        </p:pic>
        <p:pic>
          <p:nvPicPr>
            <p:cNvPr id="10" name="Picture 9">
              <a:extLst>
                <a:ext uri="{FF2B5EF4-FFF2-40B4-BE49-F238E27FC236}">
                  <a16:creationId xmlns:a16="http://schemas.microsoft.com/office/drawing/2014/main" id="{8309948F-C4F2-4031-BF89-F661A1C7BF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099" y="3220068"/>
              <a:ext cx="1964444" cy="1268525"/>
            </a:xfrm>
            <a:prstGeom prst="rect">
              <a:avLst/>
            </a:prstGeom>
          </p:spPr>
        </p:pic>
        <p:pic>
          <p:nvPicPr>
            <p:cNvPr id="39" name="Picture 38">
              <a:extLst>
                <a:ext uri="{FF2B5EF4-FFF2-40B4-BE49-F238E27FC236}">
                  <a16:creationId xmlns:a16="http://schemas.microsoft.com/office/drawing/2014/main" id="{9CD9B3B7-C384-4438-91CF-5BDDD1B34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7891" y="3231888"/>
              <a:ext cx="1075312" cy="760370"/>
            </a:xfrm>
            <a:prstGeom prst="rect">
              <a:avLst/>
            </a:prstGeom>
          </p:spPr>
        </p:pic>
        <p:pic>
          <p:nvPicPr>
            <p:cNvPr id="40" name="Picture 39">
              <a:extLst>
                <a:ext uri="{FF2B5EF4-FFF2-40B4-BE49-F238E27FC236}">
                  <a16:creationId xmlns:a16="http://schemas.microsoft.com/office/drawing/2014/main" id="{8EA2C99F-F808-4D9E-8C70-C3BC7BED3B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8621" y="3861382"/>
              <a:ext cx="1075312" cy="760370"/>
            </a:xfrm>
            <a:prstGeom prst="rect">
              <a:avLst/>
            </a:prstGeom>
          </p:spPr>
        </p:pic>
      </p:grpSp>
      <p:grpSp>
        <p:nvGrpSpPr>
          <p:cNvPr id="3" name="1 lion">
            <a:extLst>
              <a:ext uri="{FF2B5EF4-FFF2-40B4-BE49-F238E27FC236}">
                <a16:creationId xmlns:a16="http://schemas.microsoft.com/office/drawing/2014/main" id="{92DA3F8B-CE68-45B9-8DB6-622F42A08EE1}"/>
              </a:ext>
            </a:extLst>
          </p:cNvPr>
          <p:cNvGrpSpPr/>
          <p:nvPr/>
        </p:nvGrpSpPr>
        <p:grpSpPr>
          <a:xfrm>
            <a:off x="4606607" y="1563739"/>
            <a:ext cx="3799169" cy="2924854"/>
            <a:chOff x="4606607" y="1563739"/>
            <a:chExt cx="3799169" cy="2924854"/>
          </a:xfrm>
        </p:grpSpPr>
        <p:pic>
          <p:nvPicPr>
            <p:cNvPr id="36" name="Picture 35">
              <a:extLst>
                <a:ext uri="{FF2B5EF4-FFF2-40B4-BE49-F238E27FC236}">
                  <a16:creationId xmlns:a16="http://schemas.microsoft.com/office/drawing/2014/main" id="{39708C2B-7F7C-483D-A4CA-551028086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326" y="1563739"/>
              <a:ext cx="3669450" cy="2594725"/>
            </a:xfrm>
            <a:prstGeom prst="rect">
              <a:avLst/>
            </a:prstGeom>
          </p:spPr>
        </p:pic>
        <p:pic>
          <p:nvPicPr>
            <p:cNvPr id="37" name="Picture 36">
              <a:extLst>
                <a:ext uri="{FF2B5EF4-FFF2-40B4-BE49-F238E27FC236}">
                  <a16:creationId xmlns:a16="http://schemas.microsoft.com/office/drawing/2014/main" id="{349649C6-19AD-4309-A717-6BD041575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6326" y="3398094"/>
              <a:ext cx="3669450" cy="760370"/>
            </a:xfrm>
            <a:prstGeom prst="rect">
              <a:avLst/>
            </a:prstGeom>
          </p:spPr>
        </p:pic>
        <p:pic>
          <p:nvPicPr>
            <p:cNvPr id="38" name="Picture 37">
              <a:extLst>
                <a:ext uri="{FF2B5EF4-FFF2-40B4-BE49-F238E27FC236}">
                  <a16:creationId xmlns:a16="http://schemas.microsoft.com/office/drawing/2014/main" id="{D3DD8080-86DC-47A4-B0D8-E0B6E43DF2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607" y="3220068"/>
              <a:ext cx="1964444" cy="1268525"/>
            </a:xfrm>
            <a:prstGeom prst="rect">
              <a:avLst/>
            </a:prstGeom>
          </p:spPr>
        </p:pic>
        <p:pic>
          <p:nvPicPr>
            <p:cNvPr id="41" name="Picture 40">
              <a:extLst>
                <a:ext uri="{FF2B5EF4-FFF2-40B4-BE49-F238E27FC236}">
                  <a16:creationId xmlns:a16="http://schemas.microsoft.com/office/drawing/2014/main" id="{1A3DD688-6B16-4E72-9876-4EB48B9A3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3964" y="3612073"/>
              <a:ext cx="1075312" cy="760370"/>
            </a:xfrm>
            <a:prstGeom prst="rect">
              <a:avLst/>
            </a:prstGeom>
          </p:spPr>
        </p:pic>
      </p:grpSp>
      <p:sp>
        <p:nvSpPr>
          <p:cNvPr id="17" name="Speech Bubble: Rectangle with Corners Rounded 16">
            <a:extLst>
              <a:ext uri="{FF2B5EF4-FFF2-40B4-BE49-F238E27FC236}">
                <a16:creationId xmlns:a16="http://schemas.microsoft.com/office/drawing/2014/main" id="{61729548-DAAF-420F-A16A-F0B8571DF5ED}"/>
              </a:ext>
            </a:extLst>
          </p:cNvPr>
          <p:cNvSpPr/>
          <p:nvPr/>
        </p:nvSpPr>
        <p:spPr>
          <a:xfrm>
            <a:off x="4949637" y="2300058"/>
            <a:ext cx="3188653" cy="553998"/>
          </a:xfrm>
          <a:prstGeom prst="wedgeRoundRectCallout">
            <a:avLst>
              <a:gd name="adj1" fmla="val 3537"/>
              <a:gd name="adj2" fmla="val 149066"/>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 only have 1 cub. Try again.</a:t>
            </a:r>
          </a:p>
        </p:txBody>
      </p:sp>
      <p:sp>
        <p:nvSpPr>
          <p:cNvPr id="19" name="Speech Bubble: Rectangle with Corners Rounded 18">
            <a:extLst>
              <a:ext uri="{FF2B5EF4-FFF2-40B4-BE49-F238E27FC236}">
                <a16:creationId xmlns:a16="http://schemas.microsoft.com/office/drawing/2014/main" id="{365407A9-A420-4EDA-B328-AD558CF79131}"/>
              </a:ext>
            </a:extLst>
          </p:cNvPr>
          <p:cNvSpPr/>
          <p:nvPr/>
        </p:nvSpPr>
        <p:spPr>
          <a:xfrm>
            <a:off x="5336274" y="4658328"/>
            <a:ext cx="1387385" cy="417165"/>
          </a:xfrm>
          <a:prstGeom prst="wedgeRoundRectCallout">
            <a:avLst>
              <a:gd name="adj1" fmla="val 84852"/>
              <a:gd name="adj2" fmla="val 41392"/>
              <a:gd name="adj3" fmla="val 16667"/>
            </a:avLst>
          </a:prstGeom>
          <a:solidFill>
            <a:schemeClr val="bg1"/>
          </a:solidFill>
          <a:ln w="25400">
            <a:solidFill>
              <a:srgbClr val="F38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Well done.</a:t>
            </a:r>
          </a:p>
        </p:txBody>
      </p:sp>
    </p:spTree>
    <p:extLst>
      <p:ext uri="{BB962C8B-B14F-4D97-AF65-F5344CB8AC3E}">
        <p14:creationId xmlns:p14="http://schemas.microsoft.com/office/powerpoint/2010/main" val="28261864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75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7" grpId="0" animBg="1"/>
      <p:bldP spid="17" grpId="1" animBg="1"/>
      <p:bldP spid="1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52347B2A-9523-467B-9247-56728D36972D}" vid="{A45CB5A9-C685-4E6A-B517-7B3840E9B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760</TotalTime>
  <Words>581</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Twinkl</vt:lpstr>
      <vt:lpstr>Calibri</vt:lpstr>
      <vt:lpstr>Office Theme</vt:lpstr>
      <vt:lpstr>PowerPoint Presentation</vt:lpstr>
      <vt:lpstr>Meet Number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Laura Leggett</cp:lastModifiedBy>
  <cp:revision>41</cp:revision>
  <dcterms:created xsi:type="dcterms:W3CDTF">2020-07-14T10:36:06Z</dcterms:created>
  <dcterms:modified xsi:type="dcterms:W3CDTF">2022-07-07T16:05:54Z</dcterms:modified>
</cp:coreProperties>
</file>