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95" r:id="rId4"/>
    <p:sldId id="277" r:id="rId5"/>
    <p:sldId id="278" r:id="rId6"/>
    <p:sldId id="280" r:id="rId7"/>
    <p:sldId id="288" r:id="rId8"/>
    <p:sldId id="290" r:id="rId9"/>
    <p:sldId id="296" r:id="rId10"/>
    <p:sldId id="297" r:id="rId11"/>
    <p:sldId id="283" r:id="rId12"/>
    <p:sldId id="285" r:id="rId13"/>
    <p:sldId id="267" r:id="rId14"/>
  </p:sldIdLst>
  <p:sldSz cx="9144000" cy="6858000" type="screen4x3"/>
  <p:notesSz cx="6858000" cy="9144000"/>
  <p:embeddedFontLst>
    <p:embeddedFont>
      <p:font typeface="Twinkl" panose="020B0604020202020204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82"/>
    <a:srgbClr val="BC0105"/>
    <a:srgbClr val="DE1E5A"/>
    <a:srgbClr val="FFEDAA"/>
    <a:srgbClr val="47B1E5"/>
    <a:srgbClr val="AFDEF9"/>
    <a:srgbClr val="18A0DB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7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7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7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image" Target="../media/image4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53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slide" Target="slide1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9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021" y="664756"/>
            <a:ext cx="73583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Seven had such a busy week on her holiday!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Look at all the things she did.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2" y="4200203"/>
            <a:ext cx="1283153" cy="1993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84268-086B-4A9A-90B1-8ADAC7AAC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6" y="1398347"/>
            <a:ext cx="6315465" cy="35426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D6D932B-E679-4DB8-9396-3FD6F29F3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/>
          <a:stretch/>
        </p:blipFill>
        <p:spPr>
          <a:xfrm>
            <a:off x="916373" y="3940895"/>
            <a:ext cx="946690" cy="5180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982DDA4-EC65-4530-B062-FC2D702CB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3" y="3820579"/>
            <a:ext cx="668438" cy="9982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40B431-752C-4204-9EF2-FDF1B3A243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r="10101"/>
          <a:stretch/>
        </p:blipFill>
        <p:spPr>
          <a:xfrm>
            <a:off x="2751546" y="3862512"/>
            <a:ext cx="792795" cy="9341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A5E291-E1D3-40A2-AE72-33ADEDF6E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5" y="3862512"/>
            <a:ext cx="695177" cy="61286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6FDEF8B-5D4B-413B-8934-C282B5EB1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02" y="3707867"/>
            <a:ext cx="824350" cy="1165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C8B0B46-71F1-4971-8623-490688DDD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43" y="3940895"/>
            <a:ext cx="824350" cy="5972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012ED9-FD36-40EB-B054-810EC9E2BB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4" y="3798410"/>
            <a:ext cx="950413" cy="998276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582561" y="5120629"/>
            <a:ext cx="2459077" cy="1016725"/>
          </a:xfrm>
          <a:prstGeom prst="wedgeRoundRectCallout">
            <a:avLst>
              <a:gd name="adj1" fmla="val 69390"/>
              <a:gd name="adj2" fmla="val -4040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many days are in a week? Can you say them?</a:t>
            </a:r>
          </a:p>
        </p:txBody>
      </p:sp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021" y="664756"/>
            <a:ext cx="73583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remember all of the ways that we saw 7 on my holiday?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83" y="4223178"/>
            <a:ext cx="1283153" cy="1993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ticket number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106489" y="31426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room number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826136" y="360781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flags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55798" y="561097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shells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109913" y="5612130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pennies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174350" y="56232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seagulls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83DFEBF-8A55-4171-801D-AB3ED47A5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5" y="1504278"/>
            <a:ext cx="1962454" cy="138736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3934288-53B8-4419-9B93-E25779DF9EE6}"/>
              </a:ext>
            </a:extLst>
          </p:cNvPr>
          <p:cNvSpPr txBox="1"/>
          <p:nvPr/>
        </p:nvSpPr>
        <p:spPr>
          <a:xfrm>
            <a:off x="1772484" y="1813240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B09335B-F4B6-4B19-A72C-1F14E5BA8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695" y="1115015"/>
            <a:ext cx="1508003" cy="2045257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2FBB56E5-3B78-46EC-B18B-2D8C98DF535D}"/>
              </a:ext>
            </a:extLst>
          </p:cNvPr>
          <p:cNvGrpSpPr/>
          <p:nvPr/>
        </p:nvGrpSpPr>
        <p:grpSpPr>
          <a:xfrm>
            <a:off x="4623341" y="2218175"/>
            <a:ext cx="555849" cy="531454"/>
            <a:chOff x="7093352" y="2314592"/>
            <a:chExt cx="593421" cy="56737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C0614B-921C-45A1-A1CC-266DE28B0B46}"/>
                </a:ext>
              </a:extLst>
            </p:cNvPr>
            <p:cNvGrpSpPr/>
            <p:nvPr/>
          </p:nvGrpSpPr>
          <p:grpSpPr>
            <a:xfrm>
              <a:off x="7093352" y="2314592"/>
              <a:ext cx="593421" cy="174539"/>
              <a:chOff x="7093352" y="2353114"/>
              <a:chExt cx="487217" cy="143302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A9A9CC-8F28-461E-A299-2619557B9D02}"/>
                  </a:ext>
                </a:extLst>
              </p:cNvPr>
              <p:cNvSpPr/>
              <p:nvPr/>
            </p:nvSpPr>
            <p:spPr>
              <a:xfrm>
                <a:off x="7093352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50B428C-3968-483A-AA76-BAFA66629074}"/>
                  </a:ext>
                </a:extLst>
              </p:cNvPr>
              <p:cNvSpPr/>
              <p:nvPr/>
            </p:nvSpPr>
            <p:spPr>
              <a:xfrm>
                <a:off x="726875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85DBE59-C761-468E-88B6-3D54EF6859C0}"/>
                  </a:ext>
                </a:extLst>
              </p:cNvPr>
              <p:cNvSpPr/>
              <p:nvPr/>
            </p:nvSpPr>
            <p:spPr>
              <a:xfrm>
                <a:off x="743726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FC563F7-04AE-4853-B39C-18A7D40541B8}"/>
                </a:ext>
              </a:extLst>
            </p:cNvPr>
            <p:cNvGrpSpPr/>
            <p:nvPr/>
          </p:nvGrpSpPr>
          <p:grpSpPr>
            <a:xfrm>
              <a:off x="7093352" y="2707420"/>
              <a:ext cx="593421" cy="174550"/>
              <a:chOff x="7093352" y="2361457"/>
              <a:chExt cx="487217" cy="14331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92C4BF3-7D03-4A29-A9AD-4E480AF75CB8}"/>
                  </a:ext>
                </a:extLst>
              </p:cNvPr>
              <p:cNvSpPr/>
              <p:nvPr/>
            </p:nvSpPr>
            <p:spPr>
              <a:xfrm>
                <a:off x="7093352" y="236146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B2167DC-50BD-4E37-ABCA-FD622EE2C100}"/>
                  </a:ext>
                </a:extLst>
              </p:cNvPr>
              <p:cNvSpPr/>
              <p:nvPr/>
            </p:nvSpPr>
            <p:spPr>
              <a:xfrm>
                <a:off x="7268757" y="2361457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D16E79C-FACB-4331-B493-3AF590B8E9C3}"/>
                  </a:ext>
                </a:extLst>
              </p:cNvPr>
              <p:cNvSpPr/>
              <p:nvPr/>
            </p:nvSpPr>
            <p:spPr>
              <a:xfrm>
                <a:off x="7437267" y="2361463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B153BBE-A90D-44B8-9325-B60E240D5541}"/>
                </a:ext>
              </a:extLst>
            </p:cNvPr>
            <p:cNvSpPr/>
            <p:nvPr/>
          </p:nvSpPr>
          <p:spPr>
            <a:xfrm>
              <a:off x="7310980" y="2513195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AF5F556C-D645-4F86-B71D-F83F76B2A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95" y="1242754"/>
            <a:ext cx="265079" cy="92288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4E58218-C55F-4996-A969-E08435455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38" y="1231663"/>
            <a:ext cx="265079" cy="9228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78FB11-06A6-415A-9280-52FA248A2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0" y="1509498"/>
            <a:ext cx="1418126" cy="53913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F0AA212-C1A3-4BA5-A5C7-059370585F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75" y="1919361"/>
            <a:ext cx="1858821" cy="16605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07D3B3F-5D73-426C-88C1-C80DAABA1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3" y="3661084"/>
            <a:ext cx="1540621" cy="179110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7293532-BFA2-41AB-BCFE-D35DA8D9E4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21" y="3786076"/>
            <a:ext cx="1540621" cy="108939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556913-1945-483B-A937-4DDBC7CDD3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4" y="4203387"/>
            <a:ext cx="192956" cy="17010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46AA464-C4D5-432B-81A4-83B2E9DF38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82" y="4201610"/>
            <a:ext cx="192956" cy="1701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E23376D-98E5-4745-9A4B-28FF98E185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20" y="4201610"/>
            <a:ext cx="192956" cy="17010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0EE3FA4-1200-4803-913B-B471560AA3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13" y="4201610"/>
            <a:ext cx="192956" cy="17010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D068F68-03EA-4F8A-9A0F-94B5DA54B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3" y="4201610"/>
            <a:ext cx="192956" cy="17010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0792D47-7B49-44A0-BF3B-696996A4BA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4" y="4386528"/>
            <a:ext cx="192956" cy="17010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36A76DB-353E-4BD6-AAAD-614E546DBD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82" y="4378248"/>
            <a:ext cx="192956" cy="170109"/>
          </a:xfrm>
          <a:prstGeom prst="rect">
            <a:avLst/>
          </a:prstGeom>
        </p:spPr>
      </p:pic>
      <p:sp>
        <p:nvSpPr>
          <p:cNvPr id="90" name="3 coin">
            <a:hlinkClick r:id="rId11" action="ppaction://hlinksldjump"/>
            <a:extLst>
              <a:ext uri="{FF2B5EF4-FFF2-40B4-BE49-F238E27FC236}">
                <a16:creationId xmlns:a16="http://schemas.microsoft.com/office/drawing/2014/main" id="{F34D89A9-8FE2-46B7-9CFE-B8B8BAE55716}"/>
              </a:ext>
            </a:extLst>
          </p:cNvPr>
          <p:cNvSpPr/>
          <p:nvPr/>
        </p:nvSpPr>
        <p:spPr>
          <a:xfrm>
            <a:off x="2969207" y="3880298"/>
            <a:ext cx="178128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1" name="purse">
            <a:extLst>
              <a:ext uri="{FF2B5EF4-FFF2-40B4-BE49-F238E27FC236}">
                <a16:creationId xmlns:a16="http://schemas.microsoft.com/office/drawing/2014/main" id="{E55E0CD6-6C6C-4D9D-803E-37B455157F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72" y="3985896"/>
            <a:ext cx="1680399" cy="137075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8DBBC8A-BA82-4B3E-A158-2A9411C5AB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43" y="4735986"/>
            <a:ext cx="232729" cy="23242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D4C5D0E-6B15-4AA1-903F-D2E8ED0A53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89" y="4735986"/>
            <a:ext cx="232729" cy="23242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2C732E1-F90D-42DF-889A-AE8C2BFC86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56" y="4735986"/>
            <a:ext cx="232729" cy="23242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C37B5ED-A4FE-4A90-A65B-CE8DA6C25A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00" y="4721789"/>
            <a:ext cx="232729" cy="23242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8DC48BD-B0E2-4549-B30F-6317F954D8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30" y="4954217"/>
            <a:ext cx="232729" cy="23242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67A70B-4214-49E8-9742-56F5616B36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76" y="4954217"/>
            <a:ext cx="232729" cy="23242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D692168-1A0C-43FF-91AD-95CA0A47B7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3" y="4954217"/>
            <a:ext cx="232729" cy="2324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EFA5E9-738E-46EE-8CEE-2DE63C2EF2F6}"/>
              </a:ext>
            </a:extLst>
          </p:cNvPr>
          <p:cNvGrpSpPr/>
          <p:nvPr/>
        </p:nvGrpSpPr>
        <p:grpSpPr>
          <a:xfrm>
            <a:off x="4824608" y="3841324"/>
            <a:ext cx="2074696" cy="1789323"/>
            <a:chOff x="870162" y="892687"/>
            <a:chExt cx="3399498" cy="2931897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B1171E1-6623-490A-8CAA-800985146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535" y="892687"/>
              <a:ext cx="1031752" cy="754725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AED20C7-E3EC-4CCB-A099-55EE97B17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095" y="1001705"/>
              <a:ext cx="1031752" cy="754725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9839A50-FD93-4BCE-95C0-D9331A8FB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36" y="1722620"/>
              <a:ext cx="1031752" cy="75472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D002890-D1F6-4E5A-9729-22B1D8D9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407" y="2099983"/>
              <a:ext cx="1031752" cy="75472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9135250-2778-4245-85D2-A6BB7AE5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62" y="1678190"/>
              <a:ext cx="1031752" cy="75472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06F6A825-1368-4829-9523-41FB91992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413" y="2847720"/>
              <a:ext cx="1348247" cy="976864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DB1C6AB-CDF9-4A6F-8F2F-4D8316C3D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11" y="2899115"/>
              <a:ext cx="1157089" cy="83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Can you find 7 on the number track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? 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Click on Number Seven to move </a:t>
            </a:r>
            <a:r>
              <a:rPr lang="en-GB" dirty="0">
                <a:latin typeface="Twinkl" pitchFamily="50" charset="0"/>
              </a:rPr>
              <a:t>her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 onto the number track.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Which number comes before 7? Which number comes after? Can you count along the number track from 1 to 10?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39" y="1801515"/>
            <a:ext cx="853293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6" y="1769326"/>
            <a:ext cx="85329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26" y="4982030"/>
            <a:ext cx="853292" cy="13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L 2.77778E-6 0.00115 C -0.00538 -0.00834 -0.00313 -0.00463 -0.00747 -0.01088 C -0.00782 -0.01158 -0.00834 -0.0125 -0.00886 -0.01297 C -0.01007 -0.01389 -0.01163 -0.01528 -0.01302 -0.01713 C -0.01407 -0.01852 -0.01528 -0.01898 -0.01597 -0.0213 C -0.01632 -0.02315 -0.01684 -0.02523 -0.01736 -0.02616 C -0.01788 -0.02686 -0.01858 -0.02709 -0.01927 -0.02801 C -0.02483 -0.03611 -0.01893 -0.02917 -0.02379 -0.03449 C -0.02431 -0.03588 -0.025 -0.0375 -0.02552 -0.03889 C -0.02604 -0.04005 -0.02657 -0.04028 -0.02691 -0.04098 C -0.02813 -0.04283 -0.029 -0.04561 -0.03004 -0.04769 C -0.0316 -0.0507 -0.03316 -0.05324 -0.03472 -0.05625 L -0.03716 -0.06019 C -0.03802 -0.06158 -0.03872 -0.06297 -0.03959 -0.06436 C -0.04011 -0.06598 -0.0408 -0.06783 -0.04167 -0.06898 C -0.04236 -0.06991 -0.04288 -0.07014 -0.04358 -0.07107 C -0.0441 -0.07199 -0.04462 -0.07292 -0.04514 -0.07338 C -0.04705 -0.0757 -0.04879 -0.07709 -0.05087 -0.0801 C -0.05174 -0.08102 -0.05278 -0.08287 -0.05382 -0.08403 C -0.05434 -0.08473 -0.05521 -0.08496 -0.05556 -0.08588 C -0.05625 -0.08727 -0.05695 -0.08936 -0.05747 -0.09074 C -0.06025 -0.09584 -0.05764 -0.08936 -0.06094 -0.09514 C -0.06163 -0.09607 -0.06233 -0.09792 -0.06302 -0.09931 C -0.0658 -0.10463 -0.06511 -0.10186 -0.06719 -0.10764 C -0.06806 -0.10949 -0.06875 -0.1125 -0.06979 -0.11436 C -0.07014 -0.11528 -0.07066 -0.11574 -0.07118 -0.11667 C -0.0717 -0.1176 -0.07257 -0.11945 -0.07309 -0.12037 C -0.07674 -0.12662 -0.07327 -0.1176 -0.07726 -0.12686 C -0.07847 -0.12917 -0.07934 -0.13287 -0.08073 -0.13565 C -0.08108 -0.13658 -0.0816 -0.13681 -0.08229 -0.13797 C -0.08368 -0.14028 -0.08507 -0.14422 -0.08629 -0.1463 C -0.08716 -0.14769 -0.08785 -0.14885 -0.08872 -0.1507 C -0.08924 -0.15209 -0.08993 -0.15348 -0.09045 -0.1551 C -0.09184 -0.15741 -0.09288 -0.15903 -0.09393 -0.16158 C -0.09844 -0.17269 -0.09375 -0.16436 -0.09722 -0.17014 C -0.09775 -0.17176 -0.09809 -0.17315 -0.09861 -0.17454 C -0.09931 -0.1757 -0.1 -0.17662 -0.10052 -0.17824 C -0.10417 -0.18773 -0.10104 -0.18357 -0.10452 -0.18727 C -0.10504 -0.18866 -0.10573 -0.18982 -0.10643 -0.19144 C -0.10747 -0.19398 -0.10834 -0.19838 -0.10938 -0.2 C -0.11025 -0.20139 -0.11111 -0.20278 -0.11181 -0.2044 C -0.11233 -0.20625 -0.11302 -0.20949 -0.11372 -0.21111 C -0.11424 -0.21273 -0.11493 -0.21436 -0.11563 -0.21551 C -0.11893 -0.22084 -0.11632 -0.21459 -0.1191 -0.21945 C -0.11962 -0.22107 -0.11997 -0.22269 -0.12084 -0.22385 C -0.12136 -0.22454 -0.12188 -0.22523 -0.12222 -0.22616 C -0.12361 -0.22824 -0.12448 -0.23056 -0.12552 -0.23264 C -0.12604 -0.23357 -0.12657 -0.23403 -0.12691 -0.23473 C -0.12847 -0.23727 -0.12917 -0.23889 -0.13073 -0.24074 C -0.13229 -0.24283 -0.13351 -0.24329 -0.1349 -0.24491 C -0.13559 -0.24653 -0.13611 -0.24861 -0.13698 -0.24954 C -0.13802 -0.25116 -0.13924 -0.25232 -0.14028 -0.25394 C -0.1408 -0.25463 -0.14132 -0.2551 -0.14184 -0.25602 C -0.14306 -0.2588 -0.14375 -0.26181 -0.14479 -0.26667 C -0.14479 -0.26875 -0.14497 -0.27153 -0.14514 -0.27338 C -0.14636 -0.2794 -0.14809 -0.27824 -0.14966 -0.27963 C -0.15052 -0.28102 -0.15139 -0.28264 -0.15226 -0.28426 C -0.15278 -0.28473 -0.1533 -0.28565 -0.15382 -0.28611 C -0.15591 -0.28843 -0.15729 -0.28959 -0.15903 -0.29306 C -0.1599 -0.29422 -0.16077 -0.29514 -0.16146 -0.29676 C -0.16198 -0.29792 -0.16233 -0.3 -0.16285 -0.30093 C -0.16354 -0.30232 -0.16459 -0.30278 -0.16528 -0.30348 C -0.16702 -0.30579 -0.16806 -0.30857 -0.16997 -0.31389 C -0.17101 -0.31736 -0.17188 -0.32153 -0.17292 -0.325 C -0.17379 -0.32778 -0.17483 -0.3301 -0.17552 -0.33334 C -0.17639 -0.33635 -0.17726 -0.33959 -0.17813 -0.3426 C -0.179 -0.34537 -0.18004 -0.34746 -0.18091 -0.35093 C -0.18143 -0.35301 -0.18195 -0.3551 -0.18247 -0.35672 C -0.18282 -0.35857 -0.18368 -0.35973 -0.18438 -0.36135 C -0.18542 -0.36436 -0.18629 -0.36736 -0.18733 -0.36991 C -0.18802 -0.3713 -0.18854 -0.37246 -0.18924 -0.37431 C -0.18993 -0.37547 -0.19011 -0.37709 -0.19063 -0.37871 C -0.19115 -0.3794 -0.1915 -0.3794 -0.19202 -0.38056 C -0.19584 -0.38912 -0.19132 -0.38172 -0.19514 -0.38727 C -0.19775 -0.39514 -0.19514 -0.38843 -0.19792 -0.39329 C -0.19827 -0.39468 -0.19913 -0.39653 -0.19966 -0.39792 C -0.20018 -0.39885 -0.2007 -0.39908 -0.20122 -0.4 C -0.20243 -0.40278 -0.20347 -0.40625 -0.20469 -0.4088 C -0.20538 -0.40973 -0.20591 -0.40996 -0.20625 -0.41111 C -0.20677 -0.41227 -0.20747 -0.41389 -0.20816 -0.41505 C -0.20903 -0.41667 -0.2099 -0.41783 -0.21059 -0.41945 C -0.21181 -0.42199 -0.2132 -0.42431 -0.21441 -0.42824 C -0.21476 -0.42963 -0.21528 -0.43148 -0.2158 -0.43241 C -0.21858 -0.43773 -0.21858 -0.43611 -0.22118 -0.43889 C -0.2217 -0.43936 -0.22205 -0.44051 -0.22257 -0.44098 C -0.22309 -0.44213 -0.22379 -0.44236 -0.22448 -0.44329 C -0.22552 -0.44445 -0.22657 -0.44653 -0.22761 -0.44723 C -0.229 -0.44838 -0.23038 -0.44977 -0.23177 -0.45186 C -0.23282 -0.45301 -0.23368 -0.45486 -0.23472 -0.45602 L -0.23629 -0.45857 C -0.23663 -0.45996 -0.23698 -0.46135 -0.2375 -0.4625 C -0.23837 -0.46436 -0.23941 -0.46551 -0.24045 -0.46667 L -0.24184 -0.46898 C -0.24323 -0.47084 -0.24375 -0.47176 -0.24532 -0.47246 C -0.24532 -0.47223 -0.24532 -0.47246 -0.24532 -0.47223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Seven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Can you see Number Seven? What do you notice about her? What does she have seven of?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66" y="1676017"/>
            <a:ext cx="2471349" cy="383859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8338"/>
              <a:gd name="adj2" fmla="val 5939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I am Number Seven. Would you like to hear about my holiday to Devon?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508E799-2D7B-4D6A-B46B-AEDA111D600E}"/>
              </a:ext>
            </a:extLst>
          </p:cNvPr>
          <p:cNvSpPr/>
          <p:nvPr/>
        </p:nvSpPr>
        <p:spPr>
          <a:xfrm>
            <a:off x="4572000" y="2697576"/>
            <a:ext cx="1589857" cy="451454"/>
          </a:xfrm>
          <a:prstGeom prst="wedgeRoundRectCallout">
            <a:avLst>
              <a:gd name="adj1" fmla="val 76314"/>
              <a:gd name="adj2" fmla="val 10657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1F41B10-FE0A-4852-A1FB-5D18655363AA}"/>
              </a:ext>
            </a:extLst>
          </p:cNvPr>
          <p:cNvSpPr/>
          <p:nvPr/>
        </p:nvSpPr>
        <p:spPr>
          <a:xfrm>
            <a:off x="4545409" y="2684400"/>
            <a:ext cx="1589857" cy="451454"/>
          </a:xfrm>
          <a:prstGeom prst="wedgeRoundRectCallout">
            <a:avLst>
              <a:gd name="adj1" fmla="val 77173"/>
              <a:gd name="adj2" fmla="val 109599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Seven went on holiday to Devon. She took the train.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Number Seven needed a ticket for the train. Her ticket had a number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7 on it.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21" y="2135850"/>
            <a:ext cx="1988749" cy="3088999"/>
          </a:xfrm>
          <a:prstGeom prst="rect">
            <a:avLst/>
          </a:prstGeom>
        </p:spPr>
      </p:pic>
      <p:pic>
        <p:nvPicPr>
          <p:cNvPr id="9" name="purse">
            <a:extLst>
              <a:ext uri="{FF2B5EF4-FFF2-40B4-BE49-F238E27FC236}">
                <a16:creationId xmlns:a16="http://schemas.microsoft.com/office/drawing/2014/main" id="{30F11F42-4F13-4AAF-9FC1-B28E48F00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2" y="3281614"/>
            <a:ext cx="5099211" cy="1387366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27F8091-5192-4ED2-8285-C6D571044885}"/>
              </a:ext>
            </a:extLst>
          </p:cNvPr>
          <p:cNvSpPr/>
          <p:nvPr/>
        </p:nvSpPr>
        <p:spPr>
          <a:xfrm>
            <a:off x="4162538" y="1769374"/>
            <a:ext cx="2230989" cy="1174806"/>
          </a:xfrm>
          <a:prstGeom prst="wedgeRoundRectCallout">
            <a:avLst>
              <a:gd name="adj1" fmla="val 43859"/>
              <a:gd name="adj2" fmla="val 7856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help me choose the correct ticket for my journey?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38FCA-ACDC-4CC9-933B-ADB9B4697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" y="4915887"/>
            <a:ext cx="1962454" cy="13873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768A67-D36D-4374-A2B4-647DB18AF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75" y="4915887"/>
            <a:ext cx="1962454" cy="13873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278E61-38F4-43F8-8BB8-6EFF4881D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15887"/>
            <a:ext cx="1962454" cy="1387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38385-0797-42DF-B4AD-0052B011247C}"/>
              </a:ext>
            </a:extLst>
          </p:cNvPr>
          <p:cNvSpPr txBox="1"/>
          <p:nvPr/>
        </p:nvSpPr>
        <p:spPr>
          <a:xfrm>
            <a:off x="1243119" y="5224849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157295-3107-4DD4-8CD8-B4B4D0820DA5}"/>
              </a:ext>
            </a:extLst>
          </p:cNvPr>
          <p:cNvSpPr txBox="1"/>
          <p:nvPr/>
        </p:nvSpPr>
        <p:spPr>
          <a:xfrm>
            <a:off x="3226784" y="5224849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184210-BE6A-42D8-B501-511B81A9AF40}"/>
              </a:ext>
            </a:extLst>
          </p:cNvPr>
          <p:cNvSpPr txBox="1"/>
          <p:nvPr/>
        </p:nvSpPr>
        <p:spPr>
          <a:xfrm>
            <a:off x="5278033" y="5224849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4162538" y="2538639"/>
            <a:ext cx="2230989" cy="478215"/>
          </a:xfrm>
          <a:prstGeom prst="wedgeRoundRectCallout">
            <a:avLst>
              <a:gd name="adj1" fmla="val 43859"/>
              <a:gd name="adj2" fmla="val 7856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That’s my ticket!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1" name="5 ticket">
            <a:hlinkClick r:id="rId5" action="ppaction://hlinksldjump"/>
            <a:extLst>
              <a:ext uri="{FF2B5EF4-FFF2-40B4-BE49-F238E27FC236}">
                <a16:creationId xmlns:a16="http://schemas.microsoft.com/office/drawing/2014/main" id="{4F5CDF16-C39A-43E8-9FD7-FF053B10F8EB}"/>
              </a:ext>
            </a:extLst>
          </p:cNvPr>
          <p:cNvSpPr/>
          <p:nvPr/>
        </p:nvSpPr>
        <p:spPr>
          <a:xfrm>
            <a:off x="377342" y="4749970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4 ticket">
            <a:hlinkClick r:id="rId5" action="ppaction://hlinksldjump"/>
            <a:extLst>
              <a:ext uri="{FF2B5EF4-FFF2-40B4-BE49-F238E27FC236}">
                <a16:creationId xmlns:a16="http://schemas.microsoft.com/office/drawing/2014/main" id="{F94D7C19-95B8-4074-BC56-26783D33756A}"/>
              </a:ext>
            </a:extLst>
          </p:cNvPr>
          <p:cNvSpPr/>
          <p:nvPr/>
        </p:nvSpPr>
        <p:spPr>
          <a:xfrm>
            <a:off x="4589957" y="4633754"/>
            <a:ext cx="1944497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7 ticket">
            <a:hlinkClick r:id="rId5" action="ppaction://hlinksldjump"/>
            <a:extLst>
              <a:ext uri="{FF2B5EF4-FFF2-40B4-BE49-F238E27FC236}">
                <a16:creationId xmlns:a16="http://schemas.microsoft.com/office/drawing/2014/main" id="{D2088474-E4F9-4D96-988D-2CAFC3BC1987}"/>
              </a:ext>
            </a:extLst>
          </p:cNvPr>
          <p:cNvSpPr/>
          <p:nvPr/>
        </p:nvSpPr>
        <p:spPr>
          <a:xfrm>
            <a:off x="2493263" y="4695331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0" grpId="0" animBg="1"/>
      <p:bldP spid="30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27" y="1809257"/>
            <a:ext cx="3043910" cy="4190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Number Seven set off. As the train sped along, </a:t>
            </a:r>
            <a:r>
              <a:rPr lang="en-US" dirty="0">
                <a:latin typeface="Twinkl" pitchFamily="2" charset="77"/>
              </a:rPr>
              <a:t>she sang a song...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8966"/>
            <a:ext cx="917266" cy="1424731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755650" y="1905216"/>
            <a:ext cx="3043910" cy="1216088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Across the sky and down from heaven. Now I’ve made a number seven.</a:t>
            </a: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0.00023 L 0.05973 0.00185 C 0.06303 0.00209 0.06632 0.00324 0.0698 0.00394 C 0.07362 0.00463 0.07744 0.00533 0.08108 0.00602 C 0.08351 0.00672 0.08577 0.00787 0.08837 0.0081 C 0.09948 0.00926 0.11094 0.00926 0.1224 0.00996 L 0.17379 0.01435 C 0.1875 0.01922 0.18438 0.01297 0.18664 0.02894 C 0.18716 0.03935 0.1882 0.04977 0.1882 0.06019 C 0.1882 0.08079 0.1875 0.11019 0.18507 0.1331 C 0.18421 0.14329 0.18334 0.1456 0.18091 0.15602 L 0.17952 0.16227 C 0.179 0.16435 0.1783 0.16644 0.17796 0.16852 C 0.17744 0.17199 0.17709 0.17547 0.17674 0.17894 C 0.17622 0.18172 0.17553 0.18449 0.17518 0.18727 C 0.17448 0.19213 0.17431 0.19722 0.17379 0.20162 C 0.17327 0.20533 0.1698 0.2169 0.16962 0.21852 C 0.16962 0.21875 0.16598 0.23426 0.16528 0.23727 C 0.16476 0.23935 0.16407 0.24121 0.16372 0.24352 C 0.16285 0.25139 0.16233 0.25695 0.16094 0.26435 C 0.15955 0.2706 0.15816 0.27685 0.1566 0.2831 C 0.15608 0.28519 0.15556 0.28727 0.15521 0.28935 C 0.15226 0.3081 0.15296 0.30579 0.14948 0.32269 C 0.14914 0.32477 0.14862 0.32685 0.14809 0.32894 C 0.14671 0.33449 0.1448 0.33982 0.14375 0.3456 C 0.13976 0.36806 0.14219 0.35509 0.13959 0.37246 C 0.13924 0.37547 0.13855 0.37824 0.1382 0.38102 C 0.1375 0.38449 0.13733 0.38797 0.13664 0.39144 C 0.13612 0.39514 0.13473 0.39838 0.13386 0.40185 C 0.13334 0.4081 0.13316 0.41459 0.13247 0.4206 C 0.13091 0.43287 0.12987 0.43218 0.12813 0.44144 C 0.12761 0.44422 0.12726 0.44699 0.12674 0.44977 C 0.12622 0.45185 0.1257 0.45394 0.12535 0.45602 C 0.12431 0.46158 0.12327 0.46713 0.1224 0.47269 C 0.12188 0.47593 0.12171 0.47963 0.12101 0.4831 C 0.12032 0.48588 0.11893 0.48866 0.11806 0.49144 C 0.1165 0.49746 0.11632 0.50116 0.11528 0.5081 C 0.11476 0.51088 0.11441 0.51366 0.11389 0.51644 C 0.11355 0.51852 0.11285 0.5206 0.1125 0.52269 C 0.11181 0.52616 0.11094 0.53287 0.11094 0.53334 " pathEditMode="relative" rAng="0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D22F16-FD8A-437F-A74A-D2885DFDA4D3}"/>
              </a:ext>
            </a:extLst>
          </p:cNvPr>
          <p:cNvSpPr/>
          <p:nvPr/>
        </p:nvSpPr>
        <p:spPr>
          <a:xfrm>
            <a:off x="4328811" y="4710352"/>
            <a:ext cx="2310576" cy="1312831"/>
          </a:xfrm>
          <a:prstGeom prst="wedgeRoundRectCallout">
            <a:avLst>
              <a:gd name="adj1" fmla="val 88873"/>
              <a:gd name="adj2" fmla="val -2377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Well done, you’ve found the right key! Can you count the spots to check?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5F42252-57D3-4575-A5E6-A2216A4A6C35}"/>
              </a:ext>
            </a:extLst>
          </p:cNvPr>
          <p:cNvSpPr/>
          <p:nvPr/>
        </p:nvSpPr>
        <p:spPr>
          <a:xfrm>
            <a:off x="4781149" y="4696520"/>
            <a:ext cx="1858238" cy="1160431"/>
          </a:xfrm>
          <a:prstGeom prst="wedgeRoundRectCallout">
            <a:avLst>
              <a:gd name="adj1" fmla="val 100208"/>
              <a:gd name="adj2" fmla="val -1936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key belongs to me? How do you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When Number Seven arrived at her hotel, she was told she would be staying in room number 7.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53" y="4072556"/>
            <a:ext cx="1294390" cy="2010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698E3-9E28-4C19-A2B7-B41DA39AC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1627090"/>
            <a:ext cx="2310576" cy="34507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6274E7-223B-427F-A790-10E713793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4756" y="1260380"/>
            <a:ext cx="1508003" cy="2045257"/>
          </a:xfrm>
          <a:prstGeom prst="rect">
            <a:avLst/>
          </a:prstGeom>
        </p:spPr>
      </p:pic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4869710" y="4929505"/>
            <a:ext cx="1589857" cy="451454"/>
          </a:xfrm>
          <a:prstGeom prst="wedgeRoundRectCallout">
            <a:avLst>
              <a:gd name="adj1" fmla="val 103784"/>
              <a:gd name="adj2" fmla="val -1434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B575D0-7444-4513-A91C-9FC02BFEF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6647" y="1260380"/>
            <a:ext cx="1508003" cy="2045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7C149-C27F-405C-BC7A-4C39377C8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6267" y="2676460"/>
            <a:ext cx="1508003" cy="20452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27B675-57E5-4548-8A9C-224C1F965C87}"/>
              </a:ext>
            </a:extLst>
          </p:cNvPr>
          <p:cNvGrpSpPr/>
          <p:nvPr/>
        </p:nvGrpSpPr>
        <p:grpSpPr>
          <a:xfrm>
            <a:off x="7112402" y="2363540"/>
            <a:ext cx="555849" cy="531454"/>
            <a:chOff x="7093352" y="2314592"/>
            <a:chExt cx="593421" cy="5673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F76DFB-877A-4D8D-AD2F-0C975BB4ABF8}"/>
                </a:ext>
              </a:extLst>
            </p:cNvPr>
            <p:cNvGrpSpPr/>
            <p:nvPr/>
          </p:nvGrpSpPr>
          <p:grpSpPr>
            <a:xfrm>
              <a:off x="7093352" y="2314592"/>
              <a:ext cx="593421" cy="174539"/>
              <a:chOff x="7093352" y="2353114"/>
              <a:chExt cx="487217" cy="14330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139D7A0-4A4B-48E8-B7A0-8D9155411C5D}"/>
                  </a:ext>
                </a:extLst>
              </p:cNvPr>
              <p:cNvSpPr/>
              <p:nvPr/>
            </p:nvSpPr>
            <p:spPr>
              <a:xfrm>
                <a:off x="7093352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169D5CD-816A-4561-9017-9B217219DAAC}"/>
                  </a:ext>
                </a:extLst>
              </p:cNvPr>
              <p:cNvSpPr/>
              <p:nvPr/>
            </p:nvSpPr>
            <p:spPr>
              <a:xfrm>
                <a:off x="726875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1E973A0-9E48-4B9C-957C-570A3CADBD2C}"/>
                  </a:ext>
                </a:extLst>
              </p:cNvPr>
              <p:cNvSpPr/>
              <p:nvPr/>
            </p:nvSpPr>
            <p:spPr>
              <a:xfrm>
                <a:off x="743726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A01661-54EB-4E2F-8930-EE878E177097}"/>
                </a:ext>
              </a:extLst>
            </p:cNvPr>
            <p:cNvGrpSpPr/>
            <p:nvPr/>
          </p:nvGrpSpPr>
          <p:grpSpPr>
            <a:xfrm>
              <a:off x="7093352" y="2707420"/>
              <a:ext cx="593421" cy="174550"/>
              <a:chOff x="7093352" y="2361457"/>
              <a:chExt cx="487217" cy="14331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F0C267F-46E0-43F3-98F4-ED39C5B1F569}"/>
                  </a:ext>
                </a:extLst>
              </p:cNvPr>
              <p:cNvSpPr/>
              <p:nvPr/>
            </p:nvSpPr>
            <p:spPr>
              <a:xfrm>
                <a:off x="7093352" y="236146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AE42FDD-D2A7-4B5A-9BE0-AC7DF11C3DD1}"/>
                  </a:ext>
                </a:extLst>
              </p:cNvPr>
              <p:cNvSpPr/>
              <p:nvPr/>
            </p:nvSpPr>
            <p:spPr>
              <a:xfrm>
                <a:off x="7268757" y="2361457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605DDB6-CC77-44D1-9AE0-8FB229EC591C}"/>
                  </a:ext>
                </a:extLst>
              </p:cNvPr>
              <p:cNvSpPr/>
              <p:nvPr/>
            </p:nvSpPr>
            <p:spPr>
              <a:xfrm>
                <a:off x="7437267" y="2361463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A51217-36D5-4588-AA9F-4687FA2854C6}"/>
                </a:ext>
              </a:extLst>
            </p:cNvPr>
            <p:cNvSpPr/>
            <p:nvPr/>
          </p:nvSpPr>
          <p:spPr>
            <a:xfrm>
              <a:off x="7310980" y="2513195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E76376-3EAE-4ED7-ADB9-5C67752C1C05}"/>
              </a:ext>
            </a:extLst>
          </p:cNvPr>
          <p:cNvGrpSpPr/>
          <p:nvPr/>
        </p:nvGrpSpPr>
        <p:grpSpPr>
          <a:xfrm>
            <a:off x="5551555" y="3768733"/>
            <a:ext cx="563467" cy="554403"/>
            <a:chOff x="7093396" y="2314592"/>
            <a:chExt cx="522732" cy="5143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FC027FA-6156-4A44-988A-977EAFFA2BC8}"/>
                </a:ext>
              </a:extLst>
            </p:cNvPr>
            <p:cNvGrpSpPr/>
            <p:nvPr/>
          </p:nvGrpSpPr>
          <p:grpSpPr>
            <a:xfrm>
              <a:off x="7093396" y="2314592"/>
              <a:ext cx="522732" cy="174539"/>
              <a:chOff x="7093352" y="2353114"/>
              <a:chExt cx="429177" cy="14330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59EEBF7-5CE1-443F-9793-3920169F7D0B}"/>
                  </a:ext>
                </a:extLst>
              </p:cNvPr>
              <p:cNvSpPr/>
              <p:nvPr/>
            </p:nvSpPr>
            <p:spPr>
              <a:xfrm>
                <a:off x="7093352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8CF934B-02F5-42AD-AC3D-523DBDA19EFC}"/>
                  </a:ext>
                </a:extLst>
              </p:cNvPr>
              <p:cNvSpPr/>
              <p:nvPr/>
            </p:nvSpPr>
            <p:spPr>
              <a:xfrm>
                <a:off x="737922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B46B6F7-C46C-4490-92AD-79450AE9EB98}"/>
                </a:ext>
              </a:extLst>
            </p:cNvPr>
            <p:cNvGrpSpPr/>
            <p:nvPr/>
          </p:nvGrpSpPr>
          <p:grpSpPr>
            <a:xfrm>
              <a:off x="7111035" y="2654379"/>
              <a:ext cx="505090" cy="174537"/>
              <a:chOff x="7107862" y="2317936"/>
              <a:chExt cx="414694" cy="14330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895EA8D-AABE-466B-AF8D-954E20057ECA}"/>
                  </a:ext>
                </a:extLst>
              </p:cNvPr>
              <p:cNvSpPr/>
              <p:nvPr/>
            </p:nvSpPr>
            <p:spPr>
              <a:xfrm>
                <a:off x="7107862" y="231793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DC770B0-E271-445D-BFBA-D17FBDE208FB}"/>
                  </a:ext>
                </a:extLst>
              </p:cNvPr>
              <p:cNvSpPr/>
              <p:nvPr/>
            </p:nvSpPr>
            <p:spPr>
              <a:xfrm>
                <a:off x="7379254" y="231793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3823B6-DAE9-4C92-B079-A6743DCE73EF}"/>
                </a:ext>
              </a:extLst>
            </p:cNvPr>
            <p:cNvSpPr/>
            <p:nvPr/>
          </p:nvSpPr>
          <p:spPr>
            <a:xfrm>
              <a:off x="7266798" y="2469014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2C652A-5DEC-41F3-B38A-23480D32679A}"/>
              </a:ext>
            </a:extLst>
          </p:cNvPr>
          <p:cNvGrpSpPr/>
          <p:nvPr/>
        </p:nvGrpSpPr>
        <p:grpSpPr>
          <a:xfrm>
            <a:off x="4054011" y="2340581"/>
            <a:ext cx="544453" cy="554403"/>
            <a:chOff x="7111035" y="2314592"/>
            <a:chExt cx="505093" cy="51432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1284DEF-C43B-4239-8390-DCD1187DF9C3}"/>
                </a:ext>
              </a:extLst>
            </p:cNvPr>
            <p:cNvSpPr/>
            <p:nvPr/>
          </p:nvSpPr>
          <p:spPr>
            <a:xfrm>
              <a:off x="7441588" y="2314592"/>
              <a:ext cx="174540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F5F21FD-E80B-4F73-B868-BC6E9C5E65D8}"/>
                </a:ext>
              </a:extLst>
            </p:cNvPr>
            <p:cNvSpPr/>
            <p:nvPr/>
          </p:nvSpPr>
          <p:spPr>
            <a:xfrm>
              <a:off x="7111035" y="2654379"/>
              <a:ext cx="174540" cy="174537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5AC4E48-CAF6-41E6-BB50-FF9D8CEABF3A}"/>
                </a:ext>
              </a:extLst>
            </p:cNvPr>
            <p:cNvSpPr/>
            <p:nvPr/>
          </p:nvSpPr>
          <p:spPr>
            <a:xfrm>
              <a:off x="7266798" y="2469014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3 key">
            <a:hlinkClick r:id="rId5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2923261" y="1364249"/>
            <a:ext cx="2380485" cy="167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7 key">
            <a:hlinkClick r:id="rId5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6174431" y="1477041"/>
            <a:ext cx="2529934" cy="15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 key">
            <a:hlinkClick r:id="rId5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620514" y="2970206"/>
            <a:ext cx="2239031" cy="154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4869710" y="4915314"/>
            <a:ext cx="1589857" cy="451454"/>
          </a:xfrm>
          <a:prstGeom prst="wedgeRoundRectCallout">
            <a:avLst>
              <a:gd name="adj1" fmla="val 103784"/>
              <a:gd name="adj2" fmla="val -1434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45" grpId="1" animBg="1"/>
      <p:bldP spid="45" grpId="2" animBg="1"/>
      <p:bldP spid="45" grpId="3" animBg="1"/>
      <p:bldP spid="45" grpId="4" animBg="1"/>
      <p:bldP spid="44" grpId="0" animBg="1"/>
      <p:bldP spid="44" grpId="1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E130A3-6A9F-4482-B51F-1294249C6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3" y="1414850"/>
            <a:ext cx="5891645" cy="4167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Seven decided to go the beach, where she took part in a </a:t>
            </a:r>
          </a:p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sandcastle building competition.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12" y="4057564"/>
            <a:ext cx="1365422" cy="212082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6638096" y="2234825"/>
            <a:ext cx="1927072" cy="1489824"/>
          </a:xfrm>
          <a:prstGeom prst="wedgeRoundRectCallout">
            <a:avLst>
              <a:gd name="adj1" fmla="val -21118"/>
              <a:gd name="adj2" fmla="val 8241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sandcastle do you think is mine? Why do you think that?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5569220" y="5818176"/>
            <a:ext cx="1589857" cy="451454"/>
          </a:xfrm>
          <a:prstGeom prst="wedgeRoundRectCallout">
            <a:avLst>
              <a:gd name="adj1" fmla="val 72327"/>
              <a:gd name="adj2" fmla="val -17450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3285F-FC21-42E6-B10C-133B7EC33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59" y="3314786"/>
            <a:ext cx="1418126" cy="539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86D11-C61D-48E9-BB9B-4B74A6874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90" y="3724649"/>
            <a:ext cx="1858821" cy="1660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25FEEB-B134-4B06-9D33-30D48EE84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40" y="3134685"/>
            <a:ext cx="265079" cy="92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08E1E0-3AD0-4461-9407-BD3B60CDB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64" y="3172589"/>
            <a:ext cx="265079" cy="92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15B6CA-E5FE-490E-8477-095A41C85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88" y="3185497"/>
            <a:ext cx="265079" cy="92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49B8C-DB40-44F2-A664-C43EA7059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12" y="3223401"/>
            <a:ext cx="265079" cy="922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3" y="3724649"/>
            <a:ext cx="1858821" cy="16605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01B54A-1344-4B85-AD92-B625B8AA8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9" y="3048042"/>
            <a:ext cx="265079" cy="92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728AE9-0042-4461-A258-1824992A1F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82" y="3036951"/>
            <a:ext cx="265079" cy="92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02DA60-26A8-4A2F-9A6B-949D41087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94" y="3314786"/>
            <a:ext cx="1418126" cy="539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BE0A69-52FB-4728-A54F-AB02CE1DB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9" y="3724649"/>
            <a:ext cx="1858821" cy="1660516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5730C39-B244-4CC3-A356-8C0A1CBC2088}"/>
              </a:ext>
            </a:extLst>
          </p:cNvPr>
          <p:cNvSpPr/>
          <p:nvPr/>
        </p:nvSpPr>
        <p:spPr>
          <a:xfrm>
            <a:off x="6671905" y="2679114"/>
            <a:ext cx="1618816" cy="1088573"/>
          </a:xfrm>
          <a:prstGeom prst="wedgeRoundRectCallout">
            <a:avLst>
              <a:gd name="adj1" fmla="val -16060"/>
              <a:gd name="adj2" fmla="val 8868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Well done! That’s my sandcastle!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6" name="5 flags">
            <a:hlinkClick r:id="rId7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2829792" y="2934270"/>
            <a:ext cx="1705419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7 flags">
            <a:hlinkClick r:id="rId7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4639810" y="3036951"/>
            <a:ext cx="1858821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 flags">
            <a:hlinkClick r:id="rId7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737631" y="2400885"/>
            <a:ext cx="1705419" cy="314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5590037" y="5808721"/>
            <a:ext cx="1589857" cy="451454"/>
          </a:xfrm>
          <a:prstGeom prst="wedgeRoundRectCallout">
            <a:avLst>
              <a:gd name="adj1" fmla="val 72327"/>
              <a:gd name="adj2" fmla="val -17450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14" grpId="0" animBg="1"/>
      <p:bldP spid="14" grpId="1" animBg="1"/>
      <p:bldP spid="25" grpId="0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140700" y="2742917"/>
            <a:ext cx="2141366" cy="1427952"/>
          </a:xfrm>
          <a:prstGeom prst="wedgeRoundRectCallout">
            <a:avLst>
              <a:gd name="adj1" fmla="val 24550"/>
              <a:gd name="adj2" fmla="val 91408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bucket do you think is mine? How can you check?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5140698" y="2936255"/>
            <a:ext cx="2141367" cy="1234614"/>
          </a:xfrm>
          <a:prstGeom prst="wedgeRoundRectCallout">
            <a:avLst>
              <a:gd name="adj1" fmla="val 24177"/>
              <a:gd name="adj2" fmla="val 9691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 chose the right bucket! How did you know it was 7?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GB" dirty="0">
                <a:latin typeface="Twinkl" pitchFamily="2" charset="77"/>
              </a:rPr>
              <a:t>While she was at the beach, Number Seven found some pretty shells to collect.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57" y="3921745"/>
            <a:ext cx="1514477" cy="2352342"/>
          </a:xfrm>
          <a:prstGeom prst="rect">
            <a:avLst/>
          </a:prstGeom>
        </p:spPr>
      </p:pic>
      <p:sp>
        <p:nvSpPr>
          <p:cNvPr id="27" name="6 sausage">
            <a:hlinkClick r:id="rId3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47450" y="1618290"/>
            <a:ext cx="2611302" cy="228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5426776" y="3632623"/>
            <a:ext cx="1589857" cy="451454"/>
          </a:xfrm>
          <a:prstGeom prst="wedgeRoundRectCallout">
            <a:avLst>
              <a:gd name="adj1" fmla="val 39137"/>
              <a:gd name="adj2" fmla="val 18510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5444288" y="3630448"/>
            <a:ext cx="1589857" cy="451454"/>
          </a:xfrm>
          <a:prstGeom prst="wedgeRoundRectCallout">
            <a:avLst>
              <a:gd name="adj1" fmla="val 36354"/>
              <a:gd name="adj2" fmla="val 17530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34B51E-3B72-4AE4-9336-536A1FAA8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9" y="1319878"/>
            <a:ext cx="4038441" cy="2856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48E42-B074-4E3C-8BD3-1EF21A8D4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9" y="4387281"/>
            <a:ext cx="1540621" cy="17911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768172-2664-4D75-AFDE-652387656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04" y="4387281"/>
            <a:ext cx="1540621" cy="17911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8616A5-C1E0-4885-AD49-AE1716569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69" y="4379001"/>
            <a:ext cx="1540621" cy="1791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6B59F-8DA2-4D6C-95AD-4208EC0BE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7" y="4512273"/>
            <a:ext cx="1540621" cy="1089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FF20EC-FE0A-4A42-877B-80C1D475C3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69" y="4517395"/>
            <a:ext cx="1540621" cy="10893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2A188B-C583-44ED-865E-8CAB90509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96" y="4517395"/>
            <a:ext cx="1540621" cy="1089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1271A-05E6-4AFE-B858-0B594B4A6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0" y="4929584"/>
            <a:ext cx="192956" cy="1701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03BFB6-8610-4383-A0ED-0DDFB14BDA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8" y="4927807"/>
            <a:ext cx="192956" cy="1701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140CA4-892C-4362-8A4D-1261B8EE9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6" y="4927807"/>
            <a:ext cx="192956" cy="1701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2E1E36-FC86-4D82-9BEE-F937EC9B4E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9" y="4927807"/>
            <a:ext cx="192956" cy="1701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F5EBCE1-C909-4E6B-A8F7-7E09A06CD9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9" y="4927807"/>
            <a:ext cx="192956" cy="1701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4AA030-D171-460E-ADF8-FCB0D0A4B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0" y="5112725"/>
            <a:ext cx="192956" cy="1701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EE7994-B1BB-4A1A-B17A-EA25487365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8" y="5104445"/>
            <a:ext cx="192956" cy="1701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F69F27-94D2-4CEE-A4C9-3796D0E5C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25" y="4934336"/>
            <a:ext cx="192956" cy="1701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1E3F0F-74E4-4391-9F55-2D05D0893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35" y="4934335"/>
            <a:ext cx="192956" cy="1701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E24418-96FA-4EBA-98DC-7621DA7B8A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5" y="4933056"/>
            <a:ext cx="192956" cy="1701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47B1212-06D1-447E-99A0-08AF52818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14" y="4934335"/>
            <a:ext cx="192956" cy="17010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6CF052-D44F-46DE-85B0-13AAAFA185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3" y="4934334"/>
            <a:ext cx="192956" cy="1701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F2C5C5-02FB-4301-84BC-AA985055F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55" y="4934334"/>
            <a:ext cx="192956" cy="1701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0E02EAB-4C62-491E-9B99-56DFDD6D32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0" y="2676717"/>
            <a:ext cx="1341804" cy="11986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CA0467-AD22-463D-A6BE-0D80414D28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8" y="2606385"/>
            <a:ext cx="237572" cy="2094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0BA157-06C2-49B3-B322-37B7723EA6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63" y="2636373"/>
            <a:ext cx="330278" cy="2911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94FD7FD-5C0B-4BE5-84DB-D53EAC2B8E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42" y="3575084"/>
            <a:ext cx="330278" cy="2911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D2F9836-E14D-4CE3-8C58-3F6B6C2B88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7" y="3606759"/>
            <a:ext cx="448068" cy="3950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0594E7A-131F-4880-B924-B154CA6B27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5" y="3031251"/>
            <a:ext cx="272384" cy="2401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15BC7F9-832B-46B6-ACEB-560F49E446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6" y="3462005"/>
            <a:ext cx="400908" cy="3534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763AA8-63BD-4DE6-8B42-BAE2C04F82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15" y="2636373"/>
            <a:ext cx="330277" cy="291170"/>
          </a:xfrm>
          <a:prstGeom prst="rect">
            <a:avLst/>
          </a:prstGeom>
        </p:spPr>
      </p:pic>
      <p:sp>
        <p:nvSpPr>
          <p:cNvPr id="60" name="5 shells">
            <a:hlinkClick r:id="rId14" action="ppaction://hlinksldjump"/>
            <a:extLst>
              <a:ext uri="{FF2B5EF4-FFF2-40B4-BE49-F238E27FC236}">
                <a16:creationId xmlns:a16="http://schemas.microsoft.com/office/drawing/2014/main" id="{37122610-B1D4-43DB-BF50-CD1920DFE6B8}"/>
              </a:ext>
            </a:extLst>
          </p:cNvPr>
          <p:cNvSpPr/>
          <p:nvPr/>
        </p:nvSpPr>
        <p:spPr>
          <a:xfrm>
            <a:off x="2409340" y="4083111"/>
            <a:ext cx="1630843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7 shells">
            <a:hlinkClick r:id="rId14" action="ppaction://hlinksldjump"/>
            <a:extLst>
              <a:ext uri="{FF2B5EF4-FFF2-40B4-BE49-F238E27FC236}">
                <a16:creationId xmlns:a16="http://schemas.microsoft.com/office/drawing/2014/main" id="{E222E99B-5BDE-43D8-87C4-9BB970BA66FB}"/>
              </a:ext>
            </a:extLst>
          </p:cNvPr>
          <p:cNvSpPr/>
          <p:nvPr/>
        </p:nvSpPr>
        <p:spPr>
          <a:xfrm>
            <a:off x="570810" y="4198791"/>
            <a:ext cx="1705419" cy="2232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2 shells">
            <a:hlinkClick r:id="rId14" action="ppaction://hlinksldjump"/>
            <a:extLst>
              <a:ext uri="{FF2B5EF4-FFF2-40B4-BE49-F238E27FC236}">
                <a16:creationId xmlns:a16="http://schemas.microsoft.com/office/drawing/2014/main" id="{E833B14B-0D60-4377-820B-ACCE6B2632CD}"/>
              </a:ext>
            </a:extLst>
          </p:cNvPr>
          <p:cNvSpPr/>
          <p:nvPr/>
        </p:nvSpPr>
        <p:spPr>
          <a:xfrm>
            <a:off x="4133270" y="4086252"/>
            <a:ext cx="1858821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33" grpId="0" animBg="1"/>
      <p:bldP spid="29" grpId="0" animBg="1"/>
      <p:bldP spid="29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349FCD4-CFCD-4F34-89D5-C051AC4FD144}"/>
              </a:ext>
            </a:extLst>
          </p:cNvPr>
          <p:cNvSpPr/>
          <p:nvPr/>
        </p:nvSpPr>
        <p:spPr>
          <a:xfrm>
            <a:off x="5125948" y="4194502"/>
            <a:ext cx="1589857" cy="451454"/>
          </a:xfrm>
          <a:prstGeom prst="wedgeRoundRectCallout">
            <a:avLst>
              <a:gd name="adj1" fmla="val 64183"/>
              <a:gd name="adj2" fmla="val 136098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4507753" y="4000781"/>
            <a:ext cx="2459077" cy="697583"/>
          </a:xfrm>
          <a:prstGeom prst="wedgeRoundRectCallout">
            <a:avLst>
              <a:gd name="adj1" fmla="val 48398"/>
              <a:gd name="adj2" fmla="val 10526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Well done. That’s 7p! How did you check?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Then, Number Seven bought herself an ice cream. It cost 7p.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01" y="4040591"/>
            <a:ext cx="1398029" cy="21714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1B8FE2-09B2-483A-AE8D-25517E4B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7" y="1079414"/>
            <a:ext cx="4284802" cy="23339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9219F35-825B-46F6-B7B7-919F9AD59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8" y="1477586"/>
            <a:ext cx="1442658" cy="20402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B0CC37-BBBE-4049-AB88-132CD9F85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63" y="2139323"/>
            <a:ext cx="911951" cy="128967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BBDE00B-A9CE-46D1-89A9-ECC74ABE0CBA}"/>
              </a:ext>
            </a:extLst>
          </p:cNvPr>
          <p:cNvSpPr/>
          <p:nvPr/>
        </p:nvSpPr>
        <p:spPr>
          <a:xfrm>
            <a:off x="-1878387" y="1641929"/>
            <a:ext cx="7994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3200" dirty="0">
                <a:solidFill>
                  <a:schemeClr val="bg1"/>
                </a:solidFill>
                <a:latin typeface="Twinkl" pitchFamily="2" charset="77"/>
              </a:rPr>
              <a:t>7p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0" name="purse">
            <a:extLst>
              <a:ext uri="{FF2B5EF4-FFF2-40B4-BE49-F238E27FC236}">
                <a16:creationId xmlns:a16="http://schemas.microsoft.com/office/drawing/2014/main" id="{5BEC8363-17B7-40BB-931A-4506867B1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6" y="4867687"/>
            <a:ext cx="1680399" cy="1370752"/>
          </a:xfrm>
          <a:prstGeom prst="rect">
            <a:avLst/>
          </a:prstGeom>
        </p:spPr>
      </p:pic>
      <p:pic>
        <p:nvPicPr>
          <p:cNvPr id="51" name="purse">
            <a:extLst>
              <a:ext uri="{FF2B5EF4-FFF2-40B4-BE49-F238E27FC236}">
                <a16:creationId xmlns:a16="http://schemas.microsoft.com/office/drawing/2014/main" id="{4E283C53-C4FC-4785-98BC-2203525DB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84" y="4867687"/>
            <a:ext cx="1680399" cy="1370752"/>
          </a:xfrm>
          <a:prstGeom prst="rect">
            <a:avLst/>
          </a:prstGeom>
        </p:spPr>
      </p:pic>
      <p:pic>
        <p:nvPicPr>
          <p:cNvPr id="52" name="purse">
            <a:extLst>
              <a:ext uri="{FF2B5EF4-FFF2-40B4-BE49-F238E27FC236}">
                <a16:creationId xmlns:a16="http://schemas.microsoft.com/office/drawing/2014/main" id="{51750491-3EE8-4081-B727-67C02FA71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43" y="4858282"/>
            <a:ext cx="1680399" cy="13707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9B94A5-47EB-441B-AA30-34BC16720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" y="5089243"/>
            <a:ext cx="1962454" cy="13876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253E4A-FB66-4169-B379-A5A29F893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99" y="5089243"/>
            <a:ext cx="1962454" cy="13876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908761B-5D32-448E-9CE1-37699C1177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58" y="5089243"/>
            <a:ext cx="1962454" cy="13876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3E55351-1B14-4C3D-B52F-1614EA8818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1" y="5617777"/>
            <a:ext cx="232729" cy="2324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5F7151D-1A1E-4E37-B7CC-796E6074D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0" y="5617777"/>
            <a:ext cx="232729" cy="2324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A6C28DB-80B4-46AE-929A-F086BFF8D4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5" y="5617777"/>
            <a:ext cx="232729" cy="2324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72CBC34-FCA8-4136-86F1-742FE744AF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3" y="5839333"/>
            <a:ext cx="232729" cy="2324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B5CEDEB-0F36-4ACE-9379-CEBAC14660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4" y="5853460"/>
            <a:ext cx="232729" cy="2324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620CFE3-976D-411F-90AF-75314A8AD2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55" y="5617777"/>
            <a:ext cx="232729" cy="2324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1DB5EEA-1C6C-4384-8DD2-C94CE5B9B8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01" y="5617777"/>
            <a:ext cx="232729" cy="23242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4686189-72F5-4772-A461-5263FD553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68" y="5617777"/>
            <a:ext cx="232729" cy="2324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89F271-1AD8-4DAD-AA68-6301AA676F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74" y="5617777"/>
            <a:ext cx="232729" cy="23242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7CE208-08B8-436D-B508-409568A8A4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23" y="5617777"/>
            <a:ext cx="232729" cy="23242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3A5432E-B9F7-4700-B6C4-939B570F29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74" y="5839333"/>
            <a:ext cx="232729" cy="23242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822EB2-293D-444C-943E-3374EC0F26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12" y="5603580"/>
            <a:ext cx="232729" cy="23242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CC80388-6E93-4069-8742-1888FCD247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42" y="5836008"/>
            <a:ext cx="232729" cy="23242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EB8668E-EFC9-43D3-939D-7B2B1F9840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88" y="5836008"/>
            <a:ext cx="232729" cy="23242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09E4738-F23F-4337-8101-8197AF71E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55" y="5836008"/>
            <a:ext cx="232729" cy="232428"/>
          </a:xfrm>
          <a:prstGeom prst="rect">
            <a:avLst/>
          </a:prstGeom>
        </p:spPr>
      </p:pic>
      <p:sp>
        <p:nvSpPr>
          <p:cNvPr id="70" name="3 coin">
            <a:hlinkClick r:id="rId9" action="ppaction://hlinksldjump"/>
            <a:extLst>
              <a:ext uri="{FF2B5EF4-FFF2-40B4-BE49-F238E27FC236}">
                <a16:creationId xmlns:a16="http://schemas.microsoft.com/office/drawing/2014/main" id="{C4318012-111A-4364-BD06-D15B4C2B3B95}"/>
              </a:ext>
            </a:extLst>
          </p:cNvPr>
          <p:cNvSpPr/>
          <p:nvPr/>
        </p:nvSpPr>
        <p:spPr>
          <a:xfrm>
            <a:off x="4305143" y="4743979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5 coin">
            <a:hlinkClick r:id="rId9" action="ppaction://hlinksldjump"/>
            <a:extLst>
              <a:ext uri="{FF2B5EF4-FFF2-40B4-BE49-F238E27FC236}">
                <a16:creationId xmlns:a16="http://schemas.microsoft.com/office/drawing/2014/main" id="{3FD4DF49-EAF5-4F26-9406-4FB17EB5D30F}"/>
              </a:ext>
            </a:extLst>
          </p:cNvPr>
          <p:cNvSpPr/>
          <p:nvPr/>
        </p:nvSpPr>
        <p:spPr>
          <a:xfrm>
            <a:off x="376654" y="4758176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7 coin">
            <a:hlinkClick r:id="rId9" action="ppaction://hlinksldjump"/>
            <a:extLst>
              <a:ext uri="{FF2B5EF4-FFF2-40B4-BE49-F238E27FC236}">
                <a16:creationId xmlns:a16="http://schemas.microsoft.com/office/drawing/2014/main" id="{9586D58E-4E1A-490F-BD13-30F0AD923FA3}"/>
              </a:ext>
            </a:extLst>
          </p:cNvPr>
          <p:cNvSpPr/>
          <p:nvPr/>
        </p:nvSpPr>
        <p:spPr>
          <a:xfrm>
            <a:off x="2441219" y="4762089"/>
            <a:ext cx="178128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8D5D6791-4F6E-4422-99A6-38572E76F529}"/>
              </a:ext>
            </a:extLst>
          </p:cNvPr>
          <p:cNvSpPr/>
          <p:nvPr/>
        </p:nvSpPr>
        <p:spPr>
          <a:xfrm>
            <a:off x="5125949" y="4188144"/>
            <a:ext cx="1589857" cy="451454"/>
          </a:xfrm>
          <a:prstGeom prst="wedgeRoundRectCallout">
            <a:avLst>
              <a:gd name="adj1" fmla="val 66039"/>
              <a:gd name="adj2" fmla="val 142631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495725" y="3444633"/>
            <a:ext cx="2459077" cy="1299346"/>
          </a:xfrm>
          <a:prstGeom prst="wedgeRoundRectCallout">
            <a:avLst>
              <a:gd name="adj1" fmla="val 46599"/>
              <a:gd name="adj2" fmla="val 8201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purse shows the coins I used to pay for my ice cream?</a:t>
            </a:r>
          </a:p>
        </p:txBody>
      </p:sp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77" grpId="0" animBg="1"/>
      <p:bldP spid="47" grpId="0" animBg="1"/>
      <p:bldP spid="47" grpId="1" animBg="1"/>
      <p:bldP spid="22" grpId="0" animBg="1"/>
      <p:bldP spid="22" grpId="1" animBg="1"/>
      <p:bldP spid="22" grpId="2" animBg="1"/>
      <p:bldP spid="22" grpId="3" animBg="1"/>
      <p:bldP spid="22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7 used her binoculars to look around the beach.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01" y="4040591"/>
            <a:ext cx="1398029" cy="2171470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349FCD4-CFCD-4F34-89D5-C051AC4FD144}"/>
              </a:ext>
            </a:extLst>
          </p:cNvPr>
          <p:cNvSpPr/>
          <p:nvPr/>
        </p:nvSpPr>
        <p:spPr>
          <a:xfrm>
            <a:off x="5684470" y="3666485"/>
            <a:ext cx="1589857" cy="451454"/>
          </a:xfrm>
          <a:prstGeom prst="wedgeRoundRectCallout">
            <a:avLst>
              <a:gd name="adj1" fmla="val 25735"/>
              <a:gd name="adj2" fmla="val 197738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8D5D6791-4F6E-4422-99A6-38572E76F529}"/>
              </a:ext>
            </a:extLst>
          </p:cNvPr>
          <p:cNvSpPr/>
          <p:nvPr/>
        </p:nvSpPr>
        <p:spPr>
          <a:xfrm>
            <a:off x="5671287" y="3676632"/>
            <a:ext cx="1589857" cy="451454"/>
          </a:xfrm>
          <a:prstGeom prst="wedgeRoundRectCallout">
            <a:avLst>
              <a:gd name="adj1" fmla="val 25758"/>
              <a:gd name="adj2" fmla="val 19292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5671287" y="2817409"/>
            <a:ext cx="2459077" cy="1119953"/>
          </a:xfrm>
          <a:prstGeom prst="wedgeRoundRectCallout">
            <a:avLst>
              <a:gd name="adj1" fmla="val -2186"/>
              <a:gd name="adj2" fmla="val 12121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You’re right! That’s 7. Can you show me 7 on your fingers?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0945966-AA1E-44F7-BCC0-ACCE0DE6F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9" y="1319878"/>
            <a:ext cx="4785681" cy="33848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F0DDEF-9744-43C1-95E2-BAA5F4F7F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8" y="5162010"/>
            <a:ext cx="1540621" cy="9901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814CC1-2834-42AA-9420-5D0699E19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90" y="4848668"/>
            <a:ext cx="1540621" cy="13297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0B0FBB-21EF-4DF1-A249-689591A94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78" y="4847049"/>
            <a:ext cx="1540621" cy="1305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08373-4921-4CC5-AE11-F4C2F87F2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26" y="1364461"/>
            <a:ext cx="1031752" cy="7547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DB1296-7522-4013-AB7D-1AEAAA263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34" y="1818105"/>
            <a:ext cx="1031752" cy="7547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1BDD2A-91EB-41E8-B700-2F2895715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36" y="1512333"/>
            <a:ext cx="1031752" cy="7547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9B526-5B2F-4AB3-BA2B-407E84FC9B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07" y="1889696"/>
            <a:ext cx="1031752" cy="7547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508695F-0816-462F-B282-6AF3E2497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2" y="1467903"/>
            <a:ext cx="1031752" cy="7547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916AAB3-9852-4B6F-9E4B-5789019239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88" y="3318297"/>
            <a:ext cx="1348247" cy="9768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DF9F411-EC64-48F6-ABC6-6BC85B0A99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11" y="2899115"/>
            <a:ext cx="1157089" cy="838363"/>
          </a:xfrm>
          <a:prstGeom prst="rect">
            <a:avLst/>
          </a:prstGeom>
        </p:spPr>
      </p:pic>
      <p:sp>
        <p:nvSpPr>
          <p:cNvPr id="71" name="1 finger">
            <a:hlinkClick r:id="rId10" action="ppaction://hlinksldjump"/>
            <a:extLst>
              <a:ext uri="{FF2B5EF4-FFF2-40B4-BE49-F238E27FC236}">
                <a16:creationId xmlns:a16="http://schemas.microsoft.com/office/drawing/2014/main" id="{3FD4DF49-EAF5-4F26-9406-4FB17EB5D30F}"/>
              </a:ext>
            </a:extLst>
          </p:cNvPr>
          <p:cNvSpPr/>
          <p:nvPr/>
        </p:nvSpPr>
        <p:spPr>
          <a:xfrm>
            <a:off x="571484" y="4758176"/>
            <a:ext cx="182393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7 finger">
            <a:hlinkClick r:id="rId10" action="ppaction://hlinksldjump"/>
            <a:extLst>
              <a:ext uri="{FF2B5EF4-FFF2-40B4-BE49-F238E27FC236}">
                <a16:creationId xmlns:a16="http://schemas.microsoft.com/office/drawing/2014/main" id="{2A822F7A-9C14-48FA-BEF7-1476182243BD}"/>
              </a:ext>
            </a:extLst>
          </p:cNvPr>
          <p:cNvSpPr/>
          <p:nvPr/>
        </p:nvSpPr>
        <p:spPr>
          <a:xfrm>
            <a:off x="2744870" y="4749311"/>
            <a:ext cx="182393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4 finger">
            <a:hlinkClick r:id="rId10" action="ppaction://hlinksldjump"/>
            <a:extLst>
              <a:ext uri="{FF2B5EF4-FFF2-40B4-BE49-F238E27FC236}">
                <a16:creationId xmlns:a16="http://schemas.microsoft.com/office/drawing/2014/main" id="{E930266B-47AF-42DD-B897-C3A7B8F2D5FC}"/>
              </a:ext>
            </a:extLst>
          </p:cNvPr>
          <p:cNvSpPr/>
          <p:nvPr/>
        </p:nvSpPr>
        <p:spPr>
          <a:xfrm>
            <a:off x="4883615" y="4712385"/>
            <a:ext cx="182393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689224" y="2572830"/>
            <a:ext cx="2441140" cy="1299346"/>
          </a:xfrm>
          <a:prstGeom prst="wedgeRoundRectCallout">
            <a:avLst>
              <a:gd name="adj1" fmla="val -3307"/>
              <a:gd name="adj2" fmla="val 112299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think there are 7 seagulls. Am I right?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set of fingers show 7?</a:t>
            </a:r>
          </a:p>
        </p:txBody>
      </p:sp>
    </p:spTree>
    <p:extLst>
      <p:ext uri="{BB962C8B-B14F-4D97-AF65-F5344CB8AC3E}">
        <p14:creationId xmlns:p14="http://schemas.microsoft.com/office/powerpoint/2010/main" val="25698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77" grpId="0" animBg="1"/>
      <p:bldP spid="22" grpId="0" animBg="1"/>
      <p:bldP spid="22" grpId="1" animBg="1"/>
      <p:bldP spid="22" grpId="2" animBg="1"/>
      <p:bldP spid="22" grpId="3" animBg="1"/>
      <p:bldP spid="22" grpId="4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790</TotalTime>
  <Words>462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Meet Number Seven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64</cp:revision>
  <dcterms:created xsi:type="dcterms:W3CDTF">2020-07-14T10:36:06Z</dcterms:created>
  <dcterms:modified xsi:type="dcterms:W3CDTF">2022-07-07T16:05:18Z</dcterms:modified>
</cp:coreProperties>
</file>