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67" r:id="rId14"/>
  </p:sldIdLst>
  <p:sldSz cx="9144000" cy="6858000" type="screen4x3"/>
  <p:notesSz cx="6858000" cy="9144000"/>
  <p:embeddedFontLst>
    <p:embeddedFont>
      <p:font typeface="Twinkl" panose="020B0604020202020204" pitchFamily="2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1E5"/>
    <a:srgbClr val="AFDEF9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54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1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1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1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3.png"/><Relationship Id="rId10" Type="http://schemas.openxmlformats.org/officeDocument/2006/relationships/image" Target="../media/image20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Feeling very hot and tired, Number One decided to land the hot-air balloon and go home.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/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This is Number One’s street. Which house do you think belongs to Number One? Why?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29E3D-1817-4895-AEB2-A185692B9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3" y="2262594"/>
            <a:ext cx="1995456" cy="20959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9B66B5-3E83-46A9-87D8-E50D3EDA5E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44" y="2262594"/>
            <a:ext cx="1995456" cy="20959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888C55-E154-4CE0-959D-A9F0F1D06C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05" y="2262594"/>
            <a:ext cx="1995456" cy="20959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D21A98-8890-41B8-93AF-E02FAFCDF0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66" y="2262594"/>
            <a:ext cx="1995456" cy="20959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130633-25C2-4071-BB58-E21FA8AFFC65}"/>
              </a:ext>
            </a:extLst>
          </p:cNvPr>
          <p:cNvSpPr/>
          <p:nvPr/>
        </p:nvSpPr>
        <p:spPr>
          <a:xfrm>
            <a:off x="1162148" y="4456981"/>
            <a:ext cx="711325" cy="642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5FA2B-A01E-464A-8702-06BFBC6713A0}"/>
              </a:ext>
            </a:extLst>
          </p:cNvPr>
          <p:cNvSpPr/>
          <p:nvPr/>
        </p:nvSpPr>
        <p:spPr>
          <a:xfrm>
            <a:off x="3218609" y="4456981"/>
            <a:ext cx="711325" cy="642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A29F5A-3700-4F69-BA5F-A7942C82C989}"/>
              </a:ext>
            </a:extLst>
          </p:cNvPr>
          <p:cNvSpPr/>
          <p:nvPr/>
        </p:nvSpPr>
        <p:spPr>
          <a:xfrm>
            <a:off x="5279080" y="4456981"/>
            <a:ext cx="711325" cy="642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404326-3B1D-4038-B3AE-842C78AD0C63}"/>
              </a:ext>
            </a:extLst>
          </p:cNvPr>
          <p:cNvSpPr/>
          <p:nvPr/>
        </p:nvSpPr>
        <p:spPr>
          <a:xfrm>
            <a:off x="7249116" y="4456981"/>
            <a:ext cx="711325" cy="642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866" y="4422228"/>
            <a:ext cx="519268" cy="18346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8228A0-425B-4BD2-987E-DA5868A23218}"/>
              </a:ext>
            </a:extLst>
          </p:cNvPr>
          <p:cNvSpPr/>
          <p:nvPr/>
        </p:nvSpPr>
        <p:spPr>
          <a:xfrm>
            <a:off x="2138701" y="5637854"/>
            <a:ext cx="4860216" cy="540534"/>
          </a:xfrm>
          <a:prstGeom prst="roundRect">
            <a:avLst/>
          </a:prstGeom>
          <a:solidFill>
            <a:schemeClr val="bg1"/>
          </a:solidFill>
          <a:ln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Which numbers live next to Number One?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162 L -0.00833 0.00162 L -0.07413 -0.00254 C -0.07812 -0.00278 -0.08211 -0.00416 -0.08611 -0.0044 C -0.09652 -0.00532 -0.10694 -0.00578 -0.11736 -0.00648 C -0.1283 -0.00903 -0.13923 -0.01227 -0.15017 -0.01435 C -0.16562 -0.01759 -0.18125 -0.01875 -0.19652 -0.02245 C -0.21163 -0.02592 -0.22639 -0.03171 -0.24132 -0.03634 C -0.26979 -0.04514 -0.25625 -0.0412 -0.29201 -0.05023 C -0.29548 -0.05208 -0.29878 -0.05463 -0.30243 -0.05625 C -0.30833 -0.05856 -0.31441 -0.06018 -0.32031 -0.06203 C -0.32291 -0.06296 -0.32534 -0.06319 -0.32777 -0.06412 C -0.33038 -0.06504 -0.33281 -0.0669 -0.33524 -0.06805 C -0.34166 -0.07083 -0.34826 -0.07361 -0.35468 -0.07616 C -0.35659 -0.07685 -0.35868 -0.07708 -0.36059 -0.07801 C -0.36423 -0.07986 -0.36753 -0.08241 -0.37118 -0.08403 C -0.39253 -0.09352 -0.35989 -0.07407 -0.39045 -0.0919 C -0.39461 -0.09444 -0.39826 -0.09768 -0.40243 -0.1 C -0.40677 -0.10231 -0.41145 -0.1037 -0.41597 -0.10578 C -0.4184 -0.10717 -0.42083 -0.10856 -0.42343 -0.10995 C -0.42777 -0.11203 -0.43229 -0.11389 -0.4368 -0.11574 L -0.44132 -0.11782 L -0.44566 -0.11967 " pathEditMode="relative" ptsTypes="AAAAAAAAAAAAAAAAAAAAA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What an adventure Number One had! Let’s look at all the things </a:t>
            </a:r>
          </a:p>
          <a:p>
            <a:pPr algn="ctr"/>
            <a:r>
              <a:rPr lang="en-US" dirty="0">
                <a:latin typeface="Twinkl" pitchFamily="2" charset="77"/>
              </a:rPr>
              <a:t>he saw today.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29E3D-1817-4895-AEB2-A185692B9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1" y="1594123"/>
            <a:ext cx="1119171" cy="17823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9B66B5-3E83-46A9-87D8-E50D3EDA5E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695" y="2012793"/>
            <a:ext cx="1362568" cy="11114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888C55-E154-4CE0-959D-A9F0F1D06C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34" y="1946841"/>
            <a:ext cx="1125070" cy="14632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D21A98-8890-41B8-93AF-E02FAFCDF0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22" y="1948696"/>
            <a:ext cx="1439947" cy="13404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01" y="4297598"/>
            <a:ext cx="519268" cy="1834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4FCA2A-3E29-4B4F-B319-D42572860B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" y="3903463"/>
            <a:ext cx="2956993" cy="2090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922F3F-0843-4D16-9B29-2BCEFA5CDB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03" y="4103052"/>
            <a:ext cx="1074686" cy="1236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DD14A-F8C9-4579-8680-FABDF64E7E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76" y="4132846"/>
            <a:ext cx="2308206" cy="1632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587339" y="3429000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hot-air balloon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DACCC-FB88-474C-B29B-29A14B223A77}"/>
              </a:ext>
            </a:extLst>
          </p:cNvPr>
          <p:cNvSpPr txBox="1"/>
          <p:nvPr/>
        </p:nvSpPr>
        <p:spPr>
          <a:xfrm>
            <a:off x="3027391" y="3429000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£1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4897135" y="3429000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sheep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7119863" y="3429000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bus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1029523" y="5550186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cloud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30567-00BA-4670-8878-DD11F52D04DE}"/>
              </a:ext>
            </a:extLst>
          </p:cNvPr>
          <p:cNvSpPr txBox="1"/>
          <p:nvPr/>
        </p:nvSpPr>
        <p:spPr>
          <a:xfrm>
            <a:off x="3171617" y="5550186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bird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5462291" y="5550186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sun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9AB265-162C-4709-88AA-F95965CEF4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74" y="2504580"/>
            <a:ext cx="427009" cy="4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Can you spot 1 on the number track? Can you count along the </a:t>
            </a:r>
          </a:p>
          <a:p>
            <a:pPr algn="ctr"/>
            <a:r>
              <a:rPr lang="en-US" dirty="0"/>
              <a:t>line from 1 to 5?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9BF9DE-14F6-4E1A-B472-AF47D4D62CD1}"/>
              </a:ext>
            </a:extLst>
          </p:cNvPr>
          <p:cNvSpPr/>
          <p:nvPr/>
        </p:nvSpPr>
        <p:spPr>
          <a:xfrm>
            <a:off x="641439" y="3170191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C7DD70-A8CE-49FC-899E-6E2A057431AB}"/>
              </a:ext>
            </a:extLst>
          </p:cNvPr>
          <p:cNvSpPr/>
          <p:nvPr/>
        </p:nvSpPr>
        <p:spPr>
          <a:xfrm>
            <a:off x="2242475" y="3170191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9A7A6-9B13-4D24-AF8D-05D8564AEFDA}"/>
              </a:ext>
            </a:extLst>
          </p:cNvPr>
          <p:cNvSpPr/>
          <p:nvPr/>
        </p:nvSpPr>
        <p:spPr>
          <a:xfrm>
            <a:off x="3843511" y="3170191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A86DAF-39FA-4005-92F7-48851D415859}"/>
              </a:ext>
            </a:extLst>
          </p:cNvPr>
          <p:cNvSpPr/>
          <p:nvPr/>
        </p:nvSpPr>
        <p:spPr>
          <a:xfrm>
            <a:off x="5444547" y="3170190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BB01BC-1CB1-4A16-91D7-7B10AD8A4CCB}"/>
              </a:ext>
            </a:extLst>
          </p:cNvPr>
          <p:cNvSpPr/>
          <p:nvPr/>
        </p:nvSpPr>
        <p:spPr>
          <a:xfrm>
            <a:off x="7045583" y="3170190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08" y="1741165"/>
            <a:ext cx="375611" cy="1327082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00" y="1741165"/>
            <a:ext cx="765761" cy="13270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53" y="1741166"/>
            <a:ext cx="744358" cy="13270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61" y="1741165"/>
            <a:ext cx="959583" cy="13270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41" y="1741166"/>
            <a:ext cx="758163" cy="13270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14" y="4851308"/>
            <a:ext cx="375611" cy="132708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8F832A-353B-43FB-8D43-863A9E3F85CC}"/>
              </a:ext>
            </a:extLst>
          </p:cNvPr>
          <p:cNvSpPr/>
          <p:nvPr/>
        </p:nvSpPr>
        <p:spPr>
          <a:xfrm>
            <a:off x="1413282" y="5241851"/>
            <a:ext cx="6381008" cy="936537"/>
          </a:xfrm>
          <a:prstGeom prst="roundRect">
            <a:avLst/>
          </a:prstGeom>
          <a:solidFill>
            <a:schemeClr val="bg1"/>
          </a:solidFill>
          <a:ln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Number One has some friends. They are called Number Two, Number Three, Number Four and Number Five. Perhaps you will meet them soon!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62 L -8.33333E-7 -0.00116 C -0.01493 -0.00949 -0.00799 -0.00602 -0.02101 -0.01204 C -0.02239 -0.01273 -0.02396 -0.01366 -0.02552 -0.01412 C -0.02951 -0.01505 -0.03455 -0.01621 -0.03871 -0.01806 C -0.04167 -0.01922 -0.04514 -0.01968 -0.04774 -0.02199 C -0.04913 -0.02361 -0.05052 -0.02547 -0.05208 -0.02639 C -0.05382 -0.02709 -0.05608 -0.02732 -0.05799 -0.02824 C -0.07483 -0.03611 -0.05712 -0.0294 -0.07135 -0.03449 C -0.07344 -0.03588 -0.07535 -0.03727 -0.07743 -0.03866 C -0.07864 -0.03959 -0.08021 -0.03982 -0.0816 -0.04051 C -0.08489 -0.04236 -0.08767 -0.04491 -0.0908 -0.04676 C -0.09566 -0.04977 -0.10069 -0.05232 -0.10555 -0.05486 L -0.11302 -0.05903 C -0.11545 -0.06042 -0.11805 -0.06158 -0.12049 -0.06297 C -0.12239 -0.06459 -0.1243 -0.06598 -0.12639 -0.06713 C -0.1283 -0.06806 -0.13021 -0.06829 -0.13229 -0.06898 C -0.13368 -0.06991 -0.13524 -0.07084 -0.13663 -0.0713 C -0.14271 -0.07338 -0.14878 -0.07477 -0.15469 -0.07755 C -0.15746 -0.07848 -0.16042 -0.08033 -0.16337 -0.08148 C -0.16545 -0.08218 -0.16771 -0.08241 -0.16962 -0.08334 C -0.1717 -0.08449 -0.17344 -0.08658 -0.17552 -0.08773 C -0.18385 -0.09236 -0.17587 -0.08658 -0.18576 -0.09167 C -0.18785 -0.0926 -0.18976 -0.09445 -0.19184 -0.09584 C -0.20052 -0.10093 -0.19844 -0.09838 -0.20521 -0.10394 C -0.20781 -0.10579 -0.20989 -0.10834 -0.2125 -0.10996 C -0.21389 -0.11088 -0.21545 -0.11135 -0.21701 -0.11227 C -0.2191 -0.11343 -0.22135 -0.11528 -0.22344 -0.11621 C -0.2342 -0.12223 -0.22378 -0.11343 -0.23628 -0.12246 C -0.23976 -0.12477 -0.24305 -0.12824 -0.24722 -0.13033 C -0.24809 -0.13125 -0.24965 -0.13148 -0.25104 -0.13264 C -0.25538 -0.13496 -0.25903 -0.13866 -0.26302 -0.14074 C -0.26562 -0.14213 -0.26858 -0.14329 -0.27101 -0.14468 C -0.27257 -0.14607 -0.27448 -0.14746 -0.27656 -0.14908 C -0.28003 -0.15116 -0.28368 -0.15255 -0.2868 -0.1551 C -0.30104 -0.16574 -0.28594 -0.15787 -0.29722 -0.1632 C -0.29878 -0.16482 -0.30017 -0.16621 -0.30174 -0.16736 C -0.30364 -0.16852 -0.30573 -0.16968 -0.30764 -0.1713 C -0.31823 -0.18033 -0.3092 -0.17616 -0.31944 -0.17986 C -0.32135 -0.18102 -0.32344 -0.18195 -0.32535 -0.18357 C -0.32847 -0.18611 -0.33108 -0.19028 -0.33437 -0.1919 C -0.33698 -0.19329 -0.33993 -0.19422 -0.34201 -0.19584 C -0.34392 -0.19746 -0.34566 -0.20047 -0.34774 -0.20209 C -0.34965 -0.20371 -0.35174 -0.2051 -0.35382 -0.20625 C -0.36424 -0.21135 -0.35573 -0.20533 -0.36458 -0.21019 C -0.36614 -0.21158 -0.36805 -0.2132 -0.36996 -0.21436 C -0.37153 -0.21505 -0.37309 -0.21551 -0.37448 -0.21644 C -0.3776 -0.21829 -0.38038 -0.22037 -0.38351 -0.22246 C -0.38489 -0.22338 -0.38646 -0.22385 -0.38785 -0.22454 C -0.39288 -0.22732 -0.39496 -0.22894 -0.39965 -0.23079 C -0.40469 -0.23287 -0.40799 -0.23334 -0.41319 -0.23473 C -0.4151 -0.23611 -0.41684 -0.23797 -0.4191 -0.23889 C -0.42257 -0.24051 -0.42604 -0.24144 -0.42951 -0.24306 C -0.43108 -0.24375 -0.43264 -0.24422 -0.43403 -0.24514 C -0.43819 -0.24792 -0.43976 -0.2507 -0.44288 -0.25533 C -0.44323 -0.25718 -0.4434 -0.25949 -0.44427 -0.26135 C -0.44774 -0.26713 -0.45295 -0.26598 -0.45781 -0.26736 C -0.46076 -0.26875 -0.46371 -0.27037 -0.46667 -0.27153 C -0.46805 -0.27199 -0.46944 -0.27292 -0.47101 -0.27338 C -0.47726 -0.2757 -0.48177 -0.27686 -0.4875 -0.27986 C -0.48993 -0.28102 -0.49253 -0.28218 -0.49479 -0.2838 C -0.49635 -0.28496 -0.49757 -0.28681 -0.49913 -0.28773 C -0.50104 -0.28889 -0.5033 -0.28936 -0.50538 -0.29005 C -0.51128 -0.29236 -0.51441 -0.29491 -0.52014 -0.30023 C -0.52326 -0.30324 -0.52587 -0.30718 -0.52899 -0.31042 C -0.53194 -0.3132 -0.53524 -0.31551 -0.53802 -0.31852 C -0.54045 -0.32153 -0.54288 -0.32408 -0.54549 -0.32686 C -0.54826 -0.32963 -0.55174 -0.33148 -0.55417 -0.33496 C -0.55573 -0.33704 -0.55694 -0.33936 -0.5592 -0.34098 C -0.56059 -0.34283 -0.56285 -0.34375 -0.56476 -0.34514 C -0.56771 -0.34792 -0.57049 -0.35093 -0.57344 -0.35348 C -0.57552 -0.35463 -0.57743 -0.35579 -0.57951 -0.35764 C -0.58108 -0.3588 -0.58229 -0.36042 -0.58385 -0.36158 C -0.58524 -0.36227 -0.58715 -0.36227 -0.58854 -0.36343 C -0.6 -0.37153 -0.58628 -0.36459 -0.59757 -0.36968 C -0.6059 -0.37732 -0.59757 -0.37084 -0.60625 -0.3757 C -0.60833 -0.37686 -0.61024 -0.37871 -0.61233 -0.37986 C -0.61371 -0.38079 -0.61528 -0.38102 -0.61684 -0.38195 C -0.62031 -0.38449 -0.62344 -0.3875 -0.62708 -0.39005 C -0.62847 -0.39098 -0.63003 -0.39121 -0.63142 -0.39213 C -0.63351 -0.39329 -0.63542 -0.39514 -0.6375 -0.3963 C -0.63993 -0.39769 -0.64253 -0.39885 -0.64496 -0.40023 C -0.64896 -0.40278 -0.65295 -0.4051 -0.65677 -0.40857 C -0.65816 -0.40996 -0.65955 -0.41181 -0.66111 -0.41273 C -0.66944 -0.4176 -0.66979 -0.41598 -0.6776 -0.41875 C -0.67917 -0.41922 -0.68055 -0.42037 -0.68212 -0.42084 C -0.68403 -0.42176 -0.68611 -0.42199 -0.68802 -0.42292 C -0.69114 -0.42408 -0.69392 -0.42616 -0.69705 -0.42686 C -0.70121 -0.42801 -0.70608 -0.42917 -0.71024 -0.43102 C -0.71337 -0.43218 -0.71632 -0.4338 -0.71927 -0.43496 L -0.72378 -0.43727 C -0.72517 -0.43866 -0.72656 -0.44005 -0.72795 -0.44121 C -0.7309 -0.44306 -0.73403 -0.44398 -0.73698 -0.44514 L -0.74149 -0.44746 C -0.74566 -0.44931 -0.74722 -0.45023 -0.75191 -0.45139 C -0.75243 -0.45139 -0.75295 -0.45139 -0.75312 -0.45139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6" y="-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58251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What do you notice about Number One? What does he have one of?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00" y="976048"/>
            <a:ext cx="1291949" cy="456462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750885" y="1903111"/>
            <a:ext cx="5069976" cy="1424290"/>
          </a:xfrm>
          <a:prstGeom prst="wedgeRoundRectCallout">
            <a:avLst>
              <a:gd name="adj1" fmla="val 67341"/>
              <a:gd name="adj2" fmla="val 42217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Hello, my name is Number One. I love the number 1. Will you come on an adventure with me and see how many 1s you can see?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07007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77"/>
              </a:rPr>
              <a:t>Number One wanted to go on an adventure!</a:t>
            </a:r>
            <a:br>
              <a:rPr lang="en-GB" dirty="0">
                <a:latin typeface="Twinkl" pitchFamily="2" charset="77"/>
              </a:rPr>
            </a:br>
            <a:r>
              <a:rPr lang="en-GB" dirty="0">
                <a:latin typeface="Twinkl" pitchFamily="2" charset="77"/>
              </a:rPr>
              <a:t/>
            </a:r>
            <a:br>
              <a:rPr lang="en-GB" dirty="0">
                <a:latin typeface="Twinkl" pitchFamily="2" charset="77"/>
              </a:rPr>
            </a:br>
            <a:r>
              <a:rPr lang="en-GB" dirty="0">
                <a:latin typeface="Twinkl" pitchFamily="2" charset="77"/>
              </a:rPr>
              <a:t>Can you help to pack Number One’s bag by clicking on each item?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00" y="1586373"/>
            <a:ext cx="1291949" cy="4564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6FE56-9995-4461-85CB-FE015E894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49" y="2908417"/>
            <a:ext cx="1952942" cy="2514601"/>
          </a:xfrm>
          <a:prstGeom prst="rect">
            <a:avLst/>
          </a:prstGeom>
        </p:spPr>
      </p:pic>
      <p:pic>
        <p:nvPicPr>
          <p:cNvPr id="9" name="purse">
            <a:extLst>
              <a:ext uri="{FF2B5EF4-FFF2-40B4-BE49-F238E27FC236}">
                <a16:creationId xmlns:a16="http://schemas.microsoft.com/office/drawing/2014/main" id="{30F11F42-4F13-4AAF-9FC1-B28E48F00C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109842"/>
            <a:ext cx="1414756" cy="1154058"/>
          </a:xfrm>
          <a:prstGeom prst="rect">
            <a:avLst/>
          </a:prstGeom>
        </p:spPr>
      </p:pic>
      <p:pic>
        <p:nvPicPr>
          <p:cNvPr id="10" name="telescope">
            <a:extLst>
              <a:ext uri="{FF2B5EF4-FFF2-40B4-BE49-F238E27FC236}">
                <a16:creationId xmlns:a16="http://schemas.microsoft.com/office/drawing/2014/main" id="{744FB401-F039-4B67-8875-2B3AA3925F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00" y="3812309"/>
            <a:ext cx="1664874" cy="1053881"/>
          </a:xfrm>
          <a:prstGeom prst="rect">
            <a:avLst/>
          </a:prstGeom>
        </p:spPr>
      </p:pic>
      <p:pic>
        <p:nvPicPr>
          <p:cNvPr id="11" name="apple">
            <a:extLst>
              <a:ext uri="{FF2B5EF4-FFF2-40B4-BE49-F238E27FC236}">
                <a16:creationId xmlns:a16="http://schemas.microsoft.com/office/drawing/2014/main" id="{648EB201-A48F-4121-BC2D-C30EA90009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70" y="2109842"/>
            <a:ext cx="943693" cy="1271002"/>
          </a:xfrm>
          <a:prstGeom prst="rect">
            <a:avLst/>
          </a:prstGeom>
        </p:spPr>
      </p:pic>
      <p:pic>
        <p:nvPicPr>
          <p:cNvPr id="12" name="teddy">
            <a:extLst>
              <a:ext uri="{FF2B5EF4-FFF2-40B4-BE49-F238E27FC236}">
                <a16:creationId xmlns:a16="http://schemas.microsoft.com/office/drawing/2014/main" id="{6E182B1D-DBA7-49AA-955A-7144FA5F44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8" y="4606232"/>
            <a:ext cx="1277335" cy="1403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ED468F-5F3B-4D26-A312-9495E8DF4B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09" y="2321756"/>
            <a:ext cx="3227713" cy="456462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27F8091-5192-4ED2-8285-C6D571044885}"/>
              </a:ext>
            </a:extLst>
          </p:cNvPr>
          <p:cNvSpPr/>
          <p:nvPr/>
        </p:nvSpPr>
        <p:spPr>
          <a:xfrm>
            <a:off x="5393171" y="1861526"/>
            <a:ext cx="1414756" cy="526278"/>
          </a:xfrm>
          <a:prstGeom prst="wedgeRoundRectCallout">
            <a:avLst>
              <a:gd name="adj1" fmla="val 75603"/>
              <a:gd name="adj2" fmla="val 258894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1 apple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457E006-A576-4B7B-8FB4-46A55E816BE7}"/>
              </a:ext>
            </a:extLst>
          </p:cNvPr>
          <p:cNvSpPr/>
          <p:nvPr/>
        </p:nvSpPr>
        <p:spPr>
          <a:xfrm>
            <a:off x="5393171" y="1861526"/>
            <a:ext cx="1414756" cy="526278"/>
          </a:xfrm>
          <a:prstGeom prst="wedgeRoundRectCallout">
            <a:avLst>
              <a:gd name="adj1" fmla="val 75603"/>
              <a:gd name="adj2" fmla="val 258894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1 purse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08F1602-CCE3-4A68-8702-D804A5257748}"/>
              </a:ext>
            </a:extLst>
          </p:cNvPr>
          <p:cNvSpPr/>
          <p:nvPr/>
        </p:nvSpPr>
        <p:spPr>
          <a:xfrm>
            <a:off x="5393171" y="1858694"/>
            <a:ext cx="1414756" cy="526278"/>
          </a:xfrm>
          <a:prstGeom prst="wedgeRoundRectCallout">
            <a:avLst>
              <a:gd name="adj1" fmla="val 75603"/>
              <a:gd name="adj2" fmla="val 258894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1 telescope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CE488CE-721E-4433-8284-163ACEA2DBAD}"/>
              </a:ext>
            </a:extLst>
          </p:cNvPr>
          <p:cNvSpPr/>
          <p:nvPr/>
        </p:nvSpPr>
        <p:spPr>
          <a:xfrm>
            <a:off x="5393171" y="1864358"/>
            <a:ext cx="1414756" cy="526278"/>
          </a:xfrm>
          <a:prstGeom prst="wedgeRoundRectCallout">
            <a:avLst>
              <a:gd name="adj1" fmla="val 75603"/>
              <a:gd name="adj2" fmla="val 258894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1 teddy</a:t>
            </a:r>
          </a:p>
        </p:txBody>
      </p:sp>
    </p:spTree>
    <p:extLst>
      <p:ext uri="{BB962C8B-B14F-4D97-AF65-F5344CB8AC3E}">
        <p14:creationId xmlns:p14="http://schemas.microsoft.com/office/powerpoint/2010/main" val="10485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3.33333E-6 0.00023 C 0.00277 0.00185 0.00607 0.00417 0.00902 0.00648 C 0.01614 0.0125 0.00902 0.00833 0.01597 0.01158 C 0.01684 0.01296 0.01736 0.01458 0.0184 0.01528 C 0.01944 0.01597 0.02066 0.01621 0.02187 0.01667 C 0.025 0.01898 0.0283 0.0206 0.0309 0.02361 C 0.03194 0.025 0.03732 0.03102 0.03906 0.03241 C 0.04027 0.0331 0.04149 0.03333 0.04253 0.03403 C 0.04652 0.03681 0.05069 0.03912 0.05416 0.04259 C 0.06163 0.05 0.05364 0.04259 0.06111 0.04769 C 0.06423 0.04977 0.06701 0.05347 0.07031 0.05463 C 0.07413 0.05602 0.0783 0.05741 0.08194 0.05972 C 0.09218 0.06644 0.07777 0.06019 0.08993 0.06482 C 0.09774 0.07246 0.08871 0.06458 0.09809 0.06991 C 0.10243 0.07246 0.10659 0.0757 0.11093 0.07871 C 0.12309 0.08727 0.11614 0.08357 0.12343 0.08727 C 0.12968 0.0963 0.12448 0.08935 0.13507 0.09908 C 0.1375 0.10139 0.13958 0.1044 0.14218 0.10602 C 0.14444 0.10787 0.14687 0.10949 0.14896 0.11111 C 0.15017 0.11227 0.15121 0.11343 0.15243 0.11458 C 0.15382 0.11574 0.15555 0.1169 0.15711 0.11806 C 0.15833 0.11921 0.1592 0.1206 0.16059 0.12153 C 0.16284 0.12292 0.1651 0.12384 0.16753 0.125 C 0.16875 0.12616 0.16979 0.12732 0.171 0.12847 C 0.17517 0.13195 0.17934 0.13403 0.18368 0.13681 C 0.18524 0.1382 0.18663 0.13935 0.18819 0.14028 C 0.1901 0.14167 0.19218 0.14236 0.19409 0.14375 C 0.20746 0.15301 0.19896 0.14861 0.20694 0.15232 C 0.21389 0.15949 0.20659 0.15278 0.21371 0.15764 C 0.21614 0.15903 0.21823 0.16111 0.22066 0.16273 C 0.22187 0.16343 0.22309 0.16366 0.22413 0.16435 C 0.23507 0.17246 0.22552 0.16736 0.2335 0.17107 C 0.23455 0.17246 0.23559 0.17384 0.2368 0.17477 C 0.23906 0.17616 0.24375 0.17801 0.24375 0.17824 C 0.24826 0.1831 0.24809 0.18357 0.25312 0.18681 C 0.25416 0.1875 0.25538 0.1875 0.25659 0.18843 C 0.2585 0.18982 0.26041 0.1919 0.26232 0.19352 C 0.26389 0.19468 0.26545 0.1956 0.26684 0.19699 C 0.26927 0.19908 0.27118 0.20255 0.27378 0.20394 C 0.275 0.2044 0.27621 0.20463 0.27725 0.20556 C 0.27968 0.20741 0.28194 0.20996 0.28437 0.21227 L 0.28784 0.21597 C 0.28889 0.2169 0.28993 0.21875 0.29132 0.21921 C 0.29531 0.2213 0.29392 0.21968 0.296 0.22292 " pathEditMode="relative" rAng="0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3.33333E-6 L 0.01198 0.00486 C 0.01371 0.00532 0.01545 0.00555 0.01701 0.00625 C 0.05659 0.02592 0.02638 0.01134 0.04809 0.02314 C 0.05121 0.025 0.05486 0.02639 0.05798 0.02801 C 0.06093 0.02986 0.06371 0.03171 0.06666 0.0331 C 0.07326 0.03657 0.08003 0.03935 0.08645 0.04352 C 0.08958 0.04514 0.09218 0.04838 0.09513 0.05 C 0.10173 0.05416 0.10833 0.05764 0.11493 0.06157 C 0.11805 0.06365 0.12066 0.06643 0.12361 0.06852 C 0.13246 0.0743 0.14097 0.07986 0.14965 0.08541 C 0.1526 0.08703 0.15538 0.08865 0.1585 0.09051 C 0.16493 0.0949 0.1717 0.0993 0.17829 0.10393 C 0.18003 0.10532 0.18142 0.1074 0.18333 0.10902 C 0.18507 0.11041 0.18732 0.11088 0.18941 0.11227 C 0.21701 0.13102 0.20382 0.12592 0.21788 0.13078 C 0.22586 0.13912 0.21944 0.13333 0.22899 0.13912 C 0.23628 0.14352 0.24288 0.14861 0.25017 0.15277 C 0.25208 0.1537 0.25434 0.15486 0.25642 0.15578 C 0.26458 0.16088 0.27222 0.16805 0.28125 0.17129 C 0.28281 0.17176 0.28454 0.17176 0.28593 0.17268 C 0.30694 0.18356 0.29409 0.17916 0.30711 0.18287 C 0.31128 0.18518 0.31527 0.18773 0.31944 0.18958 C 0.32448 0.19166 0.32934 0.19282 0.33437 0.19467 C 0.33559 0.19514 0.33698 0.19583 0.33819 0.19629 C 0.3434 0.19838 0.35069 0.2 0.35538 0.20139 C 0.36718 0.20949 0.35173 0.19953 0.37152 0.20787 C 0.39913 0.2199 0.37951 0.21203 0.39253 0.2199 C 0.39392 0.2206 0.39531 0.22106 0.39618 0.22152 C 0.3993 0.22268 0.40225 0.22338 0.40503 0.22477 C 0.42013 0.2331 0.40538 0.22777 0.41875 0.23171 C 0.42118 0.23333 0.42343 0.23518 0.42621 0.2368 C 0.42777 0.2375 0.42951 0.2375 0.43125 0.23842 C 0.43229 0.23889 0.4335 0.23958 0.43489 0.23981 C 0.43645 0.24074 0.43802 0.24097 0.43975 0.24189 C 0.44114 0.24213 0.44218 0.24305 0.4434 0.24352 C 0.446 0.24421 0.44843 0.24444 0.45086 0.2449 C 0.47048 0.25 0.45607 0.24699 0.47204 0.25046 L 0.49826 0.24838 " pathEditMode="relative" rAng="0" ptsTypes="AAAAAAAAAAAAAAAAAAAAA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13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0.00046 C 0.00434 -0.00463 0.00885 -0.00973 0.01354 -0.01436 L 0.02483 -0.025 L 0.03264 -0.03218 C 0.03368 -0.03334 0.03489 -0.03519 0.03628 -0.03565 C 0.04983 -0.04213 0.03837 -0.03704 0.04896 -0.04098 C 0.05781 -0.04445 0.05833 -0.04514 0.06771 -0.04815 C 0.07187 -0.04954 0.07621 -0.05024 0.08038 -0.05186 C 0.0816 -0.05209 0.08281 -0.05301 0.08403 -0.05348 C 0.08576 -0.0544 0.0875 -0.05486 0.08906 -0.05533 C 0.09184 -0.05649 0.09948 -0.05973 0.10312 -0.06065 C 0.11979 -0.06551 0.10121 -0.0588 0.11805 -0.06598 C 0.11979 -0.0669 0.12153 -0.06713 0.12309 -0.06783 C 0.13055 -0.07176 0.13055 -0.07361 0.1368 -0.07524 C 0.14271 -0.07639 0.14878 -0.07755 0.15451 -0.07871 C 0.15799 -0.07917 0.16128 -0.0801 0.16458 -0.08056 C 0.17639 -0.08125 0.18819 -0.08149 0.19983 -0.08195 L 0.29167 -0.08056 C 0.29496 -0.0801 0.30694 -0.07616 0.30937 -0.07524 C 0.31042 -0.07431 0.3118 -0.07385 0.31302 -0.07315 C 0.3151 -0.07246 0.31719 -0.07223 0.31927 -0.0713 C 0.31927 -0.07107 0.33455 -0.06436 0.33455 -0.06412 C 0.33733 -0.0632 0.34028 -0.06227 0.34305 -0.06065 C 0.34757 -0.05834 0.35139 -0.05371 0.35573 -0.05186 C 0.35712 -0.05116 0.35833 -0.05093 0.35972 -0.05 C 0.36233 -0.04792 0.36424 -0.04422 0.36719 -0.04283 C 0.37135 -0.04098 0.37153 -0.04098 0.37604 -0.0375 C 0.37726 -0.03635 0.37847 -0.03519 0.37969 -0.03403 C 0.38125 -0.03264 0.38316 -0.03172 0.38472 -0.03033 C 0.38594 -0.02917 0.38715 -0.02755 0.38854 -0.02686 C 0.40278 -0.01667 0.37899 -0.03611 0.39722 -0.02153 C 0.39861 -0.02037 0.39965 -0.01875 0.40104 -0.01783 C 0.40226 -0.0169 0.40364 -0.0169 0.40486 -0.01621 C 0.41458 -0.00926 0.40295 -0.01505 0.4125 -0.01065 C 0.42309 -0.00047 0.40937 -0.01274 0.41996 -0.00533 C 0.42135 -0.0044 0.42239 -0.00278 0.42378 -0.00186 C 0.42483 -0.00093 0.42639 -0.0007 0.42743 3.7037E-6 C 0.42847 0.00069 0.42917 0.00115 0.43021 0.00208 " pathEditMode="relative" rAng="0" ptsTypes="AAAAAAAAAAAAAAAAAAAAAAAAAAAAAAAAAA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185 L 4.44444E-6 -0.00162 C 0.0052 -0.02291 0.00347 -0.02129 0.01388 -0.04074 C 0.0151 -0.04305 0.01718 -0.04444 0.01857 -0.04699 C 0.02222 -0.05393 0.02517 -0.06157 0.02899 -0.06852 C 0.03385 -0.07754 0.03906 -0.08611 0.04409 -0.0949 C 0.04531 -0.09699 0.04618 -0.0993 0.04757 -0.10115 L 0.05451 -0.11041 C 0.05763 -0.11458 0.06059 -0.11898 0.06388 -0.12291 C 0.06736 -0.12708 0.07083 -0.13125 0.0743 -0.13518 C 0.07812 -0.13958 0.08211 -0.14352 0.08593 -0.14768 C 0.08593 -0.14745 0.09531 -0.15694 0.09531 -0.15671 C 0.10468 -0.16759 0.1 -0.16504 0.10816 -0.16782 C 0.1118 -0.17268 0.11284 -0.17477 0.11979 -0.17708 C 0.12118 -0.17754 0.12291 -0.17801 0.1243 -0.1787 C 0.12795 -0.18009 0.13125 -0.18264 0.13489 -0.18333 C 0.13715 -0.18379 0.13958 -0.18426 0.14184 -0.18495 C 0.1434 -0.18541 0.14496 -0.18611 0.14652 -0.18634 C 0.14878 -0.18703 0.15121 -0.18727 0.15347 -0.18796 C 0.15468 -0.18842 0.15572 -0.18935 0.15694 -0.18958 C 0.16111 -0.19028 0.16545 -0.19051 0.16979 -0.19097 C 0.20954 -0.18889 0.18576 -0.19259 0.20121 -0.18796 C 0.20486 -0.1868 0.20711 -0.1868 0.21041 -0.18495 C 0.22257 -0.17801 0.20555 -0.18657 0.22204 -0.17569 C 0.22361 -0.17453 0.22534 -0.17384 0.22673 -0.17245 C 0.22673 -0.17222 0.23472 -0.1618 0.23611 -0.16018 C 0.23715 -0.15856 0.23854 -0.15717 0.23958 -0.15532 L 0.24409 -0.14606 L 0.24652 -0.14143 L 0.24774 -0.1368 " pathEditMode="relative" rAng="0" ptsTypes="AAAAAAAAAAAAAAAAAAAAAAAAAAAA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ECE6A-4BA4-4EC9-8CF0-9593F562F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3573" y="2046711"/>
            <a:ext cx="4972619" cy="35162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77"/>
                <a:cs typeface="Calibri" panose="020F0502020204030204" pitchFamily="34" charset="0"/>
                <a:sym typeface="Arial"/>
              </a:rPr>
              <a:t>Number One set off along the road. He hopped along on his one leg. </a:t>
            </a:r>
          </a:p>
          <a:p>
            <a:pPr algn="ctr"/>
            <a:r>
              <a:rPr lang="en-GB" dirty="0">
                <a:latin typeface="Twinkl" pitchFamily="2" charset="77"/>
                <a:cs typeface="Calibri" panose="020F0502020204030204" pitchFamily="34" charset="0"/>
                <a:sym typeface="Arial"/>
              </a:rPr>
              <a:t>What do you notice about the road?</a:t>
            </a:r>
            <a:endParaRPr lang="en-GB" dirty="0"/>
          </a:p>
        </p:txBody>
      </p:sp>
      <p:pic>
        <p:nvPicPr>
          <p:cNvPr id="4" name="number one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74" y="1318509"/>
            <a:ext cx="494922" cy="1748621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5EA7B09-FE27-43BC-B021-98D4956730B8}"/>
              </a:ext>
            </a:extLst>
          </p:cNvPr>
          <p:cNvSpPr/>
          <p:nvPr/>
        </p:nvSpPr>
        <p:spPr>
          <a:xfrm>
            <a:off x="755650" y="2850430"/>
            <a:ext cx="3763461" cy="954389"/>
          </a:xfrm>
          <a:prstGeom prst="wedgeRoundRectCallout">
            <a:avLst>
              <a:gd name="adj1" fmla="val 65081"/>
              <a:gd name="adj2" fmla="val -114867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A downward stroke, that was fun.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Now I’ve made the number 1!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8B2585-646C-4115-BBCC-515E3540146C}"/>
              </a:ext>
            </a:extLst>
          </p:cNvPr>
          <p:cNvSpPr/>
          <p:nvPr/>
        </p:nvSpPr>
        <p:spPr>
          <a:xfrm>
            <a:off x="628399" y="1948933"/>
            <a:ext cx="42121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77"/>
                <a:cs typeface="Calibri" panose="020F0502020204030204" pitchFamily="34" charset="0"/>
                <a:sym typeface="Arial"/>
              </a:rPr>
              <a:t>As he hopped along, he sang a song…</a:t>
            </a:r>
          </a:p>
        </p:txBody>
      </p:sp>
    </p:spTree>
    <p:extLst>
      <p:ext uri="{BB962C8B-B14F-4D97-AF65-F5344CB8AC3E}">
        <p14:creationId xmlns:p14="http://schemas.microsoft.com/office/powerpoint/2010/main" val="409533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0798 0.47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07007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It was taking poor Number One a very long time to hop along the road and soon he felt tired. Suddenly, Number One saw a transport shop.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/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Which type of transport do you think Number One should choose? Why? </a:t>
            </a:r>
            <a:endParaRPr lang="en-GB" dirty="0"/>
          </a:p>
        </p:txBody>
      </p:sp>
      <p:grpSp>
        <p:nvGrpSpPr>
          <p:cNvPr id="4" name="bike">
            <a:extLst>
              <a:ext uri="{FF2B5EF4-FFF2-40B4-BE49-F238E27FC236}">
                <a16:creationId xmlns:a16="http://schemas.microsoft.com/office/drawing/2014/main" id="{F09E6F5C-B1B3-4B94-859C-338649C7DE6F}"/>
              </a:ext>
            </a:extLst>
          </p:cNvPr>
          <p:cNvGrpSpPr/>
          <p:nvPr/>
        </p:nvGrpSpPr>
        <p:grpSpPr>
          <a:xfrm>
            <a:off x="3646449" y="1905700"/>
            <a:ext cx="4025558" cy="1856705"/>
            <a:chOff x="3646449" y="1905700"/>
            <a:chExt cx="4025558" cy="1856705"/>
          </a:xfrm>
        </p:grpSpPr>
        <p:pic>
          <p:nvPicPr>
            <p:cNvPr id="8" name="bike">
              <a:extLst>
                <a:ext uri="{FF2B5EF4-FFF2-40B4-BE49-F238E27FC236}">
                  <a16:creationId xmlns:a16="http://schemas.microsoft.com/office/drawing/2014/main" id="{C2B926EC-1634-46D8-A421-D70AAD2BA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800" y="1905700"/>
              <a:ext cx="2922207" cy="185670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DF023DF-5954-4E50-A125-A4D53BD42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449" y="1926550"/>
              <a:ext cx="1815003" cy="181500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57B456-73CF-4AA7-A46B-D082A0BF0F33}"/>
                </a:ext>
              </a:extLst>
            </p:cNvPr>
            <p:cNvSpPr txBox="1"/>
            <p:nvPr/>
          </p:nvSpPr>
          <p:spPr>
            <a:xfrm>
              <a:off x="3983936" y="2277462"/>
              <a:ext cx="14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 wheels</a:t>
              </a:r>
            </a:p>
          </p:txBody>
        </p:sp>
      </p:grpSp>
      <p:grpSp>
        <p:nvGrpSpPr>
          <p:cNvPr id="6" name="tricycle">
            <a:extLst>
              <a:ext uri="{FF2B5EF4-FFF2-40B4-BE49-F238E27FC236}">
                <a16:creationId xmlns:a16="http://schemas.microsoft.com/office/drawing/2014/main" id="{AB53DC16-107C-4A00-90A2-1AF8E5842796}"/>
              </a:ext>
            </a:extLst>
          </p:cNvPr>
          <p:cNvGrpSpPr/>
          <p:nvPr/>
        </p:nvGrpSpPr>
        <p:grpSpPr>
          <a:xfrm>
            <a:off x="775645" y="4490430"/>
            <a:ext cx="3483926" cy="1972353"/>
            <a:chOff x="775645" y="4490430"/>
            <a:chExt cx="3483926" cy="1972353"/>
          </a:xfrm>
        </p:grpSpPr>
        <p:pic>
          <p:nvPicPr>
            <p:cNvPr id="11" name="tricycle">
              <a:extLst>
                <a:ext uri="{FF2B5EF4-FFF2-40B4-BE49-F238E27FC236}">
                  <a16:creationId xmlns:a16="http://schemas.microsoft.com/office/drawing/2014/main" id="{156CAAD9-C216-4084-928E-D0D1269A2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200" y="4490430"/>
              <a:ext cx="2177371" cy="16605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92E819-AA90-4026-A7DC-35266CC24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45" y="4647780"/>
              <a:ext cx="1815003" cy="181500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864A29-D9A8-428B-AFA9-F19FB040ECEE}"/>
                </a:ext>
              </a:extLst>
            </p:cNvPr>
            <p:cNvSpPr txBox="1"/>
            <p:nvPr/>
          </p:nvSpPr>
          <p:spPr>
            <a:xfrm>
              <a:off x="1100432" y="4985013"/>
              <a:ext cx="14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 wheels</a:t>
              </a:r>
            </a:p>
          </p:txBody>
        </p:sp>
      </p:grpSp>
      <p:grpSp>
        <p:nvGrpSpPr>
          <p:cNvPr id="7" name="car">
            <a:extLst>
              <a:ext uri="{FF2B5EF4-FFF2-40B4-BE49-F238E27FC236}">
                <a16:creationId xmlns:a16="http://schemas.microsoft.com/office/drawing/2014/main" id="{630777AD-6D44-499C-929B-9DBFF4B8EB88}"/>
              </a:ext>
            </a:extLst>
          </p:cNvPr>
          <p:cNvGrpSpPr/>
          <p:nvPr/>
        </p:nvGrpSpPr>
        <p:grpSpPr>
          <a:xfrm>
            <a:off x="4267202" y="4409530"/>
            <a:ext cx="4101153" cy="1815003"/>
            <a:chOff x="4267202" y="4409530"/>
            <a:chExt cx="4101153" cy="1815003"/>
          </a:xfrm>
        </p:grpSpPr>
        <p:pic>
          <p:nvPicPr>
            <p:cNvPr id="10" name="car">
              <a:extLst>
                <a:ext uri="{FF2B5EF4-FFF2-40B4-BE49-F238E27FC236}">
                  <a16:creationId xmlns:a16="http://schemas.microsoft.com/office/drawing/2014/main" id="{F767823B-5E05-45B4-85B9-A30F23AC4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934" y="4544282"/>
              <a:ext cx="2970421" cy="15455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C51493F-FE5D-4B21-AB7F-13BDE0C6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2" y="4409530"/>
              <a:ext cx="1815003" cy="181500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6F1DC3-974E-444F-A998-FF687FF3E835}"/>
                </a:ext>
              </a:extLst>
            </p:cNvPr>
            <p:cNvSpPr txBox="1"/>
            <p:nvPr/>
          </p:nvSpPr>
          <p:spPr>
            <a:xfrm>
              <a:off x="4568809" y="4750326"/>
              <a:ext cx="14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 wheels</a:t>
              </a:r>
            </a:p>
          </p:txBody>
        </p:sp>
      </p:grpSp>
      <p:grpSp>
        <p:nvGrpSpPr>
          <p:cNvPr id="13" name="balloon">
            <a:extLst>
              <a:ext uri="{FF2B5EF4-FFF2-40B4-BE49-F238E27FC236}">
                <a16:creationId xmlns:a16="http://schemas.microsoft.com/office/drawing/2014/main" id="{5EBB0275-F586-4DEC-A754-FDB7E055CC9E}"/>
              </a:ext>
            </a:extLst>
          </p:cNvPr>
          <p:cNvGrpSpPr/>
          <p:nvPr/>
        </p:nvGrpSpPr>
        <p:grpSpPr>
          <a:xfrm>
            <a:off x="352504" y="1961458"/>
            <a:ext cx="2976902" cy="2722168"/>
            <a:chOff x="352504" y="1961458"/>
            <a:chExt cx="2976902" cy="2722168"/>
          </a:xfrm>
          <a:noFill/>
        </p:grpSpPr>
        <p:pic>
          <p:nvPicPr>
            <p:cNvPr id="12" name="hot air ballooon">
              <a:extLst>
                <a:ext uri="{FF2B5EF4-FFF2-40B4-BE49-F238E27FC236}">
                  <a16:creationId xmlns:a16="http://schemas.microsoft.com/office/drawing/2014/main" id="{F7BD4A9A-AD98-41DC-85FE-CC3DD08C4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888" y="1987878"/>
              <a:ext cx="1477516" cy="2352987"/>
            </a:xfrm>
            <a:prstGeom prst="rect">
              <a:avLst/>
            </a:prstGeom>
            <a:grp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6ED497F-5A38-42DC-9CD2-530357B4A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04" y="2868623"/>
              <a:ext cx="1815003" cy="1815003"/>
            </a:xfrm>
            <a:prstGeom prst="rect">
              <a:avLst/>
            </a:prstGeom>
            <a:grpFill/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E64536-DB17-4AB6-8907-478555D9C1E9}"/>
                </a:ext>
              </a:extLst>
            </p:cNvPr>
            <p:cNvSpPr txBox="1"/>
            <p:nvPr/>
          </p:nvSpPr>
          <p:spPr>
            <a:xfrm>
              <a:off x="642784" y="3211960"/>
              <a:ext cx="147751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 balloon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133B28-733B-4EAA-8419-168637FF10E6}"/>
                </a:ext>
              </a:extLst>
            </p:cNvPr>
            <p:cNvSpPr/>
            <p:nvPr/>
          </p:nvSpPr>
          <p:spPr>
            <a:xfrm>
              <a:off x="469900" y="1961458"/>
              <a:ext cx="2859506" cy="24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C59FACE-61F1-456D-8267-05FC18EE249B}"/>
              </a:ext>
            </a:extLst>
          </p:cNvPr>
          <p:cNvSpPr txBox="1"/>
          <p:nvPr/>
        </p:nvSpPr>
        <p:spPr>
          <a:xfrm>
            <a:off x="2329922" y="2079562"/>
            <a:ext cx="790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It costs £1 to ride in the hot-air balloon. Which purse does Number One need?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68" y="1116414"/>
            <a:ext cx="601477" cy="2125093"/>
          </a:xfrm>
          <a:prstGeom prst="rect">
            <a:avLst/>
          </a:prstGeom>
        </p:spPr>
      </p:pic>
      <p:grpSp>
        <p:nvGrpSpPr>
          <p:cNvPr id="6" name="£1 purse">
            <a:extLst>
              <a:ext uri="{FF2B5EF4-FFF2-40B4-BE49-F238E27FC236}">
                <a16:creationId xmlns:a16="http://schemas.microsoft.com/office/drawing/2014/main" id="{888B2FC9-906A-495B-B650-714166CB687C}"/>
              </a:ext>
            </a:extLst>
          </p:cNvPr>
          <p:cNvGrpSpPr/>
          <p:nvPr/>
        </p:nvGrpSpPr>
        <p:grpSpPr>
          <a:xfrm>
            <a:off x="682872" y="2997900"/>
            <a:ext cx="3595549" cy="2933000"/>
            <a:chOff x="682872" y="2997900"/>
            <a:chExt cx="3595549" cy="2933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CCE94E-515D-498C-8AFE-12ECB5A05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72" y="2997900"/>
              <a:ext cx="3595549" cy="2933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E64FCDB-0477-4021-B6A1-855230616364}"/>
                </a:ext>
              </a:extLst>
            </p:cNvPr>
            <p:cNvSpPr/>
            <p:nvPr/>
          </p:nvSpPr>
          <p:spPr>
            <a:xfrm>
              <a:off x="843911" y="4864100"/>
              <a:ext cx="571500" cy="596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F8497C-9B13-4EF5-B7B7-BA857C8FE8F2}"/>
                </a:ext>
              </a:extLst>
            </p:cNvPr>
            <p:cNvSpPr/>
            <p:nvPr/>
          </p:nvSpPr>
          <p:spPr>
            <a:xfrm>
              <a:off x="1516631" y="4864100"/>
              <a:ext cx="571500" cy="596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55339B-074F-4F30-9E0D-0B2A873CAAE1}"/>
                </a:ext>
              </a:extLst>
            </p:cNvPr>
            <p:cNvSpPr/>
            <p:nvPr/>
          </p:nvSpPr>
          <p:spPr>
            <a:xfrm>
              <a:off x="2189351" y="4864100"/>
              <a:ext cx="571500" cy="596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6E155D-64F5-4EB7-B5C5-23FDCFEC7632}"/>
                </a:ext>
              </a:extLst>
            </p:cNvPr>
            <p:cNvSpPr/>
            <p:nvPr/>
          </p:nvSpPr>
          <p:spPr>
            <a:xfrm>
              <a:off x="2858592" y="4864100"/>
              <a:ext cx="571500" cy="596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52B28F-B1C4-47E8-A0E6-D965B853EAC4}"/>
                </a:ext>
              </a:extLst>
            </p:cNvPr>
            <p:cNvSpPr/>
            <p:nvPr/>
          </p:nvSpPr>
          <p:spPr>
            <a:xfrm>
              <a:off x="3527833" y="4864100"/>
              <a:ext cx="571500" cy="596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B300F2-977B-483A-BC35-D00534B41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33" y="4908550"/>
              <a:ext cx="508255" cy="508000"/>
            </a:xfrm>
            <a:prstGeom prst="rect">
              <a:avLst/>
            </a:prstGeom>
          </p:spPr>
        </p:pic>
      </p:grpSp>
      <p:grpSp>
        <p:nvGrpSpPr>
          <p:cNvPr id="7" name="£3">
            <a:extLst>
              <a:ext uri="{FF2B5EF4-FFF2-40B4-BE49-F238E27FC236}">
                <a16:creationId xmlns:a16="http://schemas.microsoft.com/office/drawing/2014/main" id="{98589228-3BCA-45BB-8D04-D715BA5B528E}"/>
              </a:ext>
            </a:extLst>
          </p:cNvPr>
          <p:cNvGrpSpPr/>
          <p:nvPr/>
        </p:nvGrpSpPr>
        <p:grpSpPr>
          <a:xfrm>
            <a:off x="4704540" y="2997900"/>
            <a:ext cx="3595549" cy="2933000"/>
            <a:chOff x="4704540" y="2997900"/>
            <a:chExt cx="3595549" cy="2933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B926EC-1634-46D8-A421-D70AAD2BA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4540" y="2997900"/>
              <a:ext cx="3595549" cy="2933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0E86123-ABB4-4189-AB17-4EEADABBC6A3}"/>
                </a:ext>
              </a:extLst>
            </p:cNvPr>
            <p:cNvSpPr/>
            <p:nvPr/>
          </p:nvSpPr>
          <p:spPr>
            <a:xfrm>
              <a:off x="4844411" y="4864100"/>
              <a:ext cx="571500" cy="596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5998D1-72EB-42EB-9FED-639D43DD1840}"/>
                </a:ext>
              </a:extLst>
            </p:cNvPr>
            <p:cNvSpPr/>
            <p:nvPr/>
          </p:nvSpPr>
          <p:spPr>
            <a:xfrm>
              <a:off x="5517131" y="4864100"/>
              <a:ext cx="571500" cy="596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C281D1-DEC1-4405-BA56-EC927F942927}"/>
                </a:ext>
              </a:extLst>
            </p:cNvPr>
            <p:cNvSpPr/>
            <p:nvPr/>
          </p:nvSpPr>
          <p:spPr>
            <a:xfrm>
              <a:off x="6189851" y="4864100"/>
              <a:ext cx="571500" cy="596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E90FC3-0678-4BFC-A37F-C0129B8BB8BE}"/>
                </a:ext>
              </a:extLst>
            </p:cNvPr>
            <p:cNvSpPr/>
            <p:nvPr/>
          </p:nvSpPr>
          <p:spPr>
            <a:xfrm>
              <a:off x="6859092" y="4864100"/>
              <a:ext cx="571500" cy="596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A7341C3-71BB-492D-8768-FB079BD076F1}"/>
                </a:ext>
              </a:extLst>
            </p:cNvPr>
            <p:cNvSpPr/>
            <p:nvPr/>
          </p:nvSpPr>
          <p:spPr>
            <a:xfrm>
              <a:off x="7528333" y="4864100"/>
              <a:ext cx="571500" cy="596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77D5BD3-108E-4CAC-8956-05E4E458E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033" y="4908550"/>
              <a:ext cx="508255" cy="5080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7E1E33F-3DA8-4B2F-9708-9A8B833F7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782" y="4908550"/>
              <a:ext cx="508255" cy="5080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A81E98E-D1A1-48D0-B5FD-E05903CB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473" y="4908550"/>
              <a:ext cx="508255" cy="508000"/>
            </a:xfrm>
            <a:prstGeom prst="rect">
              <a:avLst/>
            </a:prstGeom>
          </p:spPr>
        </p:pic>
      </p:grp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DF933493-2BDC-4762-BACB-10E644BDE066}"/>
              </a:ext>
            </a:extLst>
          </p:cNvPr>
          <p:cNvSpPr/>
          <p:nvPr/>
        </p:nvSpPr>
        <p:spPr>
          <a:xfrm>
            <a:off x="3095631" y="1434772"/>
            <a:ext cx="3763461" cy="954389"/>
          </a:xfrm>
          <a:prstGeom prst="wedgeRoundRectCallout">
            <a:avLst>
              <a:gd name="adj1" fmla="val 70605"/>
              <a:gd name="adj2" fmla="val 32207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Well done! This purse has £1. </a:t>
            </a:r>
          </a:p>
        </p:txBody>
      </p: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433DF8F-1858-44A9-B6A0-6073046CD0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4224" b="-758"/>
          <a:stretch/>
        </p:blipFill>
        <p:spPr>
          <a:xfrm>
            <a:off x="1046773" y="1962500"/>
            <a:ext cx="4389555" cy="424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84" y="679612"/>
            <a:ext cx="799465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Up and up went the hot-air balloon. Number One looked down on all the sheep in the fields.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/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I wonder which field has only 1 sheep. Can you help?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03" y="2927253"/>
            <a:ext cx="914888" cy="3232413"/>
          </a:xfrm>
          <a:prstGeom prst="rect">
            <a:avLst/>
          </a:prstGeom>
        </p:spPr>
      </p:pic>
      <p:grpSp>
        <p:nvGrpSpPr>
          <p:cNvPr id="19" name="sheep 2">
            <a:extLst>
              <a:ext uri="{FF2B5EF4-FFF2-40B4-BE49-F238E27FC236}">
                <a16:creationId xmlns:a16="http://schemas.microsoft.com/office/drawing/2014/main" id="{92C74AD2-A5F9-49F4-A5FF-14520B0F4397}"/>
              </a:ext>
            </a:extLst>
          </p:cNvPr>
          <p:cNvGrpSpPr/>
          <p:nvPr/>
        </p:nvGrpSpPr>
        <p:grpSpPr>
          <a:xfrm>
            <a:off x="1046773" y="1962500"/>
            <a:ext cx="2106152" cy="2091275"/>
            <a:chOff x="1046773" y="1962500"/>
            <a:chExt cx="2106152" cy="20912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B926EC-1634-46D8-A421-D70AAD2BA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93" b="50395"/>
            <a:stretch/>
          </p:blipFill>
          <p:spPr>
            <a:xfrm>
              <a:off x="1046773" y="1962500"/>
              <a:ext cx="2106152" cy="209127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1B52276-A197-45B3-B5CF-566C1AF63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7" y="2542538"/>
              <a:ext cx="603082" cy="78435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76EF685-7D67-4B9A-A80B-3866DE095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340" y="2819520"/>
              <a:ext cx="603082" cy="784357"/>
            </a:xfrm>
            <a:prstGeom prst="rect">
              <a:avLst/>
            </a:prstGeom>
          </p:spPr>
        </p:pic>
      </p:grp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82F855F9-E64E-4CE9-A6F4-53C6E9DC926A}"/>
              </a:ext>
            </a:extLst>
          </p:cNvPr>
          <p:cNvSpPr/>
          <p:nvPr/>
        </p:nvSpPr>
        <p:spPr>
          <a:xfrm>
            <a:off x="5404031" y="2021781"/>
            <a:ext cx="2275972" cy="1582096"/>
          </a:xfrm>
          <a:prstGeom prst="wedgeRoundRectCallout">
            <a:avLst>
              <a:gd name="adj1" fmla="val 40935"/>
              <a:gd name="adj2" fmla="val 94427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Well done! This field has 1 sheep. Did you need to count the sheep?</a:t>
            </a:r>
          </a:p>
        </p:txBody>
      </p:sp>
      <p:grpSp>
        <p:nvGrpSpPr>
          <p:cNvPr id="20" name="sheep 4">
            <a:extLst>
              <a:ext uri="{FF2B5EF4-FFF2-40B4-BE49-F238E27FC236}">
                <a16:creationId xmlns:a16="http://schemas.microsoft.com/office/drawing/2014/main" id="{29D53253-1CB8-4F46-A064-44AEDAC20E83}"/>
              </a:ext>
            </a:extLst>
          </p:cNvPr>
          <p:cNvGrpSpPr/>
          <p:nvPr/>
        </p:nvGrpSpPr>
        <p:grpSpPr>
          <a:xfrm>
            <a:off x="3152924" y="1952672"/>
            <a:ext cx="2091275" cy="2106152"/>
            <a:chOff x="3152924" y="1952672"/>
            <a:chExt cx="2091275" cy="210615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A9F3980-F860-4B4E-BECA-3215C2524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93" b="50395"/>
            <a:stretch/>
          </p:blipFill>
          <p:spPr>
            <a:xfrm rot="5400000">
              <a:off x="3145486" y="1960110"/>
              <a:ext cx="2106152" cy="20912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2F5C59-F354-4559-97AE-B03B33746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995" y="2179997"/>
              <a:ext cx="603082" cy="78435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5097E59-4A0F-414C-9802-E4046D039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081" y="2241679"/>
              <a:ext cx="603082" cy="78435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842172B-5788-4087-A4EB-10BE7A5FB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731" y="3103969"/>
              <a:ext cx="603082" cy="78435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C610373-6969-4FCF-BBFE-C1D799285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523" y="3036568"/>
              <a:ext cx="603082" cy="784357"/>
            </a:xfrm>
            <a:prstGeom prst="rect">
              <a:avLst/>
            </a:prstGeom>
          </p:spPr>
        </p:pic>
      </p:grpSp>
      <p:grpSp>
        <p:nvGrpSpPr>
          <p:cNvPr id="18" name="sheep 3">
            <a:extLst>
              <a:ext uri="{FF2B5EF4-FFF2-40B4-BE49-F238E27FC236}">
                <a16:creationId xmlns:a16="http://schemas.microsoft.com/office/drawing/2014/main" id="{63AD48D4-9EB7-40F2-9561-F1E3551DC205}"/>
              </a:ext>
            </a:extLst>
          </p:cNvPr>
          <p:cNvGrpSpPr/>
          <p:nvPr/>
        </p:nvGrpSpPr>
        <p:grpSpPr>
          <a:xfrm>
            <a:off x="1046963" y="4053645"/>
            <a:ext cx="2091275" cy="2106152"/>
            <a:chOff x="1046963" y="4053645"/>
            <a:chExt cx="2091275" cy="210615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27CE143-3F35-4708-94F7-230D975C75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93" b="50395"/>
            <a:stretch/>
          </p:blipFill>
          <p:spPr>
            <a:xfrm rot="16200000">
              <a:off x="1039525" y="4061083"/>
              <a:ext cx="2106152" cy="209127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9918C4B-08C2-4346-B8F9-18972FEE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745" y="4165081"/>
              <a:ext cx="603082" cy="78435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5FF681E-A9FE-4FD7-9455-014027241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258" y="4714542"/>
              <a:ext cx="603082" cy="78435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F2B6512-CD25-4543-8BC0-BF312639C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340" y="5119558"/>
              <a:ext cx="603082" cy="784357"/>
            </a:xfrm>
            <a:prstGeom prst="rect">
              <a:avLst/>
            </a:prstGeom>
          </p:spPr>
        </p:pic>
      </p:grpSp>
      <p:grpSp>
        <p:nvGrpSpPr>
          <p:cNvPr id="17" name="sheep 1">
            <a:extLst>
              <a:ext uri="{FF2B5EF4-FFF2-40B4-BE49-F238E27FC236}">
                <a16:creationId xmlns:a16="http://schemas.microsoft.com/office/drawing/2014/main" id="{0ABC83B9-9C26-4452-8DFA-9C7AE6664A71}"/>
              </a:ext>
            </a:extLst>
          </p:cNvPr>
          <p:cNvGrpSpPr/>
          <p:nvPr/>
        </p:nvGrpSpPr>
        <p:grpSpPr>
          <a:xfrm>
            <a:off x="3138048" y="4058842"/>
            <a:ext cx="2106152" cy="2091275"/>
            <a:chOff x="3138048" y="4058842"/>
            <a:chExt cx="2106152" cy="209127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B05069B-4E79-488D-A551-D49D841BA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93" b="50395"/>
            <a:stretch/>
          </p:blipFill>
          <p:spPr>
            <a:xfrm rot="10800000">
              <a:off x="3138048" y="4058842"/>
              <a:ext cx="2106152" cy="2091275"/>
            </a:xfrm>
            <a:prstGeom prst="rect">
              <a:avLst/>
            </a:prstGeom>
          </p:spPr>
        </p:pic>
        <p:pic>
          <p:nvPicPr>
            <p:cNvPr id="44" name="one sheep">
              <a:extLst>
                <a:ext uri="{FF2B5EF4-FFF2-40B4-BE49-F238E27FC236}">
                  <a16:creationId xmlns:a16="http://schemas.microsoft.com/office/drawing/2014/main" id="{CB86ED7C-589C-445F-93A9-2385EF8AE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698" y="4714541"/>
              <a:ext cx="603082" cy="784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56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3761C2-9205-4165-A465-84C65C4A65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 r="36011"/>
          <a:stretch/>
        </p:blipFill>
        <p:spPr>
          <a:xfrm>
            <a:off x="712195" y="1978925"/>
            <a:ext cx="3859806" cy="3780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84" y="679612"/>
            <a:ext cx="799465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The sheep were getting smaller and smaller as Number One floated up and up. Number One looked through a telescope with his one eye.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Down below, he could see a bus driving along the road. What do you notice about the bus?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B926EC-1634-46D8-A421-D70AAD2BA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3" y="2299898"/>
            <a:ext cx="3247181" cy="30227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20" y="1787608"/>
            <a:ext cx="811696" cy="2867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E745F-777D-4734-91A0-24A8B259F7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3840">
            <a:off x="6052688" y="2384524"/>
            <a:ext cx="1356951" cy="8589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189C452-C9A2-426C-A7FA-34CC6DF95585}"/>
              </a:ext>
            </a:extLst>
          </p:cNvPr>
          <p:cNvSpPr/>
          <p:nvPr/>
        </p:nvSpPr>
        <p:spPr>
          <a:xfrm rot="21391870">
            <a:off x="1286884" y="3018492"/>
            <a:ext cx="720000" cy="396000"/>
          </a:xfrm>
          <a:custGeom>
            <a:avLst/>
            <a:gdLst>
              <a:gd name="connsiteX0" fmla="*/ 0 w 703974"/>
              <a:gd name="connsiteY0" fmla="*/ 0 h 417441"/>
              <a:gd name="connsiteX1" fmla="*/ 703974 w 703974"/>
              <a:gd name="connsiteY1" fmla="*/ 0 h 417441"/>
              <a:gd name="connsiteX2" fmla="*/ 703974 w 703974"/>
              <a:gd name="connsiteY2" fmla="*/ 417441 h 417441"/>
              <a:gd name="connsiteX3" fmla="*/ 0 w 703974"/>
              <a:gd name="connsiteY3" fmla="*/ 417441 h 417441"/>
              <a:gd name="connsiteX4" fmla="*/ 0 w 703974"/>
              <a:gd name="connsiteY4" fmla="*/ 0 h 417441"/>
              <a:gd name="connsiteX0" fmla="*/ 0 w 708215"/>
              <a:gd name="connsiteY0" fmla="*/ 0 h 417441"/>
              <a:gd name="connsiteX1" fmla="*/ 708215 w 708215"/>
              <a:gd name="connsiteY1" fmla="*/ 22738 h 417441"/>
              <a:gd name="connsiteX2" fmla="*/ 703974 w 708215"/>
              <a:gd name="connsiteY2" fmla="*/ 417441 h 417441"/>
              <a:gd name="connsiteX3" fmla="*/ 0 w 708215"/>
              <a:gd name="connsiteY3" fmla="*/ 417441 h 417441"/>
              <a:gd name="connsiteX4" fmla="*/ 0 w 708215"/>
              <a:gd name="connsiteY4" fmla="*/ 0 h 417441"/>
              <a:gd name="connsiteX0" fmla="*/ 0 w 710252"/>
              <a:gd name="connsiteY0" fmla="*/ 10859 h 394703"/>
              <a:gd name="connsiteX1" fmla="*/ 710252 w 710252"/>
              <a:gd name="connsiteY1" fmla="*/ 0 h 394703"/>
              <a:gd name="connsiteX2" fmla="*/ 706011 w 710252"/>
              <a:gd name="connsiteY2" fmla="*/ 394703 h 394703"/>
              <a:gd name="connsiteX3" fmla="*/ 2037 w 710252"/>
              <a:gd name="connsiteY3" fmla="*/ 394703 h 394703"/>
              <a:gd name="connsiteX4" fmla="*/ 0 w 710252"/>
              <a:gd name="connsiteY4" fmla="*/ 10859 h 394703"/>
              <a:gd name="connsiteX0" fmla="*/ 13065 w 723317"/>
              <a:gd name="connsiteY0" fmla="*/ 10859 h 394703"/>
              <a:gd name="connsiteX1" fmla="*/ 723317 w 723317"/>
              <a:gd name="connsiteY1" fmla="*/ 0 h 394703"/>
              <a:gd name="connsiteX2" fmla="*/ 719076 w 723317"/>
              <a:gd name="connsiteY2" fmla="*/ 394703 h 394703"/>
              <a:gd name="connsiteX3" fmla="*/ 0 w 723317"/>
              <a:gd name="connsiteY3" fmla="*/ 365687 h 394703"/>
              <a:gd name="connsiteX4" fmla="*/ 13065 w 723317"/>
              <a:gd name="connsiteY4" fmla="*/ 10859 h 394703"/>
              <a:gd name="connsiteX0" fmla="*/ 13065 w 725940"/>
              <a:gd name="connsiteY0" fmla="*/ 10859 h 378244"/>
              <a:gd name="connsiteX1" fmla="*/ 723317 w 725940"/>
              <a:gd name="connsiteY1" fmla="*/ 0 h 378244"/>
              <a:gd name="connsiteX2" fmla="*/ 725694 w 725940"/>
              <a:gd name="connsiteY2" fmla="*/ 378244 h 378244"/>
              <a:gd name="connsiteX3" fmla="*/ 0 w 725940"/>
              <a:gd name="connsiteY3" fmla="*/ 365687 h 378244"/>
              <a:gd name="connsiteX4" fmla="*/ 13065 w 725940"/>
              <a:gd name="connsiteY4" fmla="*/ 10859 h 378244"/>
              <a:gd name="connsiteX0" fmla="*/ 13065 w 729935"/>
              <a:gd name="connsiteY0" fmla="*/ 27317 h 394702"/>
              <a:gd name="connsiteX1" fmla="*/ 729935 w 729935"/>
              <a:gd name="connsiteY1" fmla="*/ 0 h 394702"/>
              <a:gd name="connsiteX2" fmla="*/ 725694 w 729935"/>
              <a:gd name="connsiteY2" fmla="*/ 394702 h 394702"/>
              <a:gd name="connsiteX3" fmla="*/ 0 w 729935"/>
              <a:gd name="connsiteY3" fmla="*/ 382145 h 394702"/>
              <a:gd name="connsiteX4" fmla="*/ 13065 w 729935"/>
              <a:gd name="connsiteY4" fmla="*/ 27317 h 394702"/>
              <a:gd name="connsiteX0" fmla="*/ 20361 w 729935"/>
              <a:gd name="connsiteY0" fmla="*/ 0 h 395043"/>
              <a:gd name="connsiteX1" fmla="*/ 729935 w 729935"/>
              <a:gd name="connsiteY1" fmla="*/ 341 h 395043"/>
              <a:gd name="connsiteX2" fmla="*/ 725694 w 729935"/>
              <a:gd name="connsiteY2" fmla="*/ 395043 h 395043"/>
              <a:gd name="connsiteX3" fmla="*/ 0 w 729935"/>
              <a:gd name="connsiteY3" fmla="*/ 382486 h 395043"/>
              <a:gd name="connsiteX4" fmla="*/ 20361 w 729935"/>
              <a:gd name="connsiteY4" fmla="*/ 0 h 39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35" h="395043">
                <a:moveTo>
                  <a:pt x="20361" y="0"/>
                </a:moveTo>
                <a:lnTo>
                  <a:pt x="729935" y="341"/>
                </a:lnTo>
                <a:cubicBezTo>
                  <a:pt x="728521" y="131909"/>
                  <a:pt x="727108" y="263475"/>
                  <a:pt x="725694" y="395043"/>
                </a:cubicBezTo>
                <a:lnTo>
                  <a:pt x="0" y="382486"/>
                </a:lnTo>
                <a:lnTo>
                  <a:pt x="2036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one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91A3AC-9E8B-407D-A8A7-7EA6C98E263E}"/>
              </a:ext>
            </a:extLst>
          </p:cNvPr>
          <p:cNvSpPr/>
          <p:nvPr/>
        </p:nvSpPr>
        <p:spPr>
          <a:xfrm rot="537815">
            <a:off x="2754949" y="3230508"/>
            <a:ext cx="1162003" cy="386772"/>
          </a:xfrm>
          <a:custGeom>
            <a:avLst/>
            <a:gdLst>
              <a:gd name="connsiteX0" fmla="*/ 0 w 1141760"/>
              <a:gd name="connsiteY0" fmla="*/ 0 h 400305"/>
              <a:gd name="connsiteX1" fmla="*/ 1141760 w 1141760"/>
              <a:gd name="connsiteY1" fmla="*/ 0 h 400305"/>
              <a:gd name="connsiteX2" fmla="*/ 1141760 w 1141760"/>
              <a:gd name="connsiteY2" fmla="*/ 400305 h 400305"/>
              <a:gd name="connsiteX3" fmla="*/ 0 w 1141760"/>
              <a:gd name="connsiteY3" fmla="*/ 400305 h 400305"/>
              <a:gd name="connsiteX4" fmla="*/ 0 w 1141760"/>
              <a:gd name="connsiteY4" fmla="*/ 0 h 400305"/>
              <a:gd name="connsiteX0" fmla="*/ 0 w 1144634"/>
              <a:gd name="connsiteY0" fmla="*/ 0 h 400305"/>
              <a:gd name="connsiteX1" fmla="*/ 1144634 w 1144634"/>
              <a:gd name="connsiteY1" fmla="*/ 120292 h 400305"/>
              <a:gd name="connsiteX2" fmla="*/ 1141760 w 1144634"/>
              <a:gd name="connsiteY2" fmla="*/ 400305 h 400305"/>
              <a:gd name="connsiteX3" fmla="*/ 0 w 1144634"/>
              <a:gd name="connsiteY3" fmla="*/ 400305 h 400305"/>
              <a:gd name="connsiteX4" fmla="*/ 0 w 1144634"/>
              <a:gd name="connsiteY4" fmla="*/ 0 h 400305"/>
              <a:gd name="connsiteX0" fmla="*/ 0 w 1162003"/>
              <a:gd name="connsiteY0" fmla="*/ 0 h 357318"/>
              <a:gd name="connsiteX1" fmla="*/ 1162003 w 1162003"/>
              <a:gd name="connsiteY1" fmla="*/ 77305 h 357318"/>
              <a:gd name="connsiteX2" fmla="*/ 1159129 w 1162003"/>
              <a:gd name="connsiteY2" fmla="*/ 357318 h 357318"/>
              <a:gd name="connsiteX3" fmla="*/ 17369 w 1162003"/>
              <a:gd name="connsiteY3" fmla="*/ 357318 h 357318"/>
              <a:gd name="connsiteX4" fmla="*/ 0 w 1162003"/>
              <a:gd name="connsiteY4" fmla="*/ 0 h 357318"/>
              <a:gd name="connsiteX0" fmla="*/ 0 w 1162003"/>
              <a:gd name="connsiteY0" fmla="*/ 0 h 386772"/>
              <a:gd name="connsiteX1" fmla="*/ 1162003 w 1162003"/>
              <a:gd name="connsiteY1" fmla="*/ 77305 h 386772"/>
              <a:gd name="connsiteX2" fmla="*/ 1159129 w 1162003"/>
              <a:gd name="connsiteY2" fmla="*/ 357318 h 386772"/>
              <a:gd name="connsiteX3" fmla="*/ 10657 w 1162003"/>
              <a:gd name="connsiteY3" fmla="*/ 386772 h 386772"/>
              <a:gd name="connsiteX4" fmla="*/ 0 w 1162003"/>
              <a:gd name="connsiteY4" fmla="*/ 0 h 386772"/>
              <a:gd name="connsiteX0" fmla="*/ 0 w 1162003"/>
              <a:gd name="connsiteY0" fmla="*/ 0 h 386772"/>
              <a:gd name="connsiteX1" fmla="*/ 1162003 w 1162003"/>
              <a:gd name="connsiteY1" fmla="*/ 77305 h 386772"/>
              <a:gd name="connsiteX2" fmla="*/ 1157083 w 1162003"/>
              <a:gd name="connsiteY2" fmla="*/ 380358 h 386772"/>
              <a:gd name="connsiteX3" fmla="*/ 10657 w 1162003"/>
              <a:gd name="connsiteY3" fmla="*/ 386772 h 386772"/>
              <a:gd name="connsiteX4" fmla="*/ 0 w 1162003"/>
              <a:gd name="connsiteY4" fmla="*/ 0 h 38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003" h="386772">
                <a:moveTo>
                  <a:pt x="0" y="0"/>
                </a:moveTo>
                <a:lnTo>
                  <a:pt x="1162003" y="77305"/>
                </a:lnTo>
                <a:lnTo>
                  <a:pt x="1157083" y="380358"/>
                </a:lnTo>
                <a:lnTo>
                  <a:pt x="10657" y="3867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4708520" y="3705443"/>
            <a:ext cx="2653682" cy="1590857"/>
          </a:xfrm>
          <a:prstGeom prst="wedgeRoundRectCallout">
            <a:avLst>
              <a:gd name="adj1" fmla="val 53096"/>
              <a:gd name="adj2" fmla="val -72067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How did you know it was the number 1? How many different ways to show 1 can you see?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E7A84B-146F-4571-A68B-9434A759D7B7}"/>
              </a:ext>
            </a:extLst>
          </p:cNvPr>
          <p:cNvSpPr/>
          <p:nvPr/>
        </p:nvSpPr>
        <p:spPr>
          <a:xfrm>
            <a:off x="712195" y="2034695"/>
            <a:ext cx="3546611" cy="3546611"/>
          </a:xfrm>
          <a:prstGeom prst="ellipse">
            <a:avLst/>
          </a:prstGeom>
          <a:noFill/>
          <a:ln w="381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Up and up he floated in the balloon. Number One went past 1 </a:t>
            </a:r>
          </a:p>
          <a:p>
            <a:pPr algn="ctr"/>
            <a:r>
              <a:rPr lang="en-US" dirty="0">
                <a:latin typeface="Twinkl" pitchFamily="2" charset="77"/>
              </a:rPr>
              <a:t>cloud, 1 bird and 1 sun.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/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Which picture is the right one?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How do you know?</a:t>
            </a:r>
            <a:endParaRPr lang="en-GB" dirty="0"/>
          </a:p>
        </p:txBody>
      </p:sp>
      <p:grpSp>
        <p:nvGrpSpPr>
          <p:cNvPr id="4" name="pic 1">
            <a:extLst>
              <a:ext uri="{FF2B5EF4-FFF2-40B4-BE49-F238E27FC236}">
                <a16:creationId xmlns:a16="http://schemas.microsoft.com/office/drawing/2014/main" id="{2F285DC3-80A6-4CBC-B04D-5D969C6F6528}"/>
              </a:ext>
            </a:extLst>
          </p:cNvPr>
          <p:cNvGrpSpPr/>
          <p:nvPr/>
        </p:nvGrpSpPr>
        <p:grpSpPr>
          <a:xfrm>
            <a:off x="0" y="2064607"/>
            <a:ext cx="3678195" cy="3071867"/>
            <a:chOff x="0" y="2064607"/>
            <a:chExt cx="3678195" cy="30718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D75F65E-7DC7-4B8F-B656-DFF7BC4C8EF6}"/>
                </a:ext>
              </a:extLst>
            </p:cNvPr>
            <p:cNvSpPr/>
            <p:nvPr/>
          </p:nvSpPr>
          <p:spPr>
            <a:xfrm>
              <a:off x="495274" y="2243147"/>
              <a:ext cx="2687647" cy="289332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9B80A6-8D65-468F-8AE4-00CA9DD29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51878"/>
              <a:ext cx="2342330" cy="165629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0F5DEB4-7E11-4E63-A41B-345F0766C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868" y="2064607"/>
              <a:ext cx="2342327" cy="16562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722E9D-E6EC-4926-BC8E-7C1E7BD9E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8" r="21839" b="29688"/>
            <a:stretch/>
          </p:blipFill>
          <p:spPr>
            <a:xfrm>
              <a:off x="684957" y="3475260"/>
              <a:ext cx="1440330" cy="128397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3470F99-74E2-474B-93B6-02EF72535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82151" y="3490026"/>
              <a:ext cx="1102924" cy="1269212"/>
            </a:xfrm>
            <a:prstGeom prst="rect">
              <a:avLst/>
            </a:prstGeom>
          </p:spPr>
        </p:pic>
      </p:grpSp>
      <p:grpSp>
        <p:nvGrpSpPr>
          <p:cNvPr id="7" name="pic 2">
            <a:extLst>
              <a:ext uri="{FF2B5EF4-FFF2-40B4-BE49-F238E27FC236}">
                <a16:creationId xmlns:a16="http://schemas.microsoft.com/office/drawing/2014/main" id="{F14E817A-022D-4D1D-82D8-A9B274A9DBB0}"/>
              </a:ext>
            </a:extLst>
          </p:cNvPr>
          <p:cNvGrpSpPr/>
          <p:nvPr/>
        </p:nvGrpSpPr>
        <p:grpSpPr>
          <a:xfrm>
            <a:off x="3228176" y="2064608"/>
            <a:ext cx="2687647" cy="3071866"/>
            <a:chOff x="3228176" y="2064608"/>
            <a:chExt cx="2687647" cy="307186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26B8417-4CA7-405F-8C4E-B62EB2C08FC8}"/>
                </a:ext>
              </a:extLst>
            </p:cNvPr>
            <p:cNvSpPr/>
            <p:nvPr/>
          </p:nvSpPr>
          <p:spPr>
            <a:xfrm>
              <a:off x="3228176" y="2243148"/>
              <a:ext cx="2687647" cy="2893326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2FD671-E083-4AA0-9A4C-F6B54FE58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9" r="25147" b="14916"/>
            <a:stretch/>
          </p:blipFill>
          <p:spPr>
            <a:xfrm>
              <a:off x="3359388" y="2064608"/>
              <a:ext cx="1083191" cy="14092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EF79BA0-5E63-4446-95F6-68E79A69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27" y="2139278"/>
              <a:ext cx="1574456" cy="111332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6B71A0-2A09-4FF3-8B6D-F3FF65E7D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 t="31038" r="22470" b="32471"/>
            <a:stretch/>
          </p:blipFill>
          <p:spPr>
            <a:xfrm>
              <a:off x="3359388" y="3795572"/>
              <a:ext cx="1271208" cy="60439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94F9588-D792-4EE6-AD49-DECA4339C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31828" r="21547" b="29182"/>
            <a:stretch/>
          </p:blipFill>
          <p:spPr>
            <a:xfrm>
              <a:off x="4246398" y="3346578"/>
              <a:ext cx="1190829" cy="5940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EA5DC3-8DBA-4817-B3D2-EC77D77AD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0" t="31254" r="22004" b="30248"/>
            <a:stretch/>
          </p:blipFill>
          <p:spPr>
            <a:xfrm>
              <a:off x="3829205" y="4356306"/>
              <a:ext cx="1242526" cy="59765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3EF9AA0-8270-4C53-8DBF-814087CD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97603" y="3889551"/>
              <a:ext cx="924953" cy="1064408"/>
            </a:xfrm>
            <a:prstGeom prst="rect">
              <a:avLst/>
            </a:prstGeom>
          </p:spPr>
        </p:pic>
      </p:grpSp>
      <p:grpSp>
        <p:nvGrpSpPr>
          <p:cNvPr id="8" name="correct pic">
            <a:extLst>
              <a:ext uri="{FF2B5EF4-FFF2-40B4-BE49-F238E27FC236}">
                <a16:creationId xmlns:a16="http://schemas.microsoft.com/office/drawing/2014/main" id="{421C84EC-13E7-438A-8458-38D273CBCBC0}"/>
              </a:ext>
            </a:extLst>
          </p:cNvPr>
          <p:cNvGrpSpPr/>
          <p:nvPr/>
        </p:nvGrpSpPr>
        <p:grpSpPr>
          <a:xfrm>
            <a:off x="5397094" y="2139278"/>
            <a:ext cx="3251632" cy="2997194"/>
            <a:chOff x="5397094" y="2139278"/>
            <a:chExt cx="3251632" cy="299719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E5C1A0-3E79-4C63-86AE-D356B3CFD5D8}"/>
                </a:ext>
              </a:extLst>
            </p:cNvPr>
            <p:cNvSpPr/>
            <p:nvPr/>
          </p:nvSpPr>
          <p:spPr>
            <a:xfrm>
              <a:off x="5961079" y="2243147"/>
              <a:ext cx="2687647" cy="2893325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5523880-02BA-480B-9854-4D385BB89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094" y="2139278"/>
              <a:ext cx="2342327" cy="16562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722FFED-4702-4614-AB03-30D05D3C3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5" t="31073" r="20400" b="27179"/>
            <a:stretch/>
          </p:blipFill>
          <p:spPr>
            <a:xfrm>
              <a:off x="6140129" y="3889551"/>
              <a:ext cx="1718640" cy="86867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4E5F850-6E6C-42F4-AD9F-08793896A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0338" y="2767666"/>
              <a:ext cx="1273961" cy="1466036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157DDC-2EDA-4520-A188-F0F6B6274E3C}"/>
              </a:ext>
            </a:extLst>
          </p:cNvPr>
          <p:cNvSpPr/>
          <p:nvPr/>
        </p:nvSpPr>
        <p:spPr>
          <a:xfrm>
            <a:off x="1335868" y="5423538"/>
            <a:ext cx="6403553" cy="754850"/>
          </a:xfrm>
          <a:prstGeom prst="roundRect">
            <a:avLst/>
          </a:prstGeom>
          <a:solidFill>
            <a:schemeClr val="bg1"/>
          </a:solidFill>
          <a:ln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Yes! This picture shows 1 sun, 1 bird and 1 cloud. How many things are there altogether? What is 1 + 1 + 1?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386</TotalTime>
  <Words>432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Twinkl</vt:lpstr>
      <vt:lpstr>Calibri</vt:lpstr>
      <vt:lpstr>Office Theme</vt:lpstr>
      <vt:lpstr>PowerPoint Presentation</vt:lpstr>
      <vt:lpstr>Meet Number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Laura Leggett</cp:lastModifiedBy>
  <cp:revision>25</cp:revision>
  <dcterms:created xsi:type="dcterms:W3CDTF">2020-07-14T10:36:06Z</dcterms:created>
  <dcterms:modified xsi:type="dcterms:W3CDTF">2022-07-07T16:06:08Z</dcterms:modified>
</cp:coreProperties>
</file>