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67" r:id="rId24"/>
  </p:sldIdLst>
  <p:sldSz cx="9144000" cy="6858000" type="screen4x3"/>
  <p:notesSz cx="6858000" cy="9144000"/>
  <p:embeddedFontLst>
    <p:embeddedFont>
      <p:font typeface="Twinkl SemiBold" pitchFamily="2" charset="0"/>
      <p:bold r:id="rId27"/>
    </p:embeddedFont>
    <p:embeddedFont>
      <p:font typeface="Tuffy" panose="020B0603060100000000" pitchFamily="34" charset="0"/>
      <p:regular r:id="rId28"/>
      <p:bold r:id="rId29"/>
      <p:italic r:id="rId30"/>
      <p:boldItalic r:id="rId31"/>
    </p:embeddedFont>
    <p:embeddedFont>
      <p:font typeface="Twinkl" panose="020B0604020202020204" pitchFamily="2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Sassoon Infant Rg" panose="02000503030000020003" pitchFamily="50" charset="0"/>
      <p:regular r:id="rId38"/>
      <p:bold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D81D32"/>
    <a:srgbClr val="E52122"/>
    <a:srgbClr val="EEBCD9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62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6A0D5C-ACE5-446A-AEAD-754E2314B0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68D33-2E55-45D6-A9B6-95861FBB63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364831-2D54-465A-9B79-EBF472F9D7AD}" type="datetimeFigureOut">
              <a:rPr lang="en-GB"/>
              <a:pPr>
                <a:defRPr/>
              </a:pPr>
              <a:t>07/07/2022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3DF88-4F2C-4C9F-BC28-B4E08973C9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FED7E-E9A6-42FB-8143-4338C60C16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9EA21F-0F83-4C19-8317-3CA9EAC5B9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3E4537-3275-4AA1-AC3B-C6E35DC9EB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A764BA-47B4-47D5-B12B-AF6414B5BF5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0C9046-DCB3-46D1-9B03-08AEA0DE313E}" type="datetimeFigureOut">
              <a:rPr lang="en-GB"/>
              <a:pPr>
                <a:defRPr/>
              </a:pPr>
              <a:t>07/07/2022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CE0E488-BA44-459A-8B12-642B76B90C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F26A8D-159D-428D-AF79-BC996FF83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E5CCD-DE37-4B92-8C0D-C67DCA1437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54CA1-A38D-47E7-91EF-7BAAFBA77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D4E55C-E66C-4380-9735-78E8AF1081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99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9964877-8B07-45C3-9423-81A8DB0A71B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7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8A78E07-C224-4486-A550-FFDAFC2B337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23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FFF63E1-912A-4C96-8ED8-C8E9F26511E1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CBB3ADD4-5679-4CA3-BC34-6E932E0F13B7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51B644-A24E-486C-AD87-48AE6DC06A44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6427A5-19ED-4793-B7C3-FC98C21E4702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224F4E86-BE0E-443F-A6F3-B937C2B9A436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8364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04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slide" Target="slide14.xml"/><Relationship Id="rId4" Type="http://schemas.openxmlformats.org/officeDocument/2006/relationships/image" Target="../media/image19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s://www.flickr.com/photos/spilt-milk/357015070/in/photolist-xxN9f-7XfLor-bxrW1z-6GdyR1-xxNBg-6G9v68-6GdzpU-eUSdWV-xxNtM-9UrpvC-crp93j-cDmKQY-4deAm-BaCWA-ouPKvK-xxNV5-7Mj7uW-62PYSP-f9yQR3-6Gdya5-6XY5SL-6Gdxnb-6Gdz9C-5EiAk6-aQ82MZ-7nonYN-c6W1V-CE8fM-dcSqQv-rnxiha-9n7px-ddQ7gP-3FEePV-LiabJ-4oZPS-8iv9wc-piSXJF-6h39XH-5CTsn4-5CTraH-44fGD-7VXAoh-3MkQsk-Xzs2eg-92HjFt-5LZ2V6-quBMDQ-ayVpSj-FSVqt5-5i4SmB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spilt-milk/" TargetMode="External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image" Target="../media/image37.png"/><Relationship Id="rId10" Type="http://schemas.openxmlformats.org/officeDocument/2006/relationships/slide" Target="slide22.xml"/><Relationship Id="rId4" Type="http://schemas.openxmlformats.org/officeDocument/2006/relationships/slide" Target="slide19.xml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image" Target="../media/image8.png"/><Relationship Id="rId10" Type="http://schemas.openxmlformats.org/officeDocument/2006/relationships/slide" Target="slide7.xml"/><Relationship Id="rId4" Type="http://schemas.openxmlformats.org/officeDocument/2006/relationships/image" Target="../media/image7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Let’s Try Together! 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755650" y="1389063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Sam wants to put 2 cars on her road. Can you help her? Click on 2 cars to add them to the road.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2135188"/>
            <a:ext cx="58070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25"/>
          <a:stretch>
            <a:fillRect/>
          </a:stretch>
        </p:blipFill>
        <p:spPr bwMode="auto">
          <a:xfrm>
            <a:off x="6948488" y="1609725"/>
            <a:ext cx="1439862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90775"/>
            <a:ext cx="1277938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40088"/>
            <a:ext cx="1277938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59263"/>
            <a:ext cx="1277938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27625"/>
            <a:ext cx="1277938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0093 L 0.0375 -0.00093 C 0.04392 -0.00046 0.05139 3.7037E-7 0.05781 0.00093 C 0.06094 0.00139 0.06337 0.00301 0.06632 0.00324 C 0.07031 0.00393 0.07448 0.00417 0.07882 0.0044 C 0.08299 0.00509 0.08733 0.00602 0.09115 0.00671 C 0.10278 0.00856 0.09774 0.00694 0.11007 0.00995 C 0.14097 0.01782 0.12014 0.01366 0.14323 0.01782 C 0.16024 0.02384 0.13785 0.01643 0.15799 0.02106 C 0.18733 0.02824 0.15521 0.02222 0.17448 0.02569 C 0.17639 0.02639 0.17847 0.02731 0.18073 0.02801 C 0.18264 0.02847 0.1849 0.02847 0.18698 0.02893 C 0.18924 0.02986 0.1908 0.03148 0.19306 0.03241 C 0.19618 0.03333 0.2 0.0338 0.20347 0.03472 C 0.20625 0.03518 0.20937 0.03611 0.21198 0.03704 C 0.21632 0.03819 0.22049 0.03958 0.22431 0.0412 C 0.22778 0.04282 0.2309 0.04468 0.23472 0.04583 C 0.23715 0.04653 0.24028 0.04653 0.24288 0.04699 C 0.26371 0.05556 0.25521 0.05255 0.26806 0.05718 C 0.27535 0.06296 0.2684 0.0581 0.28038 0.06366 C 0.29618 0.07106 0.27656 0.06273 0.29306 0.07153 C 0.29549 0.07292 0.29861 0.07361 0.30121 0.075 C 0.30278 0.07593 0.30347 0.07708 0.30556 0.07824 C 0.3217 0.08727 0.30625 0.07639 0.32014 0.08495 C 0.32205 0.08634 0.32396 0.08796 0.32639 0.08935 C 0.32743 0.09051 0.32865 0.09167 0.33021 0.09282 C 0.33212 0.09375 0.3349 0.09421 0.33681 0.09514 C 0.33871 0.09606 0.34062 0.09745 0.34288 0.09838 C 0.34531 0.09931 0.34878 0.09954 0.35104 0.10069 C 0.3533 0.10139 0.35486 0.10301 0.35729 0.10393 C 0.36146 0.10556 0.3658 0.10694 0.36996 0.10833 C 0.37274 0.10949 0.375 0.11088 0.37812 0.11181 C 0.3816 0.11273 0.38976 0.11343 0.39271 0.11389 C 0.4217 0.11991 0.37726 0.11227 0.41128 0.11852 C 0.41406 0.11898 0.41719 0.11921 0.41979 0.11944 C 0.43455 0.12176 0.42795 0.12315 0.45503 0.12315 L 0.47205 0.12315 L 0.47205 0.12338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8 0.00116 L 0.04878 0.00093 C 0.05278 0.00093 0.05694 0.00093 0.06111 0.00093 C 0.06285 0.00093 0.06649 0.0007 0.06823 0.0007 C 0.06962 0.0007 0.07101 0.0007 0.07222 0.0007 C 0.07309 0.0007 0.07396 0.0007 0.07483 0.00047 C 0.07708 0.00047 0.07934 0.00047 0.08142 0.00047 C 0.08715 0.00023 0.0809 0.00047 0.09115 0.00023 C 0.09983 0.00023 0.08993 0.00023 0.09722 -2.22222E-6 C 0.09913 -2.22222E-6 0.10104 -2.22222E-6 0.10295 -2.22222E-6 C 0.10382 -2.22222E-6 0.10486 -2.22222E-6 0.10573 -0.00023 C 0.1066 -0.00023 0.10729 -0.00023 0.10816 -0.00023 C 0.11111 -0.00046 0.11389 -0.00046 0.11684 -0.00046 C 0.12621 -0.00092 0.11441 -0.00023 0.12587 -0.00069 C 0.12726 -0.00092 0.12865 -0.00092 0.12986 -0.00092 C 0.1316 -0.00116 0.13351 -0.00116 0.13524 -0.00116 C 0.13628 -0.00116 0.13733 -0.00116 0.13837 -0.00116 C 0.13958 -0.00116 0.14097 -0.00116 0.14236 -0.00139 C 0.14323 -0.00139 0.1441 -0.00139 0.14496 -0.00139 C 0.14705 -0.00139 0.14896 -0.00139 0.15087 -0.00139 C 0.15556 -0.00162 0.14965 -0.00139 0.15556 -0.00162 C 0.15608 -0.00162 0.15677 -0.00185 0.15746 -0.00185 C 0.15851 -0.00185 0.15955 -0.00185 0.16076 -0.00185 C 0.16215 -0.00185 0.16337 -0.00208 0.16458 -0.00208 C 0.16996 -0.00231 0.16823 -0.00208 0.17309 -0.00231 C 0.17448 -0.00231 0.17569 -0.00231 0.17708 -0.00254 C 0.18108 -0.00254 0.17882 -0.00254 0.18368 -0.00278 C 0.1842 -0.00278 0.1849 -0.00278 0.18559 -0.00278 C 0.18733 -0.00301 0.18906 -0.00324 0.1908 -0.00324 C 0.19149 -0.00324 0.19219 -0.00324 0.19271 -0.00324 C 0.19375 -0.00347 0.19444 -0.00347 0.19549 -0.00347 C 0.19601 -0.00347 0.1967 -0.00347 0.1974 -0.0037 C 0.19809 -0.0037 0.19861 -0.0037 0.19931 -0.00393 C 0.20035 -0.00393 0.20156 -0.00393 0.2026 -0.00393 C 0.20347 -0.00416 0.20434 -0.00416 0.20538 -0.00416 C 0.2059 -0.00416 0.2066 -0.00416 0.20729 -0.0044 C 0.20816 -0.0044 0.20903 -0.0044 0.20972 -0.0044 C 0.21146 -0.00463 0.21285 -0.00463 0.21441 -0.00463 C 0.21632 -0.00486 0.2184 -0.00486 0.22031 -0.00509 C 0.22101 -0.00509 0.2217 -0.00509 0.22222 -0.00509 L 0.23021 -0.00509 C 0.23073 -0.00532 0.23142 -0.00532 0.23212 -0.00532 C 0.23542 -0.00532 0.2408 -0.00532 0.24392 -0.00555 C 0.25139 -0.00578 0.24531 -0.00555 0.26371 -0.00555 L 0.26371 -0.00555 " pathEditMode="relative" rAng="0" ptsTypes="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5650" y="769938"/>
            <a:ext cx="769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Hope needs to find the jar of sweets with 2 sweets. Can you help her?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8435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3779838"/>
            <a:ext cx="1792287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25"/>
          <p:cNvGrpSpPr>
            <a:grpSpLocks/>
          </p:cNvGrpSpPr>
          <p:nvPr/>
        </p:nvGrpSpPr>
        <p:grpSpPr bwMode="auto">
          <a:xfrm>
            <a:off x="4032250" y="1322388"/>
            <a:ext cx="1793875" cy="2473325"/>
            <a:chOff x="4032972" y="1322082"/>
            <a:chExt cx="1793330" cy="2474043"/>
          </a:xfrm>
        </p:grpSpPr>
        <p:pic>
          <p:nvPicPr>
            <p:cNvPr id="1845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972" y="1322082"/>
              <a:ext cx="1793330" cy="247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6491" flipH="1">
              <a:off x="4715395" y="1893370"/>
              <a:ext cx="147793" cy="123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6491" flipH="1">
              <a:off x="4925293" y="2120188"/>
              <a:ext cx="147793" cy="123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6491" flipH="1">
              <a:off x="5110854" y="2290409"/>
              <a:ext cx="147793" cy="1237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6657975" y="1322388"/>
            <a:ext cx="1793875" cy="2473325"/>
            <a:chOff x="6658461" y="1322082"/>
            <a:chExt cx="1793330" cy="2474043"/>
          </a:xfrm>
        </p:grpSpPr>
        <p:pic>
          <p:nvPicPr>
            <p:cNvPr id="1844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8461" y="1322082"/>
              <a:ext cx="1793330" cy="247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299" y="2930931"/>
              <a:ext cx="535979" cy="35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571" y="3305235"/>
              <a:ext cx="535979" cy="35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491" flipH="1">
            <a:off x="4421188" y="1878013"/>
            <a:ext cx="147637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491" flipH="1">
            <a:off x="5268913" y="2519363"/>
            <a:ext cx="147637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562475"/>
            <a:ext cx="6350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92">
            <a:off x="6207125" y="5154613"/>
            <a:ext cx="6334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7667">
            <a:off x="5635625" y="5572125"/>
            <a:ext cx="6334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22388"/>
            <a:ext cx="3074988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: Rounded Corners 31">
            <a:hlinkClick r:id="rId9" action="ppaction://hlinksldjump"/>
            <a:extLst>
              <a:ext uri="{FF2B5EF4-FFF2-40B4-BE49-F238E27FC236}">
                <a16:creationId xmlns:a16="http://schemas.microsoft.com/office/drawing/2014/main" id="{00ABD0DE-D144-4F72-A6DE-6D8315B33549}"/>
              </a:ext>
            </a:extLst>
          </p:cNvPr>
          <p:cNvSpPr/>
          <p:nvPr/>
        </p:nvSpPr>
        <p:spPr>
          <a:xfrm>
            <a:off x="6503988" y="1193800"/>
            <a:ext cx="2033587" cy="25860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Rectangle: Rounded Corners 32">
            <a:hlinkClick r:id="rId2" action="ppaction://hlinksldjump"/>
            <a:extLst>
              <a:ext uri="{FF2B5EF4-FFF2-40B4-BE49-F238E27FC236}">
                <a16:creationId xmlns:a16="http://schemas.microsoft.com/office/drawing/2014/main" id="{25133B11-FC84-4538-B433-1D8C74BFC29A}"/>
              </a:ext>
            </a:extLst>
          </p:cNvPr>
          <p:cNvSpPr/>
          <p:nvPr/>
        </p:nvSpPr>
        <p:spPr>
          <a:xfrm>
            <a:off x="3994150" y="1217613"/>
            <a:ext cx="1939925" cy="25860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Rectangle: Rounded Corners 33">
            <a:hlinkClick r:id="rId10" action="ppaction://hlinksldjump"/>
            <a:extLst>
              <a:ext uri="{FF2B5EF4-FFF2-40B4-BE49-F238E27FC236}">
                <a16:creationId xmlns:a16="http://schemas.microsoft.com/office/drawing/2014/main" id="{5CA66B6B-2843-4EBF-AA50-F8D27DBB565A}"/>
              </a:ext>
            </a:extLst>
          </p:cNvPr>
          <p:cNvSpPr/>
          <p:nvPr/>
        </p:nvSpPr>
        <p:spPr>
          <a:xfrm>
            <a:off x="5072063" y="3830638"/>
            <a:ext cx="2203450" cy="2528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927100"/>
            <a:ext cx="9144001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b="0"/>
              <a:t>Well done! </a:t>
            </a:r>
            <a:endParaRPr lang="en-GB" alt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1631950"/>
            <a:ext cx="27559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44913"/>
            <a:ext cx="11239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484688"/>
            <a:ext cx="112395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rrow: Right 13">
            <a:hlinkClick r:id="rId5" action="ppaction://hlinksldjump"/>
            <a:extLst>
              <a:ext uri="{FF2B5EF4-FFF2-40B4-BE49-F238E27FC236}">
                <a16:creationId xmlns:a16="http://schemas.microsoft.com/office/drawing/2014/main" id="{6030FBC8-FF09-4CF0-8C95-CEA6DD9CB03A}"/>
              </a:ext>
            </a:extLst>
          </p:cNvPr>
          <p:cNvSpPr/>
          <p:nvPr/>
        </p:nvSpPr>
        <p:spPr>
          <a:xfrm>
            <a:off x="6921500" y="5032375"/>
            <a:ext cx="1470025" cy="1138238"/>
          </a:xfrm>
          <a:prstGeom prst="righ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Next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b="0"/>
              <a:t>Try Again! </a:t>
            </a:r>
            <a:endParaRPr lang="en-GB" altLang="en-US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1631950"/>
            <a:ext cx="27559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491" flipH="1">
            <a:off x="3798888" y="2465388"/>
            <a:ext cx="22542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491" flipH="1">
            <a:off x="4076700" y="2678113"/>
            <a:ext cx="236538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491" flipH="1">
            <a:off x="4654550" y="3132138"/>
            <a:ext cx="236538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491" flipH="1">
            <a:off x="4395788" y="2930525"/>
            <a:ext cx="2349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491" flipH="1">
            <a:off x="4995863" y="3382963"/>
            <a:ext cx="236537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631950"/>
            <a:ext cx="3070225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hlinkClick r:id="rId5" action="ppaction://hlinksldjump"/>
            <a:extLst>
              <a:ext uri="{FF2B5EF4-FFF2-40B4-BE49-F238E27FC236}">
                <a16:creationId xmlns:a16="http://schemas.microsoft.com/office/drawing/2014/main" id="{37A9B3F7-311E-45E2-A4A4-DFD9EAE70D50}"/>
              </a:ext>
            </a:extLst>
          </p:cNvPr>
          <p:cNvSpPr/>
          <p:nvPr/>
        </p:nvSpPr>
        <p:spPr>
          <a:xfrm>
            <a:off x="755650" y="5122863"/>
            <a:ext cx="969963" cy="969962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b="0"/>
              <a:t>Try Again! </a:t>
            </a:r>
            <a:endParaRPr lang="en-GB" altLang="en-US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1631950"/>
            <a:ext cx="27559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hlinkClick r:id="rId3" action="ppaction://hlinksldjump"/>
            <a:extLst>
              <a:ext uri="{FF2B5EF4-FFF2-40B4-BE49-F238E27FC236}">
                <a16:creationId xmlns:a16="http://schemas.microsoft.com/office/drawing/2014/main" id="{37A9B3F7-311E-45E2-A4A4-DFD9EAE70D50}"/>
              </a:ext>
            </a:extLst>
          </p:cNvPr>
          <p:cNvSpPr/>
          <p:nvPr/>
        </p:nvSpPr>
        <p:spPr>
          <a:xfrm>
            <a:off x="755650" y="5122863"/>
            <a:ext cx="969963" cy="969962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708275"/>
            <a:ext cx="12128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863">
            <a:off x="4462463" y="3590925"/>
            <a:ext cx="12128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3455">
            <a:off x="3619500" y="4297363"/>
            <a:ext cx="121285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1681163"/>
            <a:ext cx="3070225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Numbers as Labels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1304925"/>
            <a:ext cx="2379663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E5622CF-E58A-4F88-8F60-79ED50DBA35E}"/>
              </a:ext>
            </a:extLst>
          </p:cNvPr>
          <p:cNvSpPr/>
          <p:nvPr/>
        </p:nvSpPr>
        <p:spPr>
          <a:xfrm>
            <a:off x="6291263" y="2022475"/>
            <a:ext cx="373062" cy="371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6283325" y="1908175"/>
            <a:ext cx="43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658813" y="1473200"/>
            <a:ext cx="45021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Have you noticed how numbers can be used for labels too? For example, a number on a bus or the number on a door.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Have you ever seen a house with a number 2 on the door?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Numbers Everywhere!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755650" y="1354138"/>
            <a:ext cx="7632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Have you ever looked for numbers in your classroom or on your walk to school? Numbers are everywhere! Can you spot the number 2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in your classroom?</a:t>
            </a:r>
          </a:p>
        </p:txBody>
      </p:sp>
      <p:grpSp>
        <p:nvGrpSpPr>
          <p:cNvPr id="7" name="sign 2"/>
          <p:cNvGrpSpPr>
            <a:grpSpLocks/>
          </p:cNvGrpSpPr>
          <p:nvPr/>
        </p:nvGrpSpPr>
        <p:grpSpPr bwMode="auto">
          <a:xfrm>
            <a:off x="2074863" y="2430463"/>
            <a:ext cx="4968875" cy="3649662"/>
            <a:chOff x="2076201" y="2383596"/>
            <a:chExt cx="4967785" cy="3651012"/>
          </a:xfrm>
        </p:grpSpPr>
        <p:pic>
          <p:nvPicPr>
            <p:cNvPr id="2356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201" y="2383596"/>
              <a:ext cx="4967785" cy="331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TextBox 15"/>
            <p:cNvSpPr txBox="1">
              <a:spLocks noChangeArrowheads="1"/>
            </p:cNvSpPr>
            <p:nvPr/>
          </p:nvSpPr>
          <p:spPr bwMode="auto">
            <a:xfrm>
              <a:off x="2076201" y="5803776"/>
              <a:ext cx="496778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 sz="900">
                  <a:solidFill>
                    <a:schemeClr val="tx1"/>
                  </a:solidFill>
                  <a:latin typeface="Tuffy" panose="020B0603060100000000" pitchFamily="34" charset="0"/>
                  <a:ea typeface="Tuffy" panose="020B0603060100000000" pitchFamily="34" charset="0"/>
                  <a:cs typeface="Tuffy" panose="020B0603060100000000" pitchFamily="34" charset="0"/>
                </a:rPr>
                <a:t>“</a:t>
              </a:r>
              <a:r>
                <a:rPr lang="en-GB" altLang="en-US" sz="900" b="1">
                  <a:latin typeface="Tuffy" panose="020B0603060100000000" pitchFamily="34" charset="0"/>
                  <a:ea typeface="Tuffy" panose="020B0603060100000000" pitchFamily="34" charset="0"/>
                  <a:cs typeface="Tuffy" panose="020B0603060100000000" pitchFamily="34" charset="0"/>
                  <a:hlinkClick r:id="rId3"/>
                </a:rPr>
                <a:t>Number 2</a:t>
              </a:r>
              <a:r>
                <a:rPr lang="en-GB" altLang="en-US" sz="900">
                  <a:solidFill>
                    <a:schemeClr val="tx1"/>
                  </a:solidFill>
                  <a:latin typeface="Tuffy" panose="020B0603060100000000" pitchFamily="34" charset="0"/>
                  <a:ea typeface="Tuffy" panose="020B0603060100000000" pitchFamily="34" charset="0"/>
                  <a:cs typeface="Tuffy" panose="020B0603060100000000" pitchFamily="34" charset="0"/>
                </a:rPr>
                <a:t>” by </a:t>
              </a:r>
              <a:r>
                <a:rPr lang="en-GB" altLang="en-US" sz="900">
                  <a:latin typeface="Tuffy" panose="020B0603060100000000" pitchFamily="34" charset="0"/>
                  <a:ea typeface="Tuffy" panose="020B0603060100000000" pitchFamily="34" charset="0"/>
                  <a:cs typeface="Tuffy" panose="020B0603060100000000" pitchFamily="34" charset="0"/>
                  <a:hlinkClick r:id="rId4"/>
                </a:rPr>
                <a:t>yoppy</a:t>
              </a:r>
              <a:r>
                <a:rPr lang="en-GB" altLang="en-US" sz="900">
                  <a:latin typeface="Tuffy" panose="020B0603060100000000" pitchFamily="34" charset="0"/>
                  <a:ea typeface="Tuffy" panose="020B0603060100000000" pitchFamily="34" charset="0"/>
                  <a:cs typeface="Tuffy" panose="020B0603060100000000" pitchFamily="34" charset="0"/>
                </a:rPr>
                <a:t> </a:t>
              </a:r>
              <a:r>
                <a:rPr lang="en-GB" altLang="en-US" sz="900">
                  <a:solidFill>
                    <a:schemeClr val="tx1"/>
                  </a:solidFill>
                  <a:latin typeface="Tuffy" panose="020B0603060100000000" pitchFamily="34" charset="0"/>
                  <a:ea typeface="Tuffy" panose="020B0603060100000000" pitchFamily="34" charset="0"/>
                  <a:cs typeface="Tuffy" panose="020B0603060100000000" pitchFamily="34" charset="0"/>
                </a:rPr>
                <a:t>is licensed under </a:t>
              </a:r>
              <a:r>
                <a:rPr lang="en-GB" altLang="en-US" sz="900" b="1">
                  <a:solidFill>
                    <a:schemeClr val="tx1"/>
                  </a:solidFill>
                  <a:latin typeface="Tuffy" panose="020B0603060100000000" pitchFamily="34" charset="0"/>
                  <a:ea typeface="Tuffy" panose="020B0603060100000000" pitchFamily="34" charset="0"/>
                  <a:cs typeface="Tuffy" panose="020B0603060100000000" pitchFamily="34" charset="0"/>
                  <a:hlinkClick r:id="rId5"/>
                </a:rPr>
                <a:t>CC BY 2.0</a:t>
              </a:r>
              <a:endParaRPr lang="en-GB" altLang="en-US" sz="900" b="1">
                <a:solidFill>
                  <a:schemeClr val="tx1"/>
                </a:solidFill>
                <a:latin typeface="Tuffy" panose="020B0603060100000000" pitchFamily="34" charset="0"/>
                <a:ea typeface="Tuffy" panose="020B0603060100000000" pitchFamily="34" charset="0"/>
                <a:cs typeface="Tuffy" panose="020B0603060100000000" pitchFamily="34" charset="0"/>
              </a:endParaRPr>
            </a:p>
          </p:txBody>
        </p:sp>
      </p:grpSp>
      <p:pic>
        <p:nvPicPr>
          <p:cNvPr id="10" name="cand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430463"/>
            <a:ext cx="6388100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wooden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416175"/>
            <a:ext cx="54102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upcak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2416175"/>
            <a:ext cx="539115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382838"/>
            <a:ext cx="54229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>
          <a:xfrm>
            <a:off x="4699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Number 2 Challenges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536575" y="1336675"/>
            <a:ext cx="808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Are you ready for a challenge?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Click on the stars to make a challenge appear.</a:t>
            </a:r>
          </a:p>
        </p:txBody>
      </p:sp>
      <p:pic>
        <p:nvPicPr>
          <p:cNvPr id="2458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3429000"/>
            <a:ext cx="212883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2066925"/>
            <a:ext cx="2141537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3429000"/>
            <a:ext cx="217170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066925"/>
            <a:ext cx="2130425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hlinkClick r:id="rId10" action="ppaction://hlinksldjump"/>
            <a:extLst>
              <a:ext uri="{FF2B5EF4-FFF2-40B4-BE49-F238E27FC236}">
                <a16:creationId xmlns:a16="http://schemas.microsoft.com/office/drawing/2014/main" id="{0CEB641F-C006-45C6-A78D-3B49438290D2}"/>
              </a:ext>
            </a:extLst>
          </p:cNvPr>
          <p:cNvSpPr/>
          <p:nvPr/>
        </p:nvSpPr>
        <p:spPr>
          <a:xfrm>
            <a:off x="6840538" y="4614863"/>
            <a:ext cx="1477962" cy="1477962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Finished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Challenge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011238" y="1443038"/>
            <a:ext cx="712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Quickly, find something in the classroom that shows the number 2.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CEDC1-876D-442B-BBCE-A183F3976152}"/>
              </a:ext>
            </a:extLst>
          </p:cNvPr>
          <p:cNvSpPr txBox="1"/>
          <p:nvPr/>
        </p:nvSpPr>
        <p:spPr>
          <a:xfrm>
            <a:off x="782516" y="1238058"/>
            <a:ext cx="3999432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B10042-CF88-4AD7-82BC-25D40AE9B853}"/>
              </a:ext>
            </a:extLst>
          </p:cNvPr>
          <p:cNvSpPr/>
          <p:nvPr/>
        </p:nvSpPr>
        <p:spPr>
          <a:xfrm>
            <a:off x="1176338" y="2619375"/>
            <a:ext cx="190500" cy="192088"/>
          </a:xfrm>
          <a:prstGeom prst="ellipse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680239-2DC1-4566-868C-86E77504398A}"/>
              </a:ext>
            </a:extLst>
          </p:cNvPr>
          <p:cNvCxnSpPr/>
          <p:nvPr/>
        </p:nvCxnSpPr>
        <p:spPr>
          <a:xfrm flipV="1">
            <a:off x="1262063" y="2578100"/>
            <a:ext cx="358775" cy="136525"/>
          </a:xfrm>
          <a:prstGeom prst="straightConnector1">
            <a:avLst/>
          </a:prstGeom>
          <a:ln w="57150">
            <a:solidFill>
              <a:srgbClr val="E521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1104900" y="2016125"/>
            <a:ext cx="6657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0" b="1">
                <a:solidFill>
                  <a:srgbClr val="DE1E5A"/>
                </a:solidFill>
              </a:rPr>
              <a:t>two</a:t>
            </a:r>
          </a:p>
        </p:txBody>
      </p:sp>
      <p:pic>
        <p:nvPicPr>
          <p:cNvPr id="2560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2359025"/>
            <a:ext cx="21383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4181475"/>
            <a:ext cx="2719387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hlinkClick r:id="rId4" action="ppaction://hlinksldjump"/>
            <a:extLst>
              <a:ext uri="{FF2B5EF4-FFF2-40B4-BE49-F238E27FC236}">
                <a16:creationId xmlns:a16="http://schemas.microsoft.com/office/drawing/2014/main" id="{226D4001-AEF4-40D4-AE7C-7058F696D9FF}"/>
              </a:ext>
            </a:extLst>
          </p:cNvPr>
          <p:cNvSpPr/>
          <p:nvPr/>
        </p:nvSpPr>
        <p:spPr>
          <a:xfrm>
            <a:off x="7451725" y="5165725"/>
            <a:ext cx="969963" cy="971550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Challenge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11238" y="1443038"/>
            <a:ext cx="712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Quickly, find something in the classroom that shows the number 2.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FE98C-BFAD-4E47-88F9-EBE084429A5D}"/>
              </a:ext>
            </a:extLst>
          </p:cNvPr>
          <p:cNvSpPr txBox="1"/>
          <p:nvPr/>
        </p:nvSpPr>
        <p:spPr>
          <a:xfrm>
            <a:off x="782516" y="1545706"/>
            <a:ext cx="3999432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646BA3-138A-4F8D-A1AA-970F545D7AD7}"/>
              </a:ext>
            </a:extLst>
          </p:cNvPr>
          <p:cNvSpPr/>
          <p:nvPr/>
        </p:nvSpPr>
        <p:spPr>
          <a:xfrm>
            <a:off x="1176338" y="2927350"/>
            <a:ext cx="190500" cy="192088"/>
          </a:xfrm>
          <a:prstGeom prst="ellipse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05B791-D118-4953-B16D-C630C8448FFC}"/>
              </a:ext>
            </a:extLst>
          </p:cNvPr>
          <p:cNvCxnSpPr/>
          <p:nvPr/>
        </p:nvCxnSpPr>
        <p:spPr>
          <a:xfrm flipV="1">
            <a:off x="1262063" y="2886075"/>
            <a:ext cx="358775" cy="136525"/>
          </a:xfrm>
          <a:prstGeom prst="straightConnector1">
            <a:avLst/>
          </a:prstGeom>
          <a:ln w="57150">
            <a:solidFill>
              <a:srgbClr val="E521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98713"/>
            <a:ext cx="278765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2398713"/>
            <a:ext cx="278765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hlinkClick r:id="rId3" action="ppaction://hlinksldjump"/>
            <a:extLst>
              <a:ext uri="{FF2B5EF4-FFF2-40B4-BE49-F238E27FC236}">
                <a16:creationId xmlns:a16="http://schemas.microsoft.com/office/drawing/2014/main" id="{3FF05E32-8005-43E9-BD59-4735063E3193}"/>
              </a:ext>
            </a:extLst>
          </p:cNvPr>
          <p:cNvSpPr/>
          <p:nvPr/>
        </p:nvSpPr>
        <p:spPr>
          <a:xfrm>
            <a:off x="7451725" y="5165725"/>
            <a:ext cx="969963" cy="971550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All about the Number…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109BD9-0EC2-4588-8658-5B4B494C5C45}"/>
              </a:ext>
            </a:extLst>
          </p:cNvPr>
          <p:cNvSpPr/>
          <p:nvPr/>
        </p:nvSpPr>
        <p:spPr>
          <a:xfrm>
            <a:off x="2293938" y="1404938"/>
            <a:ext cx="4556125" cy="4554537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57538" y="479425"/>
            <a:ext cx="2606675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0" b="1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Challenge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011238" y="1408113"/>
            <a:ext cx="7121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/>
              <a:t>Can you do 2 hops?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889125"/>
            <a:ext cx="251142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hlinkClick r:id="rId3" action="ppaction://hlinksldjump"/>
            <a:extLst>
              <a:ext uri="{FF2B5EF4-FFF2-40B4-BE49-F238E27FC236}">
                <a16:creationId xmlns:a16="http://schemas.microsoft.com/office/drawing/2014/main" id="{BBD53FA8-ACB0-4608-8E4D-F7D0BB17E462}"/>
              </a:ext>
            </a:extLst>
          </p:cNvPr>
          <p:cNvSpPr/>
          <p:nvPr/>
        </p:nvSpPr>
        <p:spPr>
          <a:xfrm>
            <a:off x="7451725" y="5165725"/>
            <a:ext cx="969963" cy="971550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Challenge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11238" y="1408113"/>
            <a:ext cx="7121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/>
              <a:t>Can you show me 2 fingers?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1698625"/>
            <a:ext cx="197167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hlinkClick r:id="rId3" action="ppaction://hlinksldjump"/>
            <a:extLst>
              <a:ext uri="{FF2B5EF4-FFF2-40B4-BE49-F238E27FC236}">
                <a16:creationId xmlns:a16="http://schemas.microsoft.com/office/drawing/2014/main" id="{4C0840D4-2286-4DB7-8C62-52D568194F93}"/>
              </a:ext>
            </a:extLst>
          </p:cNvPr>
          <p:cNvSpPr/>
          <p:nvPr/>
        </p:nvSpPr>
        <p:spPr>
          <a:xfrm>
            <a:off x="7451725" y="5165725"/>
            <a:ext cx="969963" cy="971550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>
                <a:latin typeface="Twinkl" pitchFamily="2" charset="0"/>
              </a:rPr>
              <a:t>Congratulations!</a:t>
            </a:r>
            <a:endParaRPr lang="en-GB" altLang="en-US"/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2286000" y="1443038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You are now an expert on the number 2.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Can you give yourself 2 pats on the back?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Can you give yourself 2 claps?</a:t>
            </a:r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1"/>
          <a:stretch>
            <a:fillRect/>
          </a:stretch>
        </p:blipFill>
        <p:spPr bwMode="auto">
          <a:xfrm>
            <a:off x="5221288" y="3571875"/>
            <a:ext cx="3382962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263900"/>
            <a:ext cx="8509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333750"/>
            <a:ext cx="8413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1153">
            <a:off x="1006475" y="639763"/>
            <a:ext cx="1160463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6"/>
          <p:cNvSpPr txBox="1">
            <a:spLocks noChangeArrowheads="1"/>
          </p:cNvSpPr>
          <p:nvPr/>
        </p:nvSpPr>
        <p:spPr bwMode="auto">
          <a:xfrm rot="1270845">
            <a:off x="4225925" y="2259013"/>
            <a:ext cx="66579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0" b="1">
                <a:solidFill>
                  <a:srgbClr val="DE1E5A"/>
                </a:solidFill>
              </a:rPr>
              <a:t>two</a:t>
            </a:r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319463"/>
            <a:ext cx="18430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619625"/>
            <a:ext cx="9445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4638675"/>
            <a:ext cx="9445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All about the Number 2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758825" y="1360488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number 2 can be shown in lots of different ways.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A0D69D-308E-4130-8441-254C0B2502B5}"/>
              </a:ext>
            </a:extLst>
          </p:cNvPr>
          <p:cNvSpPr/>
          <p:nvPr/>
        </p:nvSpPr>
        <p:spPr bwMode="auto">
          <a:xfrm>
            <a:off x="758825" y="2354263"/>
            <a:ext cx="1809750" cy="2117725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4A7602-F06B-4372-A749-1D6AEA7C0DFE}"/>
              </a:ext>
            </a:extLst>
          </p:cNvPr>
          <p:cNvSpPr/>
          <p:nvPr/>
        </p:nvSpPr>
        <p:spPr bwMode="auto">
          <a:xfrm>
            <a:off x="2698750" y="2354263"/>
            <a:ext cx="1809750" cy="2117725"/>
          </a:xfrm>
          <a:prstGeom prst="round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4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2354263"/>
            <a:ext cx="18113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2B7220-4FF1-4536-B095-B42631DEB02A}"/>
              </a:ext>
            </a:extLst>
          </p:cNvPr>
          <p:cNvSpPr/>
          <p:nvPr/>
        </p:nvSpPr>
        <p:spPr bwMode="auto">
          <a:xfrm>
            <a:off x="6581775" y="2354263"/>
            <a:ext cx="1809750" cy="2117725"/>
          </a:xfrm>
          <a:prstGeom prst="roundRect">
            <a:avLst/>
          </a:prstGeom>
          <a:solidFill>
            <a:srgbClr val="EE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248" name="TextBox 13"/>
          <p:cNvSpPr txBox="1">
            <a:spLocks noChangeArrowheads="1"/>
          </p:cNvSpPr>
          <p:nvPr/>
        </p:nvSpPr>
        <p:spPr bwMode="auto">
          <a:xfrm>
            <a:off x="4664075" y="2862263"/>
            <a:ext cx="18526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chemeClr val="bg1"/>
                </a:solidFill>
              </a:rPr>
              <a:t>two</a:t>
            </a:r>
          </a:p>
        </p:txBody>
      </p:sp>
      <p:pic>
        <p:nvPicPr>
          <p:cNvPr id="1024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487613"/>
            <a:ext cx="842962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7019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0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2981325"/>
            <a:ext cx="16113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rrow: Right 21">
            <a:hlinkClick r:id="rId6" action="ppaction://hlinksldjump"/>
            <a:extLst>
              <a:ext uri="{FF2B5EF4-FFF2-40B4-BE49-F238E27FC236}">
                <a16:creationId xmlns:a16="http://schemas.microsoft.com/office/drawing/2014/main" id="{EA958CBF-1A93-4793-8AA8-B54D4EA79C00}"/>
              </a:ext>
            </a:extLst>
          </p:cNvPr>
          <p:cNvSpPr/>
          <p:nvPr/>
        </p:nvSpPr>
        <p:spPr>
          <a:xfrm>
            <a:off x="6921500" y="5032375"/>
            <a:ext cx="1470025" cy="1138238"/>
          </a:xfrm>
          <a:prstGeom prst="rightArrow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Next</a:t>
            </a:r>
          </a:p>
        </p:txBody>
      </p:sp>
      <p:sp>
        <p:nvSpPr>
          <p:cNvPr id="23" name="Rectangle: Rounded Corners 22">
            <a:hlinkClick r:id="rId7" action="ppaction://hlinksldjump"/>
            <a:extLst>
              <a:ext uri="{FF2B5EF4-FFF2-40B4-BE49-F238E27FC236}">
                <a16:creationId xmlns:a16="http://schemas.microsoft.com/office/drawing/2014/main" id="{99AD6630-F8A4-40AD-BB97-9419A6C6DA90}"/>
              </a:ext>
            </a:extLst>
          </p:cNvPr>
          <p:cNvSpPr/>
          <p:nvPr/>
        </p:nvSpPr>
        <p:spPr>
          <a:xfrm>
            <a:off x="2701925" y="2284413"/>
            <a:ext cx="1811338" cy="22574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ectangle: Rounded Corners 23">
            <a:hlinkClick r:id="rId8" action="ppaction://hlinksldjump"/>
            <a:extLst>
              <a:ext uri="{FF2B5EF4-FFF2-40B4-BE49-F238E27FC236}">
                <a16:creationId xmlns:a16="http://schemas.microsoft.com/office/drawing/2014/main" id="{37EA26C4-3D8F-4BE3-8CE7-1DF72FD19C00}"/>
              </a:ext>
            </a:extLst>
          </p:cNvPr>
          <p:cNvSpPr/>
          <p:nvPr/>
        </p:nvSpPr>
        <p:spPr>
          <a:xfrm>
            <a:off x="4630738" y="2300288"/>
            <a:ext cx="1811337" cy="22574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: Rounded Corners 24">
            <a:hlinkClick r:id="rId9" action="ppaction://hlinksldjump"/>
            <a:extLst>
              <a:ext uri="{FF2B5EF4-FFF2-40B4-BE49-F238E27FC236}">
                <a16:creationId xmlns:a16="http://schemas.microsoft.com/office/drawing/2014/main" id="{FC86FF1F-9735-47C8-A3F1-8E2302FD4F0B}"/>
              </a:ext>
            </a:extLst>
          </p:cNvPr>
          <p:cNvSpPr/>
          <p:nvPr/>
        </p:nvSpPr>
        <p:spPr>
          <a:xfrm>
            <a:off x="6559550" y="2284413"/>
            <a:ext cx="1809750" cy="22574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ectangle: Rounded Corners 25">
            <a:hlinkClick r:id="rId10" action="ppaction://hlinksldjump"/>
            <a:extLst>
              <a:ext uri="{FF2B5EF4-FFF2-40B4-BE49-F238E27FC236}">
                <a16:creationId xmlns:a16="http://schemas.microsoft.com/office/drawing/2014/main" id="{52E29664-564A-45DB-938D-43482FB0F82F}"/>
              </a:ext>
            </a:extLst>
          </p:cNvPr>
          <p:cNvSpPr/>
          <p:nvPr/>
        </p:nvSpPr>
        <p:spPr>
          <a:xfrm>
            <a:off x="766763" y="2284413"/>
            <a:ext cx="1811337" cy="22574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Number Fingers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650" y="1746250"/>
            <a:ext cx="392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How many fingers are being shown?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31900" y="2570163"/>
            <a:ext cx="2976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Can you hold up 2 fingers?</a:t>
            </a:r>
          </a:p>
        </p:txBody>
      </p:sp>
      <p:sp>
        <p:nvSpPr>
          <p:cNvPr id="6" name="Oval 5">
            <a:hlinkClick r:id="rId2" action="ppaction://hlinksldjump"/>
            <a:extLst>
              <a:ext uri="{FF2B5EF4-FFF2-40B4-BE49-F238E27FC236}">
                <a16:creationId xmlns:a16="http://schemas.microsoft.com/office/drawing/2014/main" id="{BB1C5B3D-099B-43ED-97AC-5A5B7B38AF46}"/>
              </a:ext>
            </a:extLst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350963"/>
            <a:ext cx="212725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Number Words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2667000" y="1570038"/>
            <a:ext cx="380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Do you know what this word says?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373313" y="4435475"/>
            <a:ext cx="4397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This is the number 2, written as a word. </a:t>
            </a: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1243013" y="1728788"/>
            <a:ext cx="6657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0" b="1">
                <a:solidFill>
                  <a:schemeClr val="tx1"/>
                </a:solidFill>
              </a:rPr>
              <a:t>two</a:t>
            </a:r>
          </a:p>
        </p:txBody>
      </p:sp>
      <p:sp>
        <p:nvSpPr>
          <p:cNvPr id="7" name="Oval 6">
            <a:hlinkClick r:id="rId2" action="ppaction://hlinksldjump"/>
            <a:extLst>
              <a:ext uri="{FF2B5EF4-FFF2-40B4-BE49-F238E27FC236}">
                <a16:creationId xmlns:a16="http://schemas.microsoft.com/office/drawing/2014/main" id="{43D53F95-2CA6-4E8D-841E-15A5E7F4AFBC}"/>
              </a:ext>
            </a:extLst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b="0"/>
              <a:t>Dotty Dice Numbers</a:t>
            </a:r>
            <a:endParaRPr lang="en-GB" altLang="en-US" b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750888" y="1327150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Dice sometimes have numbers on them written as a pattern of dots.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This is the number 2.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2228850"/>
            <a:ext cx="3425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hlinkClick r:id="rId3" action="ppaction://hlinksldjump"/>
            <a:extLst>
              <a:ext uri="{FF2B5EF4-FFF2-40B4-BE49-F238E27FC236}">
                <a16:creationId xmlns:a16="http://schemas.microsoft.com/office/drawing/2014/main" id="{3F055945-836D-41B6-B469-5A02CD1D8DFF}"/>
              </a:ext>
            </a:extLst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b="0"/>
              <a:t>Number Shapes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755650" y="132715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This is a number shape for the number 2.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The number shape has 2 holes or circles.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168525"/>
            <a:ext cx="518795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hlinkClick r:id="rId3" action="ppaction://hlinksldjump"/>
            <a:extLst>
              <a:ext uri="{FF2B5EF4-FFF2-40B4-BE49-F238E27FC236}">
                <a16:creationId xmlns:a16="http://schemas.microsoft.com/office/drawing/2014/main" id="{48BEA34A-240E-4C5A-B918-EAA5B86F28BA}"/>
              </a:ext>
            </a:extLst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Number Lines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755650" y="1362075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Can you spot the number 2 on the number line? Which numbers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are next to the number 2?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6502EA-E692-4678-8989-5AFA7AE48A97}"/>
              </a:ext>
            </a:extLst>
          </p:cNvPr>
          <p:cNvSpPr/>
          <p:nvPr/>
        </p:nvSpPr>
        <p:spPr>
          <a:xfrm>
            <a:off x="1039813" y="2416175"/>
            <a:ext cx="5516562" cy="527050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hand to reveal the answer!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E5CFF9-6A55-468C-8700-FE89D3F73675}"/>
              </a:ext>
            </a:extLst>
          </p:cNvPr>
          <p:cNvSpPr/>
          <p:nvPr/>
        </p:nvSpPr>
        <p:spPr>
          <a:xfrm>
            <a:off x="6443663" y="1855788"/>
            <a:ext cx="1595437" cy="1595437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49E0A7-253D-4EBA-A0C2-7A6193E5FD46}"/>
              </a:ext>
            </a:extLst>
          </p:cNvPr>
          <p:cNvCxnSpPr>
            <a:cxnSpLocks/>
          </p:cNvCxnSpPr>
          <p:nvPr/>
        </p:nvCxnSpPr>
        <p:spPr>
          <a:xfrm>
            <a:off x="755650" y="5614988"/>
            <a:ext cx="75866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7" name="Group 30"/>
          <p:cNvGrpSpPr>
            <a:grpSpLocks/>
          </p:cNvGrpSpPr>
          <p:nvPr/>
        </p:nvGrpSpPr>
        <p:grpSpPr bwMode="auto">
          <a:xfrm>
            <a:off x="779463" y="5435600"/>
            <a:ext cx="7543800" cy="165100"/>
            <a:chOff x="779985" y="5267058"/>
            <a:chExt cx="7543802" cy="33328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D6AD01F-835D-40C3-BD8F-C5248E6C8D5A}"/>
                </a:ext>
              </a:extLst>
            </p:cNvPr>
            <p:cNvCxnSpPr/>
            <p:nvPr/>
          </p:nvCxnSpPr>
          <p:spPr>
            <a:xfrm>
              <a:off x="77998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A9872A9-D739-465C-AF79-62F191C4A44C}"/>
                </a:ext>
              </a:extLst>
            </p:cNvPr>
            <p:cNvCxnSpPr/>
            <p:nvPr/>
          </p:nvCxnSpPr>
          <p:spPr>
            <a:xfrm>
              <a:off x="153404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1E07747-180D-454D-A2DD-242128FD5A8D}"/>
                </a:ext>
              </a:extLst>
            </p:cNvPr>
            <p:cNvCxnSpPr/>
            <p:nvPr/>
          </p:nvCxnSpPr>
          <p:spPr>
            <a:xfrm>
              <a:off x="228811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562988-65D1-418E-B74E-3E5A7E5E78F5}"/>
                </a:ext>
              </a:extLst>
            </p:cNvPr>
            <p:cNvCxnSpPr/>
            <p:nvPr/>
          </p:nvCxnSpPr>
          <p:spPr>
            <a:xfrm>
              <a:off x="3043761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871E49-32AA-4000-9849-31B9DE42F23F}"/>
                </a:ext>
              </a:extLst>
            </p:cNvPr>
            <p:cNvCxnSpPr/>
            <p:nvPr/>
          </p:nvCxnSpPr>
          <p:spPr>
            <a:xfrm>
              <a:off x="3797823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AC3B19E-552A-44AD-A4E1-12E0D5A55093}"/>
                </a:ext>
              </a:extLst>
            </p:cNvPr>
            <p:cNvCxnSpPr/>
            <p:nvPr/>
          </p:nvCxnSpPr>
          <p:spPr>
            <a:xfrm>
              <a:off x="4551886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F99E07D-0B8D-4412-9FEC-9D585DEA9175}"/>
                </a:ext>
              </a:extLst>
            </p:cNvPr>
            <p:cNvCxnSpPr/>
            <p:nvPr/>
          </p:nvCxnSpPr>
          <p:spPr>
            <a:xfrm>
              <a:off x="5305948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FCF2BE-ACD9-4AC5-9511-F88BCA7A8F89}"/>
                </a:ext>
              </a:extLst>
            </p:cNvPr>
            <p:cNvCxnSpPr/>
            <p:nvPr/>
          </p:nvCxnSpPr>
          <p:spPr>
            <a:xfrm>
              <a:off x="6060011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8B2CC8-D772-4933-BC80-4669620E556F}"/>
                </a:ext>
              </a:extLst>
            </p:cNvPr>
            <p:cNvCxnSpPr/>
            <p:nvPr/>
          </p:nvCxnSpPr>
          <p:spPr>
            <a:xfrm>
              <a:off x="681566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EFD329-D898-41F3-B664-8342904FD3E7}"/>
                </a:ext>
              </a:extLst>
            </p:cNvPr>
            <p:cNvCxnSpPr/>
            <p:nvPr/>
          </p:nvCxnSpPr>
          <p:spPr>
            <a:xfrm>
              <a:off x="756972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7C81851-17C5-46A1-8CB7-EDE6C39520AE}"/>
                </a:ext>
              </a:extLst>
            </p:cNvPr>
            <p:cNvCxnSpPr/>
            <p:nvPr/>
          </p:nvCxnSpPr>
          <p:spPr>
            <a:xfrm>
              <a:off x="832378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8" name="TextBox 29"/>
          <p:cNvSpPr txBox="1">
            <a:spLocks noChangeArrowheads="1"/>
          </p:cNvSpPr>
          <p:nvPr/>
        </p:nvSpPr>
        <p:spPr bwMode="auto">
          <a:xfrm>
            <a:off x="563563" y="4889500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C9085B"/>
                </a:solidFill>
              </a:rPr>
              <a:t>0</a:t>
            </a:r>
          </a:p>
        </p:txBody>
      </p:sp>
      <p:sp>
        <p:nvSpPr>
          <p:cNvPr id="15369" name="TextBox 32"/>
          <p:cNvSpPr txBox="1">
            <a:spLocks noChangeArrowheads="1"/>
          </p:cNvSpPr>
          <p:nvPr/>
        </p:nvSpPr>
        <p:spPr bwMode="auto">
          <a:xfrm>
            <a:off x="1362075" y="4889500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5370" name="TextBox 33"/>
          <p:cNvSpPr txBox="1">
            <a:spLocks noChangeArrowheads="1"/>
          </p:cNvSpPr>
          <p:nvPr/>
        </p:nvSpPr>
        <p:spPr bwMode="auto">
          <a:xfrm>
            <a:off x="2105025" y="4889500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9285"/>
                </a:solidFill>
              </a:rPr>
              <a:t>2</a:t>
            </a:r>
          </a:p>
        </p:txBody>
      </p:sp>
      <p:sp>
        <p:nvSpPr>
          <p:cNvPr id="15371" name="TextBox 34"/>
          <p:cNvSpPr txBox="1">
            <a:spLocks noChangeArrowheads="1"/>
          </p:cNvSpPr>
          <p:nvPr/>
        </p:nvSpPr>
        <p:spPr bwMode="auto">
          <a:xfrm>
            <a:off x="2846388" y="4889500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76AF"/>
                </a:solidFill>
              </a:rPr>
              <a:t>3</a:t>
            </a:r>
          </a:p>
        </p:txBody>
      </p:sp>
      <p:sp>
        <p:nvSpPr>
          <p:cNvPr id="15372" name="TextBox 35"/>
          <p:cNvSpPr txBox="1">
            <a:spLocks noChangeArrowheads="1"/>
          </p:cNvSpPr>
          <p:nvPr/>
        </p:nvSpPr>
        <p:spPr bwMode="auto">
          <a:xfrm>
            <a:off x="3589338" y="4889500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653B8F"/>
                </a:solidFill>
              </a:rPr>
              <a:t>4</a:t>
            </a:r>
          </a:p>
        </p:txBody>
      </p:sp>
      <p:sp>
        <p:nvSpPr>
          <p:cNvPr id="15373" name="TextBox 36"/>
          <p:cNvSpPr txBox="1">
            <a:spLocks noChangeArrowheads="1"/>
          </p:cNvSpPr>
          <p:nvPr/>
        </p:nvSpPr>
        <p:spPr bwMode="auto">
          <a:xfrm>
            <a:off x="4375150" y="4889500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08213"/>
                </a:solidFill>
              </a:rPr>
              <a:t>5</a:t>
            </a:r>
          </a:p>
        </p:txBody>
      </p:sp>
      <p:sp>
        <p:nvSpPr>
          <p:cNvPr id="15374" name="TextBox 37"/>
          <p:cNvSpPr txBox="1">
            <a:spLocks noChangeArrowheads="1"/>
          </p:cNvSpPr>
          <p:nvPr/>
        </p:nvSpPr>
        <p:spPr bwMode="auto">
          <a:xfrm>
            <a:off x="5108575" y="4889500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A673AE"/>
                </a:solidFill>
              </a:rPr>
              <a:t>6</a:t>
            </a:r>
          </a:p>
        </p:txBody>
      </p:sp>
      <p:sp>
        <p:nvSpPr>
          <p:cNvPr id="15375" name="TextBox 38"/>
          <p:cNvSpPr txBox="1">
            <a:spLocks noChangeArrowheads="1"/>
          </p:cNvSpPr>
          <p:nvPr/>
        </p:nvSpPr>
        <p:spPr bwMode="auto">
          <a:xfrm>
            <a:off x="5873750" y="4889500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E9506C"/>
                </a:solidFill>
              </a:rPr>
              <a:t>7</a:t>
            </a:r>
          </a:p>
        </p:txBody>
      </p:sp>
      <p:sp>
        <p:nvSpPr>
          <p:cNvPr id="15376" name="TextBox 39"/>
          <p:cNvSpPr txBox="1">
            <a:spLocks noChangeArrowheads="1"/>
          </p:cNvSpPr>
          <p:nvPr/>
        </p:nvSpPr>
        <p:spPr bwMode="auto">
          <a:xfrm>
            <a:off x="6602413" y="4889500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87BD31"/>
                </a:solidFill>
              </a:rPr>
              <a:t>8</a:t>
            </a:r>
          </a:p>
        </p:txBody>
      </p:sp>
      <p:sp>
        <p:nvSpPr>
          <p:cNvPr id="15377" name="TextBox 40"/>
          <p:cNvSpPr txBox="1">
            <a:spLocks noChangeArrowheads="1"/>
          </p:cNvSpPr>
          <p:nvPr/>
        </p:nvSpPr>
        <p:spPr bwMode="auto">
          <a:xfrm>
            <a:off x="7354888" y="4889500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7768AD"/>
                </a:solidFill>
              </a:rPr>
              <a:t>9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37170">
            <a:off x="6500813" y="1689100"/>
            <a:ext cx="1123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65 0.04005 L -0.05365 0.04005 L -0.06459 0.04954 C -0.07153 0.05602 -0.0783 0.06204 -0.08507 0.06575 C -0.09098 0.06899 -0.09671 0.07084 -0.10209 0.07454 C -0.11893 0.08588 -0.10296 0.07593 -0.12066 0.08542 C -0.12414 0.0875 -0.12743 0.08959 -0.13073 0.09167 C -0.13785 0.09491 -0.1448 0.09815 -0.15191 0.1007 C -0.15573 0.10232 -0.15938 0.10325 -0.16285 0.10533 C -0.17796 0.11621 -0.16407 0.10764 -0.17987 0.11482 C -0.18299 0.11621 -0.18542 0.11783 -0.18802 0.11899 C -0.19063 0.12061 -0.19323 0.12176 -0.19584 0.12246 C -0.20157 0.12755 -0.20174 0.12917 -0.20782 0.13241 C -0.20955 0.13403 -0.21146 0.1345 -0.21337 0.13635 C -0.21493 0.13727 -0.2165 0.13889 -0.21823 0.14028 C -0.21962 0.14098 -0.22136 0.14144 -0.22257 0.14306 C -0.22396 0.14422 -0.2257 0.14514 -0.22709 0.14584 C -0.23039 0.14838 -0.23247 0.14908 -0.23542 0.15186 C -0.24219 0.15764 -0.23855 0.1551 -0.24514 0.15926 C -0.24914 0.16135 -0.24827 0.16042 -0.25261 0.1625 C -0.25452 0.16297 -0.25625 0.16482 -0.25834 0.16528 C -0.26407 0.16783 -0.27431 0.17014 -0.28004 0.17269 C -0.28299 0.17385 -0.2875 0.17616 -0.29028 0.17825 C -0.29219 0.1794 -0.29393 0.18125 -0.29566 0.18264 C -0.29792 0.18403 -0.29966 0.18519 -0.30174 0.18681 C -0.30556 0.19028 -0.30921 0.19445 -0.31355 0.197 C -0.31893 0.20139 -0.31598 0.19931 -0.32188 0.20325 C -0.32934 0.21227 -0.325 0.20741 -0.33646 0.21459 L -0.33629 0.21505 C -0.33785 0.21621 -0.33889 0.21783 -0.34028 0.21968 C -0.34671 0.22431 -0.33889 0.21528 -0.34636 0.22338 C -0.3474 0.22454 -0.3474 0.2257 -0.34827 0.22616 C -0.35382 0.23241 -0.34636 0.2213 -0.35278 0.23079 C -0.35434 0.23241 -0.35573 0.2345 -0.35695 0.23612 C -0.35782 0.23681 -0.35868 0.23774 -0.35973 0.23889 C -0.36459 0.247 -0.36007 0.24283 -0.36424 0.24607 C -0.36511 0.24862 -0.36546 0.25232 -0.3665 0.25417 C -0.36858 0.25649 -0.36962 0.25788 -0.37066 0.26112 C -0.37153 0.26366 -0.37223 0.26621 -0.37309 0.26922 C -0.37362 0.27084 -0.37362 0.27246 -0.37431 0.27269 C -0.37952 0.28033 -0.37344 0.2713 -0.3783 0.2801 C -0.37865 0.28125 -0.37987 0.28311 -0.37987 0.2838 L -0.37987 0.28311 " pathEditMode="relative" rAng="2142000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Number Lines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755650" y="1362075"/>
            <a:ext cx="7848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How about this number line?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Can you spot the number 2?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Is it in the same place?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64A84B-D975-4408-96DC-13C9A8E4A15C}"/>
              </a:ext>
            </a:extLst>
          </p:cNvPr>
          <p:cNvSpPr/>
          <p:nvPr/>
        </p:nvSpPr>
        <p:spPr>
          <a:xfrm>
            <a:off x="755650" y="5561013"/>
            <a:ext cx="3816350" cy="527050"/>
          </a:xfrm>
          <a:prstGeom prst="roundRect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hand to reveal</a:t>
            </a:r>
            <a:br>
              <a:rPr lang="en-GB" dirty="0"/>
            </a:br>
            <a:r>
              <a:rPr lang="en-GB" dirty="0"/>
              <a:t> the answer!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973123-80AD-4709-ABDD-75F334A2857C}"/>
              </a:ext>
            </a:extLst>
          </p:cNvPr>
          <p:cNvSpPr/>
          <p:nvPr/>
        </p:nvSpPr>
        <p:spPr>
          <a:xfrm>
            <a:off x="1801813" y="3132138"/>
            <a:ext cx="1595437" cy="1595437"/>
          </a:xfrm>
          <a:prstGeom prst="ellipse">
            <a:avLst/>
          </a:prstGeom>
          <a:solidFill>
            <a:srgbClr val="DE1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90" name="TextBox 32"/>
          <p:cNvSpPr txBox="1">
            <a:spLocks noChangeArrowheads="1"/>
          </p:cNvSpPr>
          <p:nvPr/>
        </p:nvSpPr>
        <p:spPr bwMode="auto">
          <a:xfrm>
            <a:off x="6715125" y="5083175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6391" name="TextBox 33"/>
          <p:cNvSpPr txBox="1">
            <a:spLocks noChangeArrowheads="1"/>
          </p:cNvSpPr>
          <p:nvPr/>
        </p:nvSpPr>
        <p:spPr bwMode="auto">
          <a:xfrm>
            <a:off x="6688138" y="4592638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9285"/>
                </a:solidFill>
              </a:rPr>
              <a:t>2</a:t>
            </a:r>
          </a:p>
        </p:txBody>
      </p:sp>
      <p:sp>
        <p:nvSpPr>
          <p:cNvPr id="16392" name="TextBox 34"/>
          <p:cNvSpPr txBox="1">
            <a:spLocks noChangeArrowheads="1"/>
          </p:cNvSpPr>
          <p:nvPr/>
        </p:nvSpPr>
        <p:spPr bwMode="auto">
          <a:xfrm>
            <a:off x="6688138" y="4191000"/>
            <a:ext cx="476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76AF"/>
                </a:solidFill>
              </a:rPr>
              <a:t>3</a:t>
            </a:r>
          </a:p>
        </p:txBody>
      </p:sp>
      <p:sp>
        <p:nvSpPr>
          <p:cNvPr id="16393" name="TextBox 35"/>
          <p:cNvSpPr txBox="1">
            <a:spLocks noChangeArrowheads="1"/>
          </p:cNvSpPr>
          <p:nvPr/>
        </p:nvSpPr>
        <p:spPr bwMode="auto">
          <a:xfrm>
            <a:off x="6688138" y="3735388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653B8F"/>
                </a:solidFill>
              </a:rPr>
              <a:t>4</a:t>
            </a:r>
          </a:p>
        </p:txBody>
      </p:sp>
      <p:sp>
        <p:nvSpPr>
          <p:cNvPr id="16394" name="TextBox 36"/>
          <p:cNvSpPr txBox="1">
            <a:spLocks noChangeArrowheads="1"/>
          </p:cNvSpPr>
          <p:nvPr/>
        </p:nvSpPr>
        <p:spPr bwMode="auto">
          <a:xfrm>
            <a:off x="6686550" y="3309938"/>
            <a:ext cx="476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08213"/>
                </a:solidFill>
              </a:rPr>
              <a:t>5</a:t>
            </a:r>
          </a:p>
        </p:txBody>
      </p:sp>
      <p:sp>
        <p:nvSpPr>
          <p:cNvPr id="16395" name="TextBox 37"/>
          <p:cNvSpPr txBox="1">
            <a:spLocks noChangeArrowheads="1"/>
          </p:cNvSpPr>
          <p:nvPr/>
        </p:nvSpPr>
        <p:spPr bwMode="auto">
          <a:xfrm>
            <a:off x="6686550" y="2847975"/>
            <a:ext cx="476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A673AE"/>
                </a:solidFill>
              </a:rPr>
              <a:t>6</a:t>
            </a:r>
          </a:p>
        </p:txBody>
      </p:sp>
      <p:sp>
        <p:nvSpPr>
          <p:cNvPr id="16396" name="TextBox 38"/>
          <p:cNvSpPr txBox="1">
            <a:spLocks noChangeArrowheads="1"/>
          </p:cNvSpPr>
          <p:nvPr/>
        </p:nvSpPr>
        <p:spPr bwMode="auto">
          <a:xfrm>
            <a:off x="6715125" y="2428875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E9506C"/>
                </a:solidFill>
              </a:rPr>
              <a:t>7</a:t>
            </a:r>
          </a:p>
        </p:txBody>
      </p:sp>
      <p:sp>
        <p:nvSpPr>
          <p:cNvPr id="16397" name="TextBox 39"/>
          <p:cNvSpPr txBox="1">
            <a:spLocks noChangeArrowheads="1"/>
          </p:cNvSpPr>
          <p:nvPr/>
        </p:nvSpPr>
        <p:spPr bwMode="auto">
          <a:xfrm>
            <a:off x="6715125" y="1960563"/>
            <a:ext cx="476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87BD31"/>
                </a:solidFill>
              </a:rPr>
              <a:t>8</a:t>
            </a:r>
          </a:p>
        </p:txBody>
      </p:sp>
      <p:sp>
        <p:nvSpPr>
          <p:cNvPr id="16398" name="TextBox 40"/>
          <p:cNvSpPr txBox="1">
            <a:spLocks noChangeArrowheads="1"/>
          </p:cNvSpPr>
          <p:nvPr/>
        </p:nvSpPr>
        <p:spPr bwMode="auto">
          <a:xfrm>
            <a:off x="6708775" y="1512888"/>
            <a:ext cx="47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7768AD"/>
                </a:solidFill>
              </a:rPr>
              <a:t>9</a:t>
            </a:r>
          </a:p>
        </p:txBody>
      </p:sp>
      <p:sp>
        <p:nvSpPr>
          <p:cNvPr id="16399" name="TextBox 41"/>
          <p:cNvSpPr txBox="1">
            <a:spLocks noChangeArrowheads="1"/>
          </p:cNvSpPr>
          <p:nvPr/>
        </p:nvSpPr>
        <p:spPr bwMode="auto">
          <a:xfrm>
            <a:off x="6635750" y="1074738"/>
            <a:ext cx="6365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A8E8"/>
                </a:solidFill>
              </a:rPr>
              <a:t>10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EFC546-BB2A-4F9B-8C53-BCD7BCA3BD35}"/>
              </a:ext>
            </a:extLst>
          </p:cNvPr>
          <p:cNvCxnSpPr>
            <a:cxnSpLocks/>
          </p:cNvCxnSpPr>
          <p:nvPr/>
        </p:nvCxnSpPr>
        <p:spPr>
          <a:xfrm flipH="1">
            <a:off x="6323013" y="1362075"/>
            <a:ext cx="14287" cy="4494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6E8CA2-8427-491D-9E8E-CA54807BEEC1}"/>
              </a:ext>
            </a:extLst>
          </p:cNvPr>
          <p:cNvCxnSpPr>
            <a:cxnSpLocks/>
          </p:cNvCxnSpPr>
          <p:nvPr/>
        </p:nvCxnSpPr>
        <p:spPr>
          <a:xfrm>
            <a:off x="6321425" y="1384300"/>
            <a:ext cx="303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1F1186-CCAA-457E-87C0-54F1077BD9CF}"/>
              </a:ext>
            </a:extLst>
          </p:cNvPr>
          <p:cNvCxnSpPr>
            <a:cxnSpLocks/>
          </p:cNvCxnSpPr>
          <p:nvPr/>
        </p:nvCxnSpPr>
        <p:spPr>
          <a:xfrm>
            <a:off x="6321425" y="1830388"/>
            <a:ext cx="303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41BDBB-A95E-4F9F-B7DA-448BEC292933}"/>
              </a:ext>
            </a:extLst>
          </p:cNvPr>
          <p:cNvCxnSpPr>
            <a:cxnSpLocks/>
          </p:cNvCxnSpPr>
          <p:nvPr/>
        </p:nvCxnSpPr>
        <p:spPr>
          <a:xfrm>
            <a:off x="6321425" y="2276475"/>
            <a:ext cx="303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F13724-B81D-457F-A9D3-0716B234C1EA}"/>
              </a:ext>
            </a:extLst>
          </p:cNvPr>
          <p:cNvCxnSpPr>
            <a:cxnSpLocks/>
          </p:cNvCxnSpPr>
          <p:nvPr/>
        </p:nvCxnSpPr>
        <p:spPr>
          <a:xfrm>
            <a:off x="6321425" y="2722563"/>
            <a:ext cx="303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3F5E9CE-B11D-49BF-A3B9-4810E2C4B4F4}"/>
              </a:ext>
            </a:extLst>
          </p:cNvPr>
          <p:cNvCxnSpPr>
            <a:cxnSpLocks/>
          </p:cNvCxnSpPr>
          <p:nvPr/>
        </p:nvCxnSpPr>
        <p:spPr>
          <a:xfrm>
            <a:off x="6321425" y="3168650"/>
            <a:ext cx="303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627F68-56AD-4B4A-B780-7502245F287B}"/>
              </a:ext>
            </a:extLst>
          </p:cNvPr>
          <p:cNvCxnSpPr>
            <a:cxnSpLocks/>
          </p:cNvCxnSpPr>
          <p:nvPr/>
        </p:nvCxnSpPr>
        <p:spPr>
          <a:xfrm>
            <a:off x="6321425" y="3614738"/>
            <a:ext cx="303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AF81E4-B428-43E2-968C-DA83B92E2DD8}"/>
              </a:ext>
            </a:extLst>
          </p:cNvPr>
          <p:cNvCxnSpPr>
            <a:cxnSpLocks/>
          </p:cNvCxnSpPr>
          <p:nvPr/>
        </p:nvCxnSpPr>
        <p:spPr>
          <a:xfrm>
            <a:off x="6321425" y="4060825"/>
            <a:ext cx="303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36ECD3-49F3-4899-A730-045238B9C952}"/>
              </a:ext>
            </a:extLst>
          </p:cNvPr>
          <p:cNvCxnSpPr>
            <a:cxnSpLocks/>
          </p:cNvCxnSpPr>
          <p:nvPr/>
        </p:nvCxnSpPr>
        <p:spPr>
          <a:xfrm>
            <a:off x="6321425" y="4506913"/>
            <a:ext cx="303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BD7DD2-6290-4BBF-911F-E66B204111D7}"/>
              </a:ext>
            </a:extLst>
          </p:cNvPr>
          <p:cNvCxnSpPr>
            <a:cxnSpLocks/>
          </p:cNvCxnSpPr>
          <p:nvPr/>
        </p:nvCxnSpPr>
        <p:spPr>
          <a:xfrm>
            <a:off x="6321425" y="4953000"/>
            <a:ext cx="303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1DB753-E8C7-4017-A9B2-1DD06F93BD38}"/>
              </a:ext>
            </a:extLst>
          </p:cNvPr>
          <p:cNvCxnSpPr>
            <a:cxnSpLocks/>
          </p:cNvCxnSpPr>
          <p:nvPr/>
        </p:nvCxnSpPr>
        <p:spPr>
          <a:xfrm>
            <a:off x="6321425" y="5399088"/>
            <a:ext cx="303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6C207D-CAFE-42D5-BAAA-0E5A335FF8FF}"/>
              </a:ext>
            </a:extLst>
          </p:cNvPr>
          <p:cNvCxnSpPr>
            <a:cxnSpLocks/>
          </p:cNvCxnSpPr>
          <p:nvPr/>
        </p:nvCxnSpPr>
        <p:spPr>
          <a:xfrm>
            <a:off x="6321425" y="5845175"/>
            <a:ext cx="303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3948">
            <a:off x="2259013" y="2720975"/>
            <a:ext cx="1123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39 -0.13658 L 0.07639 -0.13634 C 0.07656 -0.14051 0.07656 -0.14468 0.07725 -0.14838 C 0.07743 -0.14977 0.07882 -0.15047 0.07934 -0.15185 C 0.07986 -0.15301 0.08003 -0.15394 0.08038 -0.15509 C 0.08246 -0.15996 0.08229 -0.15787 0.0835 -0.1625 C 0.0842 -0.16551 0.08489 -0.16829 0.08559 -0.1713 C 0.08593 -0.17269 0.08576 -0.17431 0.08663 -0.17547 L 0.08871 -0.17871 C 0.08906 -0.17986 0.08923 -0.18102 0.08993 -0.18195 C 0.09097 -0.18496 0.09288 -0.1875 0.09392 -0.19051 C 0.09548 -0.19514 0.096 -0.19792 0.09913 -0.20255 C 0.10052 -0.20463 0.10139 -0.20718 0.10347 -0.20903 C 0.10902 -0.21482 0.10816 -0.21482 0.11371 -0.21875 C 0.1158 -0.22037 0.11753 -0.22222 0.12014 -0.22292 C 0.13125 -0.22709 0.12604 -0.2257 0.13559 -0.22709 C 0.14496 -0.22709 0.15451 -0.22709 0.16389 -0.22639 C 0.16736 -0.22593 0.17361 -0.22292 0.17743 -0.22084 C 0.17916 -0.21991 0.18073 -0.21852 0.18264 -0.21759 C 0.18455 -0.2169 0.18663 -0.2169 0.18871 -0.21667 C 0.18975 -0.21551 0.19045 -0.21389 0.19184 -0.21343 C 0.1934 -0.2125 0.19531 -0.21273 0.19705 -0.21227 C 0.19826 -0.21204 0.1993 -0.21158 0.20017 -0.21134 C 0.2033 -0.20857 0.20712 -0.20695 0.20972 -0.20371 C 0.2118 -0.2007 0.21441 -0.19815 0.2158 -0.19491 C 0.21857 -0.18935 0.21684 -0.19167 0.22118 -0.18727 C 0.22205 -0.18496 0.22309 -0.18218 0.22413 -0.17986 C 0.225 -0.17824 0.22656 -0.17709 0.22725 -0.17547 C 0.22795 -0.17454 0.22795 -0.17338 0.22847 -0.17222 C 0.22968 -0.16922 0.23246 -0.16366 0.23246 -0.16343 C 0.23489 -0.15417 0.23212 -0.16459 0.23559 -0.15509 C 0.23663 -0.15301 0.2368 -0.15047 0.23767 -0.14838 C 0.23889 -0.1463 0.24201 -0.14213 0.24201 -0.1419 C 0.24375 -0.13658 0.24392 -0.13634 0.24514 -0.13125 C 0.24548 -0.1294 0.24566 -0.12755 0.246 -0.1257 C 0.2467 -0.12384 0.24757 -0.12222 0.24826 -0.12037 C 0.24878 -0.11875 0.24878 -0.11667 0.24913 -0.11505 C 0.24982 -0.11297 0.25069 -0.11134 0.25139 -0.10949 C 0.25312 -0.10463 0.25173 -0.10764 0.25347 -0.10209 C 0.25659 -0.09144 0.25486 -0.09977 0.25659 -0.08889 C 0.25694 -0.08449 0.25712 -0.07963 0.25746 -0.075 C 0.25764 -0.07384 0.2585 -0.07292 0.25868 -0.07176 C 0.25902 -0.06968 0.25937 -0.06759 0.25955 -0.06528 C 0.26024 -0.06088 0.26041 -0.05672 0.26076 -0.05232 C 0.26093 -0.00972 0.26076 0.03264 0.2618 0.07523 C 0.26198 0.07963 0.26337 0.08379 0.26389 0.08819 C 0.26423 0.09143 0.26423 0.09467 0.26493 0.09791 C 0.26545 0.10069 0.26614 0.1037 0.26701 0.10648 L 0.26788 0.11088 C 0.26962 0.1294 0.2684 0.1162 0.27014 0.13032 C 0.27152 0.14051 0.27031 0.13588 0.27222 0.14236 C 0.27291 0.15 0.27326 0.15347 0.2743 0.16041 C 0.27448 0.16227 0.27517 0.16412 0.27534 0.16597 C 0.27569 0.16944 0.27587 0.17315 0.27621 0.17662 C 0.27639 0.17824 0.27708 0.17963 0.27743 0.18102 C 0.27777 0.18333 0.27795 0.18541 0.27847 0.1875 C 0.27882 0.18912 0.27916 0.19028 0.27951 0.1919 C 0.27951 0.19282 0.28073 0.19907 0.28142 0.20069 C 0.28246 0.20185 0.28368 0.20254 0.28455 0.20393 C 0.2868 0.20995 0.28507 0.20625 0.29201 0.21342 C 0.29566 0.21736 0.29375 0.2169 0.29722 0.2169 L 0.29861 0.2169 " pathEditMode="relative" rAng="0" ptsTypes="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143</TotalTime>
  <Words>402</Words>
  <Application>Microsoft Office PowerPoint</Application>
  <PresentationFormat>On-screen Show (4:3)</PresentationFormat>
  <Paragraphs>93</Paragraphs>
  <Slides>23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Twinkl SemiBold</vt:lpstr>
      <vt:lpstr>Arial</vt:lpstr>
      <vt:lpstr>Tuffy</vt:lpstr>
      <vt:lpstr>Twinkl</vt:lpstr>
      <vt:lpstr>Calibri</vt:lpstr>
      <vt:lpstr>Sassoon Infant Rg</vt:lpstr>
      <vt:lpstr>Office Theme</vt:lpstr>
      <vt:lpstr>PowerPoint Presentation</vt:lpstr>
      <vt:lpstr>All about the Number…</vt:lpstr>
      <vt:lpstr>All about the Number 2</vt:lpstr>
      <vt:lpstr>Number Fingers</vt:lpstr>
      <vt:lpstr>Number Words</vt:lpstr>
      <vt:lpstr>Dotty Dice Numbers</vt:lpstr>
      <vt:lpstr>Number Shapes</vt:lpstr>
      <vt:lpstr>Number Lines</vt:lpstr>
      <vt:lpstr>Number Lines</vt:lpstr>
      <vt:lpstr>Let’s Try Together! </vt:lpstr>
      <vt:lpstr>PowerPoint Presentation</vt:lpstr>
      <vt:lpstr>Well done! </vt:lpstr>
      <vt:lpstr>Try Again! </vt:lpstr>
      <vt:lpstr>Try Again! </vt:lpstr>
      <vt:lpstr>Numbers as Labels</vt:lpstr>
      <vt:lpstr>Numbers Everywhere!</vt:lpstr>
      <vt:lpstr>Number 2 Challenges</vt:lpstr>
      <vt:lpstr>Challenge</vt:lpstr>
      <vt:lpstr>Challenge</vt:lpstr>
      <vt:lpstr>Challenge</vt:lpstr>
      <vt:lpstr>Challenge</vt:lpstr>
      <vt:lpstr>Congratulations!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Williamson</dc:creator>
  <cp:lastModifiedBy>Laura Leggett</cp:lastModifiedBy>
  <cp:revision>16</cp:revision>
  <dcterms:created xsi:type="dcterms:W3CDTF">2018-07-03T13:52:30Z</dcterms:created>
  <dcterms:modified xsi:type="dcterms:W3CDTF">2022-07-07T15:54:57Z</dcterms:modified>
</cp:coreProperties>
</file>