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6" r:id="rId12"/>
    <p:sldId id="285" r:id="rId13"/>
    <p:sldId id="267" r:id="rId14"/>
  </p:sldIdLst>
  <p:sldSz cx="9144000" cy="6858000" type="screen4x3"/>
  <p:notesSz cx="6858000" cy="9144000"/>
  <p:embeddedFontLst>
    <p:embeddedFont>
      <p:font typeface="Twinkl" panose="020B0604020202020204" pitchFamily="2" charset="0"/>
      <p:regular r:id="rId17"/>
      <p:bold r:id="rId18"/>
    </p:embeddedFont>
    <p:embeddedFont>
      <p:font typeface="NTR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="" roundtripDataSignature="AMtx7mhzE60vkNain8NKVDAPnJQIFPS6Hg==" r:id="rId30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th Candlin" initials="" lastIdx="5" clrIdx="0"/>
  <p:cmAuthor id="1" name="Rose Perry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26E"/>
    <a:srgbClr val="FFE864"/>
    <a:srgbClr val="508E54"/>
    <a:srgbClr val="A873B0"/>
    <a:srgbClr val="F38A4D"/>
    <a:srgbClr val="47B1E5"/>
    <a:srgbClr val="AFDEF9"/>
    <a:srgbClr val="18A0DB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7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644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30" Type="http://customschemas.google.com/relationships/presentationmetadata" Target="meta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5-all-about-numbers-numbers-the-number-system-number-mathematics-eyfs-early-year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5-all-about-numbers-numbers-the-number-system-number-mathematics-eyfs-early-years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5-all-about-numbers-numbers-the-number-system-number-mathematics-eyfs-early-year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3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56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5" Type="http://schemas.openxmlformats.org/officeDocument/2006/relationships/image" Target="../media/image57.png"/><Relationship Id="rId10" Type="http://schemas.openxmlformats.org/officeDocument/2006/relationships/image" Target="../media/image22.png"/><Relationship Id="rId4" Type="http://schemas.openxmlformats.org/officeDocument/2006/relationships/image" Target="../media/image50.png"/><Relationship Id="rId9" Type="http://schemas.openxmlformats.org/officeDocument/2006/relationships/image" Target="../media/image33.pn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After a long and busy day, Number Five decided it was time to go home. </a:t>
            </a:r>
          </a:p>
          <a:p>
            <a:pPr algn="ctr"/>
            <a:r>
              <a:rPr lang="en-US" dirty="0">
                <a:latin typeface="Twinkl" pitchFamily="2" charset="77"/>
              </a:rPr>
              <a:t>What do you notice about the houses? Which house do you think </a:t>
            </a:r>
            <a:br>
              <a:rPr lang="en-US" dirty="0">
                <a:latin typeface="Twinkl" pitchFamily="2" charset="77"/>
              </a:rPr>
            </a:br>
            <a:r>
              <a:rPr lang="en-US" dirty="0">
                <a:latin typeface="Twinkl" pitchFamily="2" charset="77"/>
              </a:rPr>
              <a:t>Number Five lives in?</a:t>
            </a:r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1D21A98-8890-41B8-93AF-E02FAFCDF0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84" y="2054234"/>
            <a:ext cx="1498214" cy="1573664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B03361FD-E6BC-490B-A149-E371C947173D}"/>
              </a:ext>
            </a:extLst>
          </p:cNvPr>
          <p:cNvSpPr/>
          <p:nvPr/>
        </p:nvSpPr>
        <p:spPr>
          <a:xfrm>
            <a:off x="4881920" y="5084807"/>
            <a:ext cx="1952016" cy="933160"/>
          </a:xfrm>
          <a:prstGeom prst="wedgeRoundRectCallout">
            <a:avLst>
              <a:gd name="adj1" fmla="val 54250"/>
              <a:gd name="adj2" fmla="val -142947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My house has 5 windows.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BB48F8-A692-4D70-8BE7-6BB3A80A9D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3" r="29079" b="28643"/>
          <a:stretch/>
        </p:blipFill>
        <p:spPr>
          <a:xfrm>
            <a:off x="2018714" y="1577338"/>
            <a:ext cx="1479968" cy="20505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F6A86C-16EC-4D43-A69B-A7DA4E861D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82" y="1717706"/>
            <a:ext cx="1292387" cy="19101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D99730-1682-48DA-96EC-6E5E64A3F0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19" y="2298415"/>
            <a:ext cx="1952017" cy="13294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8A581CE-ED57-40F5-AACD-2E33C55101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786" y="1875852"/>
            <a:ext cx="1647730" cy="175204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C723CF4-5252-4796-8750-46AB40689A1B}"/>
              </a:ext>
            </a:extLst>
          </p:cNvPr>
          <p:cNvGrpSpPr/>
          <p:nvPr/>
        </p:nvGrpSpPr>
        <p:grpSpPr>
          <a:xfrm>
            <a:off x="926811" y="3710938"/>
            <a:ext cx="7293301" cy="777697"/>
            <a:chOff x="926811" y="3710938"/>
            <a:chExt cx="7293301" cy="77769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D624019-5339-4A27-8B59-8979E84BFC86}"/>
                </a:ext>
              </a:extLst>
            </p:cNvPr>
            <p:cNvSpPr/>
            <p:nvPr/>
          </p:nvSpPr>
          <p:spPr>
            <a:xfrm>
              <a:off x="926811" y="3710938"/>
              <a:ext cx="894793" cy="7736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6D13777-2438-4DB9-BD84-BAE3223FD1F2}"/>
                </a:ext>
              </a:extLst>
            </p:cNvPr>
            <p:cNvSpPr/>
            <p:nvPr/>
          </p:nvSpPr>
          <p:spPr>
            <a:xfrm>
              <a:off x="2311717" y="3710938"/>
              <a:ext cx="894793" cy="7736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5E2A29-3D71-4E21-B9E5-E5B304141D8E}"/>
                </a:ext>
              </a:extLst>
            </p:cNvPr>
            <p:cNvSpPr/>
            <p:nvPr/>
          </p:nvSpPr>
          <p:spPr>
            <a:xfrm>
              <a:off x="3701271" y="3714980"/>
              <a:ext cx="894793" cy="7736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7FF1F6C-B854-4AEF-9BBD-C88966B77552}"/>
                </a:ext>
              </a:extLst>
            </p:cNvPr>
            <p:cNvSpPr/>
            <p:nvPr/>
          </p:nvSpPr>
          <p:spPr>
            <a:xfrm>
              <a:off x="5535896" y="3710938"/>
              <a:ext cx="894793" cy="7736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F539132-ED59-4AD8-812C-EB3B57EB6531}"/>
                </a:ext>
              </a:extLst>
            </p:cNvPr>
            <p:cNvSpPr/>
            <p:nvPr/>
          </p:nvSpPr>
          <p:spPr>
            <a:xfrm>
              <a:off x="7325319" y="3710938"/>
              <a:ext cx="894793" cy="7736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F825502-2944-4071-9D4A-EBE52DC3BE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57" y="4576042"/>
            <a:ext cx="963574" cy="168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7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023 L 3.61111E-6 0.00023 C -0.00018 -0.02222 -0.00018 -0.04468 -0.00052 -0.06644 C -0.0007 -0.09167 -0.00122 -0.10116 -0.00174 -0.12431 C -0.00209 -0.1419 -0.00191 -0.14259 -0.00243 -0.15741 C -0.00261 -0.1632 -0.00278 -0.16806 -0.00295 -0.17361 C -0.00313 -0.17894 -0.00313 -0.18519 -0.0033 -0.19051 C -0.00486 -0.24352 -0.00295 -0.15162 -0.00469 -0.23982 L -0.00486 -0.25602 C -0.00504 -0.26875 -0.00504 -0.28148 -0.00521 -0.29329 C -0.00539 -0.3007 -0.00573 -0.30718 -0.00591 -0.31412 C -0.00608 -0.31945 -0.00608 -0.325 -0.00625 -0.33033 C -0.00643 -0.33889 -0.00677 -0.34676 -0.00695 -0.35533 C -0.00695 -0.36088 -0.00712 -0.36621 -0.00712 -0.37153 C -0.0073 -0.37847 -0.0073 -0.38542 -0.00747 -0.39236 C -0.00764 -0.40093 -0.00816 -0.41736 -0.00816 -0.4169 C -0.00886 -0.46875 -0.00816 -0.42222 -0.00886 -0.4544 C -0.00903 -0.46551 -0.0092 -0.47639 -0.00938 -0.4875 C -0.00973 -0.4956 -0.0099 -0.50371 -0.01007 -0.51204 C -0.01025 -0.51759 -0.01025 -0.52292 -0.01042 -0.52871 C -0.01111 -0.55718 -0.01094 -0.54422 -0.01094 -0.55672 " pathEditMode="relative" rAng="0" ptsTypes="AAAAAAAAAAAAAAAA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-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What an adventure Number Five had! Let’s look at all the things </a:t>
            </a:r>
          </a:p>
          <a:p>
            <a:pPr algn="ctr"/>
            <a:r>
              <a:rPr lang="en-US" dirty="0">
                <a:latin typeface="Twinkl" pitchFamily="2" charset="77"/>
              </a:rPr>
              <a:t>she saw today.</a:t>
            </a: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73" y="4338996"/>
            <a:ext cx="1125961" cy="19708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7D6BDD-11F7-413D-B9A4-CC754EA1B81F}"/>
              </a:ext>
            </a:extLst>
          </p:cNvPr>
          <p:cNvSpPr txBox="1"/>
          <p:nvPr/>
        </p:nvSpPr>
        <p:spPr>
          <a:xfrm>
            <a:off x="979672" y="3429000"/>
            <a:ext cx="231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 flowers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6D8295-4B5C-4987-9AD7-14C94E2E684F}"/>
              </a:ext>
            </a:extLst>
          </p:cNvPr>
          <p:cNvSpPr txBox="1"/>
          <p:nvPr/>
        </p:nvSpPr>
        <p:spPr>
          <a:xfrm>
            <a:off x="3866845" y="3429000"/>
            <a:ext cx="274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 bees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ABA42F-3D92-4401-AB4A-4F23A23E27C0}"/>
              </a:ext>
            </a:extLst>
          </p:cNvPr>
          <p:cNvSpPr txBox="1"/>
          <p:nvPr/>
        </p:nvSpPr>
        <p:spPr>
          <a:xfrm>
            <a:off x="6607806" y="3429000"/>
            <a:ext cx="243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 coins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BEB22-A3B5-44A5-9984-719D1E4F6F03}"/>
              </a:ext>
            </a:extLst>
          </p:cNvPr>
          <p:cNvSpPr txBox="1"/>
          <p:nvPr/>
        </p:nvSpPr>
        <p:spPr>
          <a:xfrm>
            <a:off x="1473276" y="5763772"/>
            <a:ext cx="285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 llamas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D0269C-302E-4EA3-A110-F0CC7BAF6743}"/>
              </a:ext>
            </a:extLst>
          </p:cNvPr>
          <p:cNvSpPr txBox="1"/>
          <p:nvPr/>
        </p:nvSpPr>
        <p:spPr>
          <a:xfrm>
            <a:off x="4503903" y="5750910"/>
            <a:ext cx="325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 passengers</a:t>
            </a:r>
          </a:p>
        </p:txBody>
      </p:sp>
      <p:pic>
        <p:nvPicPr>
          <p:cNvPr id="42" name="4 sweet">
            <a:extLst>
              <a:ext uri="{FF2B5EF4-FFF2-40B4-BE49-F238E27FC236}">
                <a16:creationId xmlns:a16="http://schemas.microsoft.com/office/drawing/2014/main" id="{586DD221-DC19-4AB5-B712-FDAC4B717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06" y="1472563"/>
            <a:ext cx="656104" cy="621990"/>
          </a:xfrm>
          <a:prstGeom prst="rect">
            <a:avLst/>
          </a:prstGeom>
        </p:spPr>
      </p:pic>
      <p:pic>
        <p:nvPicPr>
          <p:cNvPr id="43" name="4 sweet">
            <a:extLst>
              <a:ext uri="{FF2B5EF4-FFF2-40B4-BE49-F238E27FC236}">
                <a16:creationId xmlns:a16="http://schemas.microsoft.com/office/drawing/2014/main" id="{4BDE94E9-D946-4F25-B14E-C4A26BB2E3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3" y="2444893"/>
            <a:ext cx="656101" cy="621990"/>
          </a:xfrm>
          <a:prstGeom prst="rect">
            <a:avLst/>
          </a:prstGeom>
        </p:spPr>
      </p:pic>
      <p:pic>
        <p:nvPicPr>
          <p:cNvPr id="44" name="4 sweet">
            <a:extLst>
              <a:ext uri="{FF2B5EF4-FFF2-40B4-BE49-F238E27FC236}">
                <a16:creationId xmlns:a16="http://schemas.microsoft.com/office/drawing/2014/main" id="{FC96BF4A-3787-4704-B937-74F2C7284B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67" y="1951889"/>
            <a:ext cx="656101" cy="621990"/>
          </a:xfrm>
          <a:prstGeom prst="rect">
            <a:avLst/>
          </a:prstGeom>
        </p:spPr>
      </p:pic>
      <p:pic>
        <p:nvPicPr>
          <p:cNvPr id="45" name="4 sweet">
            <a:extLst>
              <a:ext uri="{FF2B5EF4-FFF2-40B4-BE49-F238E27FC236}">
                <a16:creationId xmlns:a16="http://schemas.microsoft.com/office/drawing/2014/main" id="{58251931-EC6A-4477-9067-487FE53C2F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42" y="2526894"/>
            <a:ext cx="656101" cy="621990"/>
          </a:xfrm>
          <a:prstGeom prst="rect">
            <a:avLst/>
          </a:prstGeom>
        </p:spPr>
      </p:pic>
      <p:pic>
        <p:nvPicPr>
          <p:cNvPr id="46" name="4 sweet">
            <a:extLst>
              <a:ext uri="{FF2B5EF4-FFF2-40B4-BE49-F238E27FC236}">
                <a16:creationId xmlns:a16="http://schemas.microsoft.com/office/drawing/2014/main" id="{1BA90B1B-487F-4989-92C7-7D19E97E98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325" y="1517553"/>
            <a:ext cx="656101" cy="62199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29717294-4EC9-4E18-A701-ED1A6EA4E7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18096"/>
            <a:ext cx="536948" cy="49007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0CD40DB-9140-46D9-8B3E-D07CEC70CB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652" y="2179660"/>
            <a:ext cx="536948" cy="49007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5D94867-8082-479F-90C0-A54DDC8482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487" y="2807245"/>
            <a:ext cx="536948" cy="49007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F19428AF-0D7D-4BBC-823D-F226E48AD7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283" y="1799702"/>
            <a:ext cx="536948" cy="49007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177A87E-CECF-4756-A50F-96B24F113C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283" y="2424696"/>
            <a:ext cx="536948" cy="49007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E708AF3-DE80-4266-A2ED-71D173FE6B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455" y="2774798"/>
            <a:ext cx="528703" cy="52802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9D6AF467-57C9-4D98-B82B-6940775A8F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12" y="2108826"/>
            <a:ext cx="528703" cy="52802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6E2D17A7-AA02-43D2-9B8A-9660F4F700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42" y="2573879"/>
            <a:ext cx="528703" cy="52802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C6DE077-0D19-40E8-9644-BCC0A5A5A2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99" y="1449909"/>
            <a:ext cx="528703" cy="52802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F88A0684-AE4E-4AAF-A9B8-3A61DB74F9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664" y="1856586"/>
            <a:ext cx="528703" cy="52802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44627F8-D815-4ED2-8178-B016EDA05F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20" y="4654099"/>
            <a:ext cx="590052" cy="56966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5F2FCF8-9862-4249-AD82-631E4C9129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70" y="4248294"/>
            <a:ext cx="590052" cy="56966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A6D76798-EC53-4E65-B1EC-6E7609088D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13" y="3985312"/>
            <a:ext cx="590052" cy="56966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03A615B0-9C73-426F-9CAC-BDA021EA6D3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21" y="4968609"/>
            <a:ext cx="590052" cy="56966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F979CAB5-54A2-4CBA-B42F-279454CA8D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85" y="5087789"/>
            <a:ext cx="590052" cy="56966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3A44BC6-0553-4279-B3D3-033F6F89D6DA}"/>
              </a:ext>
            </a:extLst>
          </p:cNvPr>
          <p:cNvGrpSpPr/>
          <p:nvPr/>
        </p:nvGrpSpPr>
        <p:grpSpPr>
          <a:xfrm>
            <a:off x="3651841" y="4657242"/>
            <a:ext cx="3313061" cy="905831"/>
            <a:chOff x="2788404" y="2160170"/>
            <a:chExt cx="4628103" cy="126538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AAD24D9-DE49-4E40-BD27-CC099A7AD2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431"/>
            <a:stretch/>
          </p:blipFill>
          <p:spPr>
            <a:xfrm>
              <a:off x="2788404" y="2160170"/>
              <a:ext cx="745148" cy="123925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1A00C79-6CE3-46AB-A19D-8292B80CC3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3709162" y="2195183"/>
              <a:ext cx="786531" cy="121294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94D6880-D3FD-4813-BF23-467150AEC6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3595" b="50753"/>
            <a:stretch/>
          </p:blipFill>
          <p:spPr>
            <a:xfrm>
              <a:off x="4679408" y="2200122"/>
              <a:ext cx="796644" cy="121294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4F68CEF-0BBF-4B7B-8483-03F1E257BA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709"/>
            <a:stretch/>
          </p:blipFill>
          <p:spPr>
            <a:xfrm flipH="1">
              <a:off x="6614280" y="2212602"/>
              <a:ext cx="802227" cy="121294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7FC16FD-6FAE-4F9B-B1F5-73C073F6E2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5576055" y="2232725"/>
              <a:ext cx="942273" cy="1184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323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3.7037E-6 L -0.00138 0.00024 C 0.02101 -0.00509 0.00226 -0.00139 0.02362 -0.00393 C 0.02535 -0.00416 0.02709 -0.00463 0.02882 -0.00486 C 0.03369 -0.00555 0.03837 -0.00625 0.04358 -0.00694 C 0.05608 -0.00833 0.06355 -0.00833 0.07778 -0.00972 C 0.08004 -0.00995 0.08212 -0.01064 0.08473 -0.01064 C 0.09219 -0.01157 0.09966 -0.01203 0.10712 -0.0125 C 0.15973 -0.01203 0.2125 -0.01226 0.26511 -0.01064 C 0.27969 -0.01041 0.27761 -0.00856 0.28612 -0.00694 C 0.33577 0.00278 0.28334 -0.0081 0.30886 -0.00208 C 0.31476 -0.00046 0.31459 -0.00162 0.32066 0.00093 C 0.32257 0.00162 0.32431 0.00278 0.32605 0.00371 C 0.33351 0.0088 0.33247 0.00811 0.33646 0.01274 C 0.33733 0.01551 0.33889 0.01829 0.33941 0.0213 C 0.33976 0.02732 0.33785 0.03889 0.33785 0.03912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1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1.85185E-6 L -0.00139 0.00023 C 0.02101 -0.00509 0.00226 -0.00139 0.02361 -0.00393 C 0.02535 -0.00416 0.02708 -0.00463 0.02882 -0.00486 C 0.03368 -0.00555 0.03837 -0.00625 0.04358 -0.00694 C 0.05608 -0.00833 0.06354 -0.00833 0.07778 -0.00972 C 0.08003 -0.00995 0.08212 -0.01065 0.08472 -0.01065 C 0.09219 -0.01157 0.09965 -0.01204 0.10712 -0.0125 C 0.15972 -0.01204 0.2125 -0.01227 0.2651 -0.01065 C 0.27969 -0.01041 0.2776 -0.00856 0.28611 -0.00694 C 0.33576 0.00278 0.28333 -0.0081 0.30885 -0.00208 C 0.31476 -0.00046 0.31458 -0.00162 0.32066 0.00093 C 0.32257 0.00162 0.32431 0.00278 0.32604 0.00371 C 0.33351 0.0088 0.33247 0.0081 0.33646 0.01273 C 0.33733 0.01551 0.33889 0.01829 0.33941 0.0213 C 0.33976 0.02732 0.33785 0.03889 0.33785 0.03912 " pathEditMode="relative" rAng="0" ptsTypes="AAAAAAAAAAAAAAAA"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1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1.11111E-6 L -0.00139 0.00023 C 0.02101 -0.00509 0.00226 -0.00139 0.02361 -0.00393 C 0.02535 -0.00417 0.02708 -0.00463 0.02882 -0.00486 C 0.03368 -0.00555 0.03837 -0.00625 0.04358 -0.00694 C 0.05608 -0.00833 0.06354 -0.00833 0.07778 -0.00972 C 0.08004 -0.00995 0.08212 -0.01065 0.08472 -0.01065 C 0.09219 -0.01157 0.09965 -0.01204 0.10712 -0.0125 C 0.15972 -0.01204 0.2125 -0.01227 0.26511 -0.01065 C 0.27969 -0.01042 0.27761 -0.00856 0.28611 -0.00694 C 0.33577 0.00278 0.28333 -0.0081 0.30886 -0.00208 C 0.31476 -0.00046 0.31458 -0.00162 0.32066 0.00093 C 0.32257 0.00162 0.32431 0.00278 0.32604 0.0037 C 0.33351 0.0088 0.33247 0.0081 0.33646 0.01273 C 0.33733 0.01551 0.33889 0.01829 0.33941 0.0213 C 0.33976 0.02732 0.33785 0.03889 0.33785 0.03912 " pathEditMode="relative" rAng="0" ptsTypes="AAAAAAAAAAAAAAAA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1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1.11111E-6 L -0.00139 0.00023 C 0.02101 -0.00509 0.00226 -0.00139 0.02361 -0.00394 C 0.02535 -0.00417 0.02708 -0.00463 0.02882 -0.00486 C 0.03368 -0.00556 0.03837 -0.00625 0.04358 -0.00695 C 0.05608 -0.00833 0.06354 -0.00833 0.07778 -0.00972 C 0.08003 -0.00995 0.08212 -0.01065 0.08472 -0.01065 C 0.09219 -0.01158 0.09965 -0.01204 0.10712 -0.0125 C 0.15972 -0.01204 0.2125 -0.01227 0.2651 -0.01065 C 0.27969 -0.01042 0.2776 -0.00857 0.28611 -0.00695 C 0.33576 0.00278 0.28333 -0.0081 0.30885 -0.00208 C 0.31476 -0.00046 0.31458 -0.00162 0.32066 0.00092 C 0.32257 0.00162 0.32431 0.00278 0.32604 0.0037 C 0.33351 0.0088 0.33247 0.0081 0.33646 0.01273 C 0.33733 0.01551 0.33889 0.01829 0.33941 0.0213 C 0.33976 0.02731 0.33785 0.03889 0.33785 0.03912 " pathEditMode="relative" rAng="0" ptsTypes="AAAAAAAAAAAAAAAA"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1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3.33333E-6 L -0.00139 0.00023 C 0.021 -0.0051 0.00225 -0.00139 0.02361 -0.00394 C 0.02534 -0.00417 0.02708 -0.00463 0.02882 -0.00486 C 0.03368 -0.00556 0.03837 -0.00625 0.04357 -0.00695 C 0.05607 -0.00834 0.06354 -0.00834 0.07778 -0.00973 C 0.08003 -0.00996 0.08212 -0.01065 0.08472 -0.01065 C 0.09218 -0.01158 0.09965 -0.01204 0.10712 -0.0125 C 0.15972 -0.01204 0.2125 -0.01227 0.2651 -0.01065 C 0.27968 -0.01042 0.2776 -0.00857 0.28611 -0.00695 C 0.33576 0.00277 0.28333 -0.00811 0.30885 -0.00209 C 0.31475 -0.00047 0.31458 -0.00162 0.32066 0.00092 C 0.32257 0.00162 0.3243 0.00277 0.32604 0.0037 C 0.3335 0.00879 0.33246 0.0081 0.33646 0.01273 C 0.33732 0.01551 0.33889 0.01828 0.33941 0.02129 C 0.33975 0.02731 0.33784 0.03889 0.33784 0.03912 " pathEditMode="relative" rAng="0" ptsTypes="AAAAAAAAAAAAAAAA">
                                      <p:cBhvr>
                                        <p:cTn id="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1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Can you spot the number 5 on the number track? Can you count along the line from 1 to 5? Click Number Five to put her on the line.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9BF9DE-14F6-4E1A-B472-AF47D4D62CD1}"/>
              </a:ext>
            </a:extLst>
          </p:cNvPr>
          <p:cNvSpPr/>
          <p:nvPr/>
        </p:nvSpPr>
        <p:spPr>
          <a:xfrm>
            <a:off x="641439" y="3170191"/>
            <a:ext cx="1520551" cy="11697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C7DD70-A8CE-49FC-899E-6E2A057431AB}"/>
              </a:ext>
            </a:extLst>
          </p:cNvPr>
          <p:cNvSpPr/>
          <p:nvPr/>
        </p:nvSpPr>
        <p:spPr>
          <a:xfrm>
            <a:off x="2242475" y="3170191"/>
            <a:ext cx="1520551" cy="11697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A9A7A6-9B13-4D24-AF8D-05D8564AEFDA}"/>
              </a:ext>
            </a:extLst>
          </p:cNvPr>
          <p:cNvSpPr/>
          <p:nvPr/>
        </p:nvSpPr>
        <p:spPr>
          <a:xfrm>
            <a:off x="3843511" y="3170191"/>
            <a:ext cx="1520551" cy="11697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A86DAF-39FA-4005-92F7-48851D415859}"/>
              </a:ext>
            </a:extLst>
          </p:cNvPr>
          <p:cNvSpPr/>
          <p:nvPr/>
        </p:nvSpPr>
        <p:spPr>
          <a:xfrm>
            <a:off x="5444547" y="3170190"/>
            <a:ext cx="1520551" cy="11697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BB01BC-1CB1-4A16-91D7-7B10AD8A4CCB}"/>
              </a:ext>
            </a:extLst>
          </p:cNvPr>
          <p:cNvSpPr/>
          <p:nvPr/>
        </p:nvSpPr>
        <p:spPr>
          <a:xfrm>
            <a:off x="7045583" y="3170190"/>
            <a:ext cx="1520551" cy="11697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67DC374-0959-4981-97D9-C8E01FDAF4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08" y="1741165"/>
            <a:ext cx="375611" cy="1327081"/>
          </a:xfrm>
          <a:prstGeom prst="rect">
            <a:avLst/>
          </a:prstGeom>
          <a:noFill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929DCD-DD03-41C8-9DC7-7A0E99CB5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100" y="1741165"/>
            <a:ext cx="765760" cy="13270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CD6BF1D-EC75-4509-B0B3-09AFC12171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53" y="1741166"/>
            <a:ext cx="744358" cy="13270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120F53-1F7C-4FC7-91F7-BA75DB45B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161" y="1741165"/>
            <a:ext cx="959582" cy="13270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4E5AAED-330F-4A9F-80E8-73CACD01C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441" y="1741166"/>
            <a:ext cx="758163" cy="1327081"/>
          </a:xfrm>
          <a:prstGeom prst="rect">
            <a:avLst/>
          </a:prstGeom>
        </p:spPr>
      </p:pic>
      <p:pic>
        <p:nvPicPr>
          <p:cNvPr id="33" name="number two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453" y="4913083"/>
            <a:ext cx="758163" cy="132708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7AE7A08-F7F2-480C-B0E8-D7947F200FC7}"/>
              </a:ext>
            </a:extLst>
          </p:cNvPr>
          <p:cNvSpPr/>
          <p:nvPr/>
        </p:nvSpPr>
        <p:spPr>
          <a:xfrm>
            <a:off x="1028749" y="4913083"/>
            <a:ext cx="6381008" cy="85291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Number Five has some friends. They are called Number One, Number Two, Number Three and Number Four.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8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023 L 4.44444E-6 0.00139 C -0.00296 -0.0162 -0.00087 -0.00231 -0.00434 -0.0287 C -0.00469 -0.03171 -0.00487 -0.0324 -0.00521 -0.03472 C -0.0099 -0.07986 -0.01372 -0.12453 -0.01875 -0.18032 C -0.0198 -0.19074 -0.01997 -0.19375 -0.02101 -0.2037 C -0.02188 -0.21666 -0.02292 -0.22916 -0.02396 -0.24305 L -0.02778 -0.29444 C -0.02813 -0.29768 -0.0283 -0.30023 -0.02848 -0.30324 C -0.02882 -0.30717 -0.029 -0.31203 -0.02934 -0.31643 C -0.02969 -0.32129 -0.03004 -0.32638 -0.03039 -0.33101 C -0.03056 -0.33263 -0.03056 -0.33449 -0.03073 -0.33541 C -0.03195 -0.34236 -0.03073 -0.33541 -0.03316 -0.36157 C -0.03316 -0.36319 -0.03334 -0.36458 -0.03351 -0.36574 C -0.03421 -0.37199 -0.03455 -0.37777 -0.03542 -0.38495 C -0.03612 -0.39421 -0.03681 -0.4037 -0.0375 -0.41342 C -0.03785 -0.41875 -0.0382 -0.42268 -0.03889 -0.42824 L -0.04011 -0.44537 C -0.0415 -0.45648 -0.04011 -0.44421 -0.04115 -0.45416 C -0.0415 -0.4574 -0.0415 -0.45439 -0.0415 -0.46064 C -0.0415 -0.46203 -0.0415 -0.46319 -0.0415 -0.46296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Meet Number Five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5925508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What do you notice about Number Five? What does she have five of?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36" y="1546128"/>
            <a:ext cx="2151374" cy="376574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C44D55D-5EC2-4627-805C-8E3F04350B0E}"/>
              </a:ext>
            </a:extLst>
          </p:cNvPr>
          <p:cNvSpPr/>
          <p:nvPr/>
        </p:nvSpPr>
        <p:spPr>
          <a:xfrm>
            <a:off x="811215" y="1921737"/>
            <a:ext cx="4089400" cy="1424290"/>
          </a:xfrm>
          <a:prstGeom prst="wedgeRoundRectCallout">
            <a:avLst>
              <a:gd name="adj1" fmla="val 73863"/>
              <a:gd name="adj2" fmla="val 27950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Hello, my name is Number Five. I really love the number 5. Today, I am off on an adventure – would you like to come with me? I wonder how many number 5s we will see.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6321FFB-DDA8-4FE5-8A81-00161AEFD201}"/>
              </a:ext>
            </a:extLst>
          </p:cNvPr>
          <p:cNvSpPr/>
          <p:nvPr/>
        </p:nvSpPr>
        <p:spPr>
          <a:xfrm>
            <a:off x="4675444" y="2399039"/>
            <a:ext cx="1598615" cy="635245"/>
          </a:xfrm>
          <a:prstGeom prst="wedgeRoundRectCallout">
            <a:avLst>
              <a:gd name="adj1" fmla="val 71564"/>
              <a:gd name="adj2" fmla="val 154364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77"/>
                <a:cs typeface="Calibri" panose="020F0502020204030204" pitchFamily="34" charset="0"/>
                <a:sym typeface="NTR"/>
              </a:rPr>
              <a:t>This stamp costs 5p.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DF4CEF31-C3AD-4127-8319-C6C164E9D814}"/>
              </a:ext>
            </a:extLst>
          </p:cNvPr>
          <p:cNvSpPr/>
          <p:nvPr/>
        </p:nvSpPr>
        <p:spPr>
          <a:xfrm>
            <a:off x="4539971" y="2296749"/>
            <a:ext cx="2243634" cy="805115"/>
          </a:xfrm>
          <a:prstGeom prst="wedgeRoundRectCallout">
            <a:avLst>
              <a:gd name="adj1" fmla="val 50114"/>
              <a:gd name="adj2" fmla="val 125970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77"/>
                <a:cs typeface="Calibri" panose="020F0502020204030204" pitchFamily="34" charset="0"/>
                <a:sym typeface="NTR"/>
              </a:rPr>
              <a:t>This is just 1 apple. I won’t pack this.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6" name="list">
            <a:extLst>
              <a:ext uri="{FF2B5EF4-FFF2-40B4-BE49-F238E27FC236}">
                <a16:creationId xmlns:a16="http://schemas.microsoft.com/office/drawing/2014/main" id="{F00F1216-0520-461E-BA3F-F82F88AAE150}"/>
              </a:ext>
            </a:extLst>
          </p:cNvPr>
          <p:cNvSpPr/>
          <p:nvPr/>
        </p:nvSpPr>
        <p:spPr>
          <a:xfrm>
            <a:off x="4497102" y="2341503"/>
            <a:ext cx="1901209" cy="775674"/>
          </a:xfrm>
          <a:prstGeom prst="wedgeRoundRectCallout">
            <a:avLst>
              <a:gd name="adj1" fmla="val 71028"/>
              <a:gd name="adj2" fmla="val 134622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77"/>
                <a:cs typeface="Calibri" panose="020F0502020204030204" pitchFamily="34" charset="0"/>
                <a:sym typeface="NTR"/>
              </a:rPr>
              <a:t>I might need these 5 biscuits.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BDA5A5F-3190-45DB-8E84-BC4F5F5C7810}"/>
              </a:ext>
            </a:extLst>
          </p:cNvPr>
          <p:cNvSpPr/>
          <p:nvPr/>
        </p:nvSpPr>
        <p:spPr>
          <a:xfrm>
            <a:off x="5106953" y="2203277"/>
            <a:ext cx="1649226" cy="992057"/>
          </a:xfrm>
          <a:prstGeom prst="wedgeRoundRectCallout">
            <a:avLst>
              <a:gd name="adj1" fmla="val 56147"/>
              <a:gd name="adj2" fmla="val 120535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77"/>
                <a:cs typeface="Calibri" panose="020F0502020204030204" pitchFamily="34" charset="0"/>
                <a:sym typeface="NTR"/>
              </a:rPr>
              <a:t>There are 5 flowers. I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77"/>
                <a:cs typeface="Calibri" panose="020F0502020204030204" pitchFamily="34" charset="0"/>
                <a:sym typeface="NTR"/>
              </a:rPr>
              <a:t>need these.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sweets">
            <a:extLst>
              <a:ext uri="{FF2B5EF4-FFF2-40B4-BE49-F238E27FC236}">
                <a16:creationId xmlns:a16="http://schemas.microsoft.com/office/drawing/2014/main" id="{88CB6952-A45A-43B7-AD7A-8BFD9E7362ED}"/>
              </a:ext>
            </a:extLst>
          </p:cNvPr>
          <p:cNvSpPr/>
          <p:nvPr/>
        </p:nvSpPr>
        <p:spPr>
          <a:xfrm>
            <a:off x="4634145" y="2357889"/>
            <a:ext cx="1598615" cy="775674"/>
          </a:xfrm>
          <a:prstGeom prst="wedgeRoundRectCallout">
            <a:avLst>
              <a:gd name="adj1" fmla="val 81326"/>
              <a:gd name="adj2" fmla="val 146979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77"/>
                <a:cs typeface="Calibri" panose="020F0502020204030204" pitchFamily="34" charset="0"/>
                <a:sym typeface="NTR"/>
              </a:rPr>
              <a:t>Yes, this star has 5 points.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24" name="apple">
            <a:extLst>
              <a:ext uri="{FF2B5EF4-FFF2-40B4-BE49-F238E27FC236}">
                <a16:creationId xmlns:a16="http://schemas.microsoft.com/office/drawing/2014/main" id="{3A4F2D49-4B33-40FC-B34B-DB72D038F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615" y="3611438"/>
            <a:ext cx="496903" cy="6692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56FE56-9995-4461-85CB-FE015E8943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29" y="3287795"/>
            <a:ext cx="2197431" cy="28294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07007"/>
            <a:ext cx="76327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2" charset="77"/>
              </a:rPr>
              <a:t>Number Five wanted to have some fun. She decided to pack her </a:t>
            </a:r>
            <a:br>
              <a:rPr lang="en-GB" dirty="0">
                <a:latin typeface="Twinkl" pitchFamily="2" charset="77"/>
              </a:rPr>
            </a:br>
            <a:r>
              <a:rPr lang="en-GB" dirty="0">
                <a:latin typeface="Twinkl" pitchFamily="2" charset="77"/>
              </a:rPr>
              <a:t>bag and set off. </a:t>
            </a:r>
            <a:br>
              <a:rPr lang="en-GB" dirty="0">
                <a:latin typeface="Twinkl" pitchFamily="2" charset="77"/>
              </a:rPr>
            </a:br>
            <a:r>
              <a:rPr lang="en-GB" dirty="0">
                <a:latin typeface="Twinkl" pitchFamily="2" charset="77"/>
              </a:rPr>
              <a:t/>
            </a:r>
            <a:br>
              <a:rPr lang="en-GB" dirty="0">
                <a:latin typeface="Twinkl" pitchFamily="2" charset="77"/>
              </a:rPr>
            </a:br>
            <a:r>
              <a:rPr lang="en-GB" dirty="0">
                <a:latin typeface="Twinkl" pitchFamily="2" charset="77"/>
              </a:rPr>
              <a:t>Help Number Five pack her bag by clicking on all the items that show 5.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11" y="2699306"/>
            <a:ext cx="1679493" cy="2939768"/>
          </a:xfrm>
          <a:prstGeom prst="rect">
            <a:avLst/>
          </a:prstGeom>
        </p:spPr>
      </p:pic>
      <p:pic>
        <p:nvPicPr>
          <p:cNvPr id="10" name="stamp">
            <a:extLst>
              <a:ext uri="{FF2B5EF4-FFF2-40B4-BE49-F238E27FC236}">
                <a16:creationId xmlns:a16="http://schemas.microsoft.com/office/drawing/2014/main" id="{744FB401-F039-4B67-8875-2B3AA3925F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804" y="2426939"/>
            <a:ext cx="1557076" cy="2202012"/>
          </a:xfrm>
          <a:prstGeom prst="rect">
            <a:avLst/>
          </a:prstGeom>
        </p:spPr>
      </p:pic>
      <p:pic>
        <p:nvPicPr>
          <p:cNvPr id="23" name="biscuits">
            <a:extLst>
              <a:ext uri="{FF2B5EF4-FFF2-40B4-BE49-F238E27FC236}">
                <a16:creationId xmlns:a16="http://schemas.microsoft.com/office/drawing/2014/main" id="{1993C299-CA6A-462E-BD69-4C2D9EE496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39" y="2291813"/>
            <a:ext cx="1190243" cy="1028904"/>
          </a:xfrm>
          <a:prstGeom prst="rect">
            <a:avLst/>
          </a:prstGeom>
        </p:spPr>
      </p:pic>
      <p:pic>
        <p:nvPicPr>
          <p:cNvPr id="25" name="star">
            <a:extLst>
              <a:ext uri="{FF2B5EF4-FFF2-40B4-BE49-F238E27FC236}">
                <a16:creationId xmlns:a16="http://schemas.microsoft.com/office/drawing/2014/main" id="{112F8DE6-5172-4796-AFC9-5267FC66E2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1" y="3481507"/>
            <a:ext cx="887582" cy="848978"/>
          </a:xfrm>
          <a:prstGeom prst="rect">
            <a:avLst/>
          </a:prstGeom>
        </p:spPr>
      </p:pic>
      <p:grpSp>
        <p:nvGrpSpPr>
          <p:cNvPr id="6" name="flowers">
            <a:extLst>
              <a:ext uri="{FF2B5EF4-FFF2-40B4-BE49-F238E27FC236}">
                <a16:creationId xmlns:a16="http://schemas.microsoft.com/office/drawing/2014/main" id="{C5D8A50A-7DB9-4F7E-B3E6-FE7278B7D312}"/>
              </a:ext>
            </a:extLst>
          </p:cNvPr>
          <p:cNvGrpSpPr/>
          <p:nvPr/>
        </p:nvGrpSpPr>
        <p:grpSpPr>
          <a:xfrm>
            <a:off x="1089356" y="4602698"/>
            <a:ext cx="1827861" cy="1375248"/>
            <a:chOff x="1089356" y="4602698"/>
            <a:chExt cx="1827861" cy="1375248"/>
          </a:xfrm>
        </p:grpSpPr>
        <p:pic>
          <p:nvPicPr>
            <p:cNvPr id="19" name="4 sweet">
              <a:extLst>
                <a:ext uri="{FF2B5EF4-FFF2-40B4-BE49-F238E27FC236}">
                  <a16:creationId xmlns:a16="http://schemas.microsoft.com/office/drawing/2014/main" id="{FB360F47-DF85-4714-ACBA-82F78E076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357" y="4602698"/>
              <a:ext cx="579675" cy="549535"/>
            </a:xfrm>
            <a:prstGeom prst="rect">
              <a:avLst/>
            </a:prstGeom>
          </p:spPr>
        </p:pic>
        <p:pic>
          <p:nvPicPr>
            <p:cNvPr id="20" name="4 sweet">
              <a:extLst>
                <a:ext uri="{FF2B5EF4-FFF2-40B4-BE49-F238E27FC236}">
                  <a16:creationId xmlns:a16="http://schemas.microsoft.com/office/drawing/2014/main" id="{31494F97-D83A-47C5-9ED5-FF4F5E3B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356" y="5240655"/>
              <a:ext cx="579673" cy="549535"/>
            </a:xfrm>
            <a:prstGeom prst="rect">
              <a:avLst/>
            </a:prstGeom>
          </p:spPr>
        </p:pic>
        <p:pic>
          <p:nvPicPr>
            <p:cNvPr id="21" name="4 sweet">
              <a:extLst>
                <a:ext uri="{FF2B5EF4-FFF2-40B4-BE49-F238E27FC236}">
                  <a16:creationId xmlns:a16="http://schemas.microsoft.com/office/drawing/2014/main" id="{F79ACC97-4AD0-4DEF-ADD0-4308586F2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1399" y="4810833"/>
              <a:ext cx="579673" cy="549535"/>
            </a:xfrm>
            <a:prstGeom prst="rect">
              <a:avLst/>
            </a:prstGeom>
          </p:spPr>
        </p:pic>
        <p:pic>
          <p:nvPicPr>
            <p:cNvPr id="22" name="4 sweet">
              <a:extLst>
                <a:ext uri="{FF2B5EF4-FFF2-40B4-BE49-F238E27FC236}">
                  <a16:creationId xmlns:a16="http://schemas.microsoft.com/office/drawing/2014/main" id="{1720DB87-4F10-4D69-9A05-D8403A70F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450" y="5428411"/>
              <a:ext cx="579673" cy="549535"/>
            </a:xfrm>
            <a:prstGeom prst="rect">
              <a:avLst/>
            </a:prstGeom>
          </p:spPr>
        </p:pic>
        <p:pic>
          <p:nvPicPr>
            <p:cNvPr id="26" name="4 sweet">
              <a:extLst>
                <a:ext uri="{FF2B5EF4-FFF2-40B4-BE49-F238E27FC236}">
                  <a16:creationId xmlns:a16="http://schemas.microsoft.com/office/drawing/2014/main" id="{49202310-C6E5-4B3B-825B-B097FE5F0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544" y="5167843"/>
              <a:ext cx="579673" cy="549535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BED468F-5F3B-4D26-A312-9495E8DF4B9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96"/>
          <a:stretch/>
        </p:blipFill>
        <p:spPr>
          <a:xfrm>
            <a:off x="3269484" y="4645337"/>
            <a:ext cx="3631791" cy="31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5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2685 L -2.77778E-6 0.02709 L 0.02153 0.03287 C 0.03768 0.03727 0.0217 0.03264 0.03993 0.03704 C 0.05973 0.04236 0.02865 0.03588 0.05851 0.04167 C 0.06511 0.04468 0.0717 0.04792 0.07882 0.05023 C 0.08316 0.05162 0.08785 0.05232 0.09202 0.05463 C 0.1007 0.05857 0.10903 0.0632 0.11736 0.06736 C 0.12535 0.07176 0.13403 0.07408 0.1408 0.08056 C 0.1415 0.08079 0.16025 0.09908 0.16285 0.10255 C 0.16511 0.10533 0.16702 0.10857 0.16962 0.11111 C 0.17709 0.11898 0.18108 0.12269 0.1882 0.12871 C 0.19288 0.14699 0.18611 0.12477 0.19306 0.13959 C 0.1941 0.14144 0.19427 0.14375 0.19479 0.14584 C 0.19584 0.14908 0.1974 0.15162 0.19809 0.15486 C 0.19896 0.15671 0.19913 0.15903 0.2 0.16111 C 0.20747 0.18357 0.19896 0.15347 0.2066 0.18287 C 0.20729 0.18519 0.20868 0.18727 0.20868 0.18935 L 0.20868 0.20741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2.5E-6 0.00023 L 0.09271 0.00278 C 0.10399 0.00347 0.12587 0.01852 0.13264 0.02292 C 0.146 0.03079 0.1559 0.04167 0.16962 0.05231 C 0.17257 0.05486 0.17587 0.05625 0.17916 0.05903 C 0.2 0.07593 0.22031 0.09722 0.24184 0.1118 C 0.24826 0.11643 0.25521 0.11736 0.26076 0.12523 C 0.26406 0.12963 0.26736 0.13356 0.27048 0.13866 C 0.2717 0.14005 0.27239 0.14329 0.27378 0.14491 C 0.2875 0.16505 0.30156 0.18472 0.31528 0.2044 C 0.32587 0.21968 0.31632 0.20463 0.33646 0.23079 C 0.3401 0.23634 0.34357 0.24236 0.34757 0.24745 C 0.35156 0.25301 0.35625 0.2581 0.36024 0.26412 C 0.38594 0.30093 0.35521 0.25833 0.37309 0.28727 C 0.37604 0.29236 0.37899 0.29861 0.38264 0.30023 L 0.38923 0.3037 C 0.39479 0.31204 0.39219 0.30856 0.39722 0.31435 " pathEditMode="relative" rAng="0" ptsTypes="AAAAAAAAAAAAAAAA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61" y="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0.00417 L 0.00555 0.00417 L 0.03055 0.00579 C 0.04895 0.00672 0.06736 0.00602 0.08576 0.00764 C 0.09409 0.00834 0.10243 0.01135 0.11076 0.01274 C 0.1151 0.01366 0.11944 0.01389 0.12395 0.01459 C 0.13489 0.01621 0.14583 0.01783 0.15677 0.01991 C 0.16076 0.02061 0.16458 0.02246 0.16857 0.02338 C 0.18784 0.02732 0.20729 0.02963 0.22656 0.0338 L 0.23437 0.03565 C 0.24357 0.0375 0.25295 0.03843 0.26197 0.04098 C 0.26423 0.04144 0.26632 0.04237 0.26857 0.0426 C 0.27482 0.04352 0.2809 0.04375 0.28697 0.04445 C 0.29913 0.04792 0.30451 0.04931 0.31736 0.0551 C 0.31996 0.05625 0.32257 0.05764 0.32517 0.05857 C 0.33263 0.06112 0.34027 0.06274 0.34757 0.06551 C 0.35121 0.0669 0.35451 0.06922 0.35816 0.07084 C 0.35989 0.07153 0.36163 0.072 0.36336 0.07246 C 0.36684 0.07547 0.37013 0.07894 0.37395 0.08125 C 0.37829 0.08426 0.38281 0.08658 0.38697 0.09005 C 0.38871 0.09144 0.38941 0.09399 0.39097 0.09537 C 0.39253 0.097 0.39461 0.09746 0.39618 0.09885 C 0.40034 0.10278 0.40416 0.10718 0.40816 0.11112 C 0.41024 0.11343 0.41267 0.11551 0.41475 0.11829 C 0.41562 0.11945 0.41632 0.12084 0.41736 0.12176 C 0.41979 0.12385 0.42274 0.12477 0.42517 0.12709 C 0.43767 0.1382 0.42118 0.12709 0.43316 0.13588 C 0.43645 0.1382 0.44027 0.13982 0.44357 0.14283 C 0.44618 0.14514 0.4493 0.14676 0.45156 0.14977 C 0.45451 0.15371 0.45295 0.15325 0.45555 0.15325 " pathEditMode="relative" ptsTypes="AAAAAAAAAAAAAAAAAAAAAAAAAAAAAA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996 L 0.0033 -0.00996 C 0.00955 -0.01736 0.0184 -0.02801 0.02552 -0.03287 C 0.02882 -0.03496 0.03194 -0.03681 0.03472 -0.03982 C 0.03628 -0.04144 0.03732 -0.04352 0.03871 -0.04514 C 0.04114 -0.04769 0.04392 -0.04977 0.0467 -0.05209 C 0.04791 -0.05324 0.04913 -0.05486 0.05052 -0.05556 L 0.05451 -0.05741 C 0.07083 -0.07361 0.05139 -0.05556 0.06371 -0.06436 C 0.06736 -0.06713 0.07066 -0.07061 0.0743 -0.07315 C 0.07552 -0.07408 0.07691 -0.07431 0.07812 -0.075 C 0.08125 -0.07662 0.08437 -0.07824 0.0875 -0.0801 C 0.08975 -0.08172 0.09166 -0.08403 0.09392 -0.08542 C 0.09774 -0.0875 0.10191 -0.08866 0.1059 -0.09074 C 0.10937 -0.0926 0.11267 -0.09607 0.11632 -0.09769 C 0.11979 -0.09908 0.12343 -0.09861 0.12691 -0.09954 C 0.16788 -0.10787 0.13593 -0.10417 0.19132 -0.10649 C 0.19618 -0.10695 0.20104 -0.10741 0.2059 -0.10811 C 0.20764 -0.10857 0.2092 -0.10973 0.21111 -0.10996 C 0.22239 -0.11088 0.23385 -0.11111 0.24531 -0.11158 L 0.26111 -0.10996 C 0.2717 -0.10857 0.26996 -0.10834 0.27951 -0.10649 C 0.28264 -0.10579 0.28559 -0.10533 0.28871 -0.10463 C 0.29826 -0.10047 0.29392 -0.10209 0.30191 -0.09954 C 0.30312 -0.09815 0.30434 -0.09676 0.30573 -0.09584 C 0.30712 -0.09514 0.3085 -0.09491 0.30972 -0.09422 C 0.31198 -0.09306 0.31423 -0.09213 0.31632 -0.09074 C 0.31771 -0.08982 0.31892 -0.0882 0.32031 -0.08727 C 0.32239 -0.08565 0.32482 -0.08496 0.32691 -0.08357 C 0.3283 -0.08264 0.32934 -0.08102 0.33073 -0.0801 C 0.33212 -0.0794 0.3335 -0.0794 0.33472 -0.07848 C 0.34826 -0.06829 0.33767 -0.07361 0.34653 -0.06968 C 0.35816 -0.04653 0.34653 -0.06829 0.35573 -0.05394 C 0.36684 -0.03658 0.35399 -0.05556 0.36232 -0.04167 C 0.36319 -0.04028 0.36406 -0.03936 0.3651 -0.0382 " pathEditMode="relative" ptsTypes="AAAAAAAAAAAAAAAAAAAAAAAAAAAAAAAAA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7" grpId="0" animBg="1"/>
      <p:bldP spid="27" grpId="1" animBg="1"/>
      <p:bldP spid="16" grpId="0" animBg="1"/>
      <p:bldP spid="16" grpId="1" animBg="1"/>
      <p:bldP spid="15" grpId="0" animBg="1"/>
      <p:bldP spid="15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07007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2" charset="77"/>
                <a:cs typeface="Calibri" panose="020F0502020204030204" pitchFamily="34" charset="0"/>
                <a:sym typeface="Arial"/>
              </a:rPr>
              <a:t>Number Five set off on her adventure. First, she needed to walk along the road. What do you notice about the road? </a:t>
            </a:r>
          </a:p>
          <a:p>
            <a:pPr algn="ctr"/>
            <a:r>
              <a:rPr lang="en-GB" dirty="0">
                <a:latin typeface="Twinkl" pitchFamily="2" charset="77"/>
                <a:cs typeface="Calibri" panose="020F0502020204030204" pitchFamily="34" charset="0"/>
                <a:sym typeface="Arial"/>
              </a:rPr>
              <a:t>As Number Five hopped along, she sang a song!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5EA7B09-FE27-43BC-B021-98D4956730B8}"/>
              </a:ext>
            </a:extLst>
          </p:cNvPr>
          <p:cNvSpPr/>
          <p:nvPr/>
        </p:nvSpPr>
        <p:spPr>
          <a:xfrm>
            <a:off x="866274" y="1748738"/>
            <a:ext cx="2956425" cy="1210362"/>
          </a:xfrm>
          <a:prstGeom prst="wedgeRoundRectCallout">
            <a:avLst>
              <a:gd name="adj1" fmla="val 74530"/>
              <a:gd name="adj2" fmla="val -14071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  <a:latin typeface="Twinkl" pitchFamily="2" charset="77"/>
              </a:rPr>
              <a:t>Draw the hat, the back, and tum, now my number 5 is done.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89A595-1B0F-4BA2-9EF2-47EBD1D473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758" y="215738"/>
            <a:ext cx="6376737" cy="9019998"/>
          </a:xfrm>
          <a:prstGeom prst="rect">
            <a:avLst/>
          </a:prstGeom>
        </p:spPr>
      </p:pic>
      <p:pic>
        <p:nvPicPr>
          <p:cNvPr id="4" name="number three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017" y="1748738"/>
            <a:ext cx="779046" cy="136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3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3.61111E-6 0.00023 C -0.01459 0.00069 -0.029 0.00185 -0.04358 0.00185 C -0.10573 0.00185 -0.09775 0.00208 -0.13559 -0.00162 C -0.18802 0.00023 -0.17605 -0.01921 -0.1816 0.00694 C -0.18212 0.00879 -0.18247 0.01065 -0.18299 0.01227 C -0.18698 0.04954 -0.18316 0.01088 -0.18559 0.09467 C -0.18577 0.10185 -0.18629 0.10879 -0.18698 0.11574 C -0.18716 0.11875 -0.18785 0.12176 -0.1882 0.12454 C -0.18872 0.12801 -0.18907 0.13171 -0.18959 0.13518 C -0.18993 0.14329 -0.19028 0.15162 -0.1908 0.15972 C -0.19115 0.16273 -0.19219 0.16551 -0.19219 0.16852 C -0.19219 0.17893 -0.19132 0.18958 -0.1908 0.2 C -0.18959 0.22546 -0.19028 0.21805 -0.1882 0.2368 C -0.1783 0.23241 -0.19045 0.23842 -0.18039 0.23171 C -0.17709 0.2294 -0.17309 0.2294 -0.1698 0.22824 C -0.16719 0.22708 -0.16459 0.22569 -0.16198 0.22454 C -0.16059 0.22407 -0.15938 0.22315 -0.15799 0.22291 C -0.15486 0.22222 -0.15174 0.22176 -0.14879 0.22106 C -0.14705 0.2206 -0.14532 0.21967 -0.14358 0.21944 C -0.13993 0.21852 -0.13646 0.21829 -0.13299 0.21759 C -0.12743 0.21666 -0.12136 0.21551 -0.1158 0.21412 C -0.11372 0.21366 -0.11146 0.21296 -0.1092 0.21227 C -0.09566 0.21296 -0.08212 0.21319 -0.06858 0.21412 C -0.06632 0.21435 -0.06407 0.21481 -0.06198 0.21574 C -0.06042 0.21666 -0.05938 0.21852 -0.05799 0.21944 C -0.05677 0.22014 -0.05539 0.22037 -0.054 0.22106 C -0.05139 0.22268 -0.04879 0.22454 -0.04618 0.22639 C -0.04098 0.2368 -0.0467 0.22662 -0.0382 0.2368 C -0.0283 0.24907 -0.02986 0.24653 -0.025 0.25625 C -0.0224 0.26713 -0.02223 0.26597 -0.02118 0.27731 C -0.02014 0.28773 -0.01858 0.30879 -0.01858 0.30903 C -0.01893 0.31944 -0.0191 0.32986 -0.0198 0.34051 C -0.01997 0.34282 -0.02084 0.34514 -0.02118 0.34745 C -0.02205 0.35324 -0.02275 0.35926 -0.02379 0.36504 C -0.02414 0.36736 -0.02483 0.36967 -0.025 0.37199 C -0.02778 0.39213 -0.02448 0.37662 -0.029 0.39491 C -0.02952 0.39653 -0.02934 0.39884 -0.03039 0.4 L -0.03299 0.4037 C -0.03334 0.40532 -0.03351 0.40741 -0.03438 0.40879 C -0.03577 0.41157 -0.03959 0.41597 -0.03959 0.4162 C -0.03993 0.41759 -0.04011 0.41944 -0.0408 0.42106 C -0.0415 0.42245 -0.04254 0.42361 -0.04358 0.42454 C -0.04723 0.42847 -0.04723 0.42801 -0.05139 0.42986 C -0.05573 0.43565 -0.05209 0.43171 -0.05799 0.43518 C -0.05973 0.43611 -0.06146 0.43773 -0.0632 0.43866 C -0.07257 0.44375 -0.06893 0.44097 -0.07778 0.44398 C -0.08438 0.44606 -0.07917 0.44491 -0.08559 0.4493 C -0.08681 0.45 -0.0882 0.45046 -0.08959 0.45092 C -0.0967 0.4537 -0.0941 0.45208 -0.10278 0.4544 C -0.11823 0.45856 -0.09375 0.45347 -0.11719 0.4581 C -0.13334 0.45741 -0.14966 0.45717 -0.1658 0.45625 C -0.16858 0.45602 -0.1724 0.4537 -0.175 0.45278 C -0.17865 0.45139 -0.18195 0.45 -0.18559 0.4493 C -0.1882 0.44861 -0.19098 0.44838 -0.19358 0.44745 C -0.19618 0.44653 -0.19879 0.44514 -0.20139 0.44398 C -0.2158 0.4375 -0.19393 0.44768 -0.2092 0.43866 C -0.21875 0.4331 -0.21563 0.43912 -0.21841 0.43171 " pathEditMode="relative" rAng="0" ptsTypes="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0" y="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07007"/>
            <a:ext cx="76327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Number Five walked past some fields. In one of the fields, there </a:t>
            </a:r>
            <a:br>
              <a:rPr lang="en-US" dirty="0">
                <a:latin typeface="Twinkl" pitchFamily="2" charset="77"/>
              </a:rPr>
            </a:br>
            <a:r>
              <a:rPr lang="en-US" dirty="0">
                <a:latin typeface="Twinkl" pitchFamily="2" charset="77"/>
              </a:rPr>
              <a:t>were 5 llamas. </a:t>
            </a:r>
          </a:p>
          <a:p>
            <a:pPr algn="ctr"/>
            <a:r>
              <a:rPr lang="en-US" dirty="0">
                <a:latin typeface="Twinkl" pitchFamily="2" charset="77"/>
              </a:rPr>
              <a:t>Which field shows 5 llamas?</a:t>
            </a:r>
          </a:p>
          <a:p>
            <a:pPr algn="ctr"/>
            <a:endParaRPr lang="en-GB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0FE1245-AF1A-4603-BA98-C5F1DCCB6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152" y="4169929"/>
            <a:ext cx="1058101" cy="18520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CA6A77-C3B6-4065-85AA-38E5EB0236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655107"/>
            <a:ext cx="4359845" cy="4226063"/>
          </a:xfrm>
          <a:prstGeom prst="rect">
            <a:avLst/>
          </a:prstGeom>
        </p:spPr>
      </p:pic>
      <p:grpSp>
        <p:nvGrpSpPr>
          <p:cNvPr id="4" name="5">
            <a:extLst>
              <a:ext uri="{FF2B5EF4-FFF2-40B4-BE49-F238E27FC236}">
                <a16:creationId xmlns:a16="http://schemas.microsoft.com/office/drawing/2014/main" id="{9E84BC2F-604E-4503-B709-46C91BAB07D2}"/>
              </a:ext>
            </a:extLst>
          </p:cNvPr>
          <p:cNvGrpSpPr/>
          <p:nvPr/>
        </p:nvGrpSpPr>
        <p:grpSpPr>
          <a:xfrm>
            <a:off x="337773" y="3834805"/>
            <a:ext cx="2483273" cy="1887967"/>
            <a:chOff x="1974200" y="3846836"/>
            <a:chExt cx="2483273" cy="188796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BA900E6-AC87-4E1C-A94D-F45904858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1727" y="4530998"/>
              <a:ext cx="590052" cy="56966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C777649-CA87-405B-A4B0-DB73E78A5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7443" y="3867473"/>
              <a:ext cx="590052" cy="56966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05B2FD2-DD21-4450-9964-CBE4203AB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1727" y="3900583"/>
              <a:ext cx="590052" cy="56966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2D8F26E-94F4-4295-BEDC-F7975A8F0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5245" y="4540086"/>
              <a:ext cx="590052" cy="56966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A39468D-5EAB-44D5-BD25-F725AE4AC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297" y="5159033"/>
              <a:ext cx="590052" cy="56966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7019C8-AF0D-47CC-B133-344373D0EC17}"/>
                </a:ext>
              </a:extLst>
            </p:cNvPr>
            <p:cNvSpPr/>
            <p:nvPr/>
          </p:nvSpPr>
          <p:spPr>
            <a:xfrm>
              <a:off x="1974200" y="3846836"/>
              <a:ext cx="2483273" cy="18879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A922E5E0-7F50-4FFB-A872-0CCE326552CB}"/>
              </a:ext>
            </a:extLst>
          </p:cNvPr>
          <p:cNvSpPr/>
          <p:nvPr/>
        </p:nvSpPr>
        <p:spPr>
          <a:xfrm>
            <a:off x="5244281" y="2821918"/>
            <a:ext cx="3305742" cy="1197993"/>
          </a:xfrm>
          <a:prstGeom prst="wedgeRoundRectCallout">
            <a:avLst>
              <a:gd name="adj1" fmla="val -2372"/>
              <a:gd name="adj2" fmla="val 112589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Well done! There are 5 llamas in this field. What do you notice about the shape that surrounds the fields?</a:t>
            </a:r>
            <a:endParaRPr lang="en-GB" sz="1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6AE6DD-239D-442A-9D05-9620B5781A03}"/>
              </a:ext>
            </a:extLst>
          </p:cNvPr>
          <p:cNvSpPr/>
          <p:nvPr/>
        </p:nvSpPr>
        <p:spPr>
          <a:xfrm>
            <a:off x="4911072" y="1851311"/>
            <a:ext cx="1244600" cy="44559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</a:t>
            </a:r>
          </a:p>
        </p:txBody>
      </p:sp>
      <p:grpSp>
        <p:nvGrpSpPr>
          <p:cNvPr id="7" name="3">
            <a:extLst>
              <a:ext uri="{FF2B5EF4-FFF2-40B4-BE49-F238E27FC236}">
                <a16:creationId xmlns:a16="http://schemas.microsoft.com/office/drawing/2014/main" id="{448B589C-7983-4A2B-88E5-D4C5E030ACCF}"/>
              </a:ext>
            </a:extLst>
          </p:cNvPr>
          <p:cNvGrpSpPr/>
          <p:nvPr/>
        </p:nvGrpSpPr>
        <p:grpSpPr>
          <a:xfrm>
            <a:off x="2997200" y="1159405"/>
            <a:ext cx="2118295" cy="2573800"/>
            <a:chOff x="2997200" y="1159405"/>
            <a:chExt cx="2118295" cy="25738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9CAB9CB-842C-4C35-BF0E-6ADB15820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312" y="2154364"/>
              <a:ext cx="590052" cy="56966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B3407A6-FD69-4992-9D67-86E1664F0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200" y="2867967"/>
              <a:ext cx="590052" cy="56966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D3BAEB4-99A3-4195-862F-42ABC8124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3428" y="2876137"/>
              <a:ext cx="590052" cy="56966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2729848-8307-445A-94D9-ABCCA092C11F}"/>
                </a:ext>
              </a:extLst>
            </p:cNvPr>
            <p:cNvSpPr/>
            <p:nvPr/>
          </p:nvSpPr>
          <p:spPr>
            <a:xfrm>
              <a:off x="2997200" y="1159405"/>
              <a:ext cx="2118295" cy="2573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2">
            <a:extLst>
              <a:ext uri="{FF2B5EF4-FFF2-40B4-BE49-F238E27FC236}">
                <a16:creationId xmlns:a16="http://schemas.microsoft.com/office/drawing/2014/main" id="{69DEDA7F-84AD-4FFA-953C-FF0B17C5C94D}"/>
              </a:ext>
            </a:extLst>
          </p:cNvPr>
          <p:cNvGrpSpPr/>
          <p:nvPr/>
        </p:nvGrpSpPr>
        <p:grpSpPr>
          <a:xfrm>
            <a:off x="2997200" y="3768138"/>
            <a:ext cx="2118295" cy="2253882"/>
            <a:chOff x="2997200" y="3768138"/>
            <a:chExt cx="2118295" cy="225388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A698ABC-5F56-4671-976A-469000926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8883" y="4940114"/>
              <a:ext cx="590052" cy="56966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390BEB3-0B01-4EE6-99A4-A499FF01C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494" y="4019911"/>
              <a:ext cx="590052" cy="56966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C0E081-B7E0-4F70-8486-8DF05732EB82}"/>
                </a:ext>
              </a:extLst>
            </p:cNvPr>
            <p:cNvSpPr/>
            <p:nvPr/>
          </p:nvSpPr>
          <p:spPr>
            <a:xfrm>
              <a:off x="2997200" y="3768138"/>
              <a:ext cx="2118295" cy="2253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E7E972-A333-49DE-A36F-49804B5F0331}"/>
              </a:ext>
            </a:extLst>
          </p:cNvPr>
          <p:cNvSpPr/>
          <p:nvPr/>
        </p:nvSpPr>
        <p:spPr>
          <a:xfrm>
            <a:off x="4841473" y="4924203"/>
            <a:ext cx="1244600" cy="44559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</a:t>
            </a:r>
          </a:p>
        </p:txBody>
      </p:sp>
      <p:grpSp>
        <p:nvGrpSpPr>
          <p:cNvPr id="11" name="1">
            <a:extLst>
              <a:ext uri="{FF2B5EF4-FFF2-40B4-BE49-F238E27FC236}">
                <a16:creationId xmlns:a16="http://schemas.microsoft.com/office/drawing/2014/main" id="{121B847F-8D7C-460C-8A14-57C241ECBEA0}"/>
              </a:ext>
            </a:extLst>
          </p:cNvPr>
          <p:cNvGrpSpPr/>
          <p:nvPr/>
        </p:nvGrpSpPr>
        <p:grpSpPr>
          <a:xfrm>
            <a:off x="323843" y="1503444"/>
            <a:ext cx="2483273" cy="2113031"/>
            <a:chOff x="409901" y="1592043"/>
            <a:chExt cx="2483273" cy="211303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8D6E382-4839-41F2-B08D-287FFC383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283" y="2900326"/>
              <a:ext cx="590052" cy="56966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D5FD0B-A57D-43B9-93BC-9E5EA6D94191}"/>
                </a:ext>
              </a:extLst>
            </p:cNvPr>
            <p:cNvSpPr/>
            <p:nvPr/>
          </p:nvSpPr>
          <p:spPr>
            <a:xfrm>
              <a:off x="409901" y="1592043"/>
              <a:ext cx="2483273" cy="2113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8326B5C-4432-4BCE-A101-313CCD4EBFDF}"/>
              </a:ext>
            </a:extLst>
          </p:cNvPr>
          <p:cNvSpPr/>
          <p:nvPr/>
        </p:nvSpPr>
        <p:spPr>
          <a:xfrm>
            <a:off x="631825" y="1791810"/>
            <a:ext cx="1244600" cy="44559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</a:t>
            </a:r>
          </a:p>
        </p:txBody>
      </p:sp>
    </p:spTree>
    <p:extLst>
      <p:ext uri="{BB962C8B-B14F-4D97-AF65-F5344CB8AC3E}">
        <p14:creationId xmlns:p14="http://schemas.microsoft.com/office/powerpoint/2010/main" val="404162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2" grpId="0" animBg="1"/>
      <p:bldP spid="2" grpId="0" animBg="1"/>
      <p:bldP spid="2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630632-9BBE-4F7E-9FD4-FBBF9EC938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67" y="1514640"/>
            <a:ext cx="6531947" cy="41888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8E6753F-6F3E-4DD6-A8C8-950DE997AB24}"/>
              </a:ext>
            </a:extLst>
          </p:cNvPr>
          <p:cNvSpPr/>
          <p:nvPr/>
        </p:nvSpPr>
        <p:spPr>
          <a:xfrm>
            <a:off x="1848327" y="2093494"/>
            <a:ext cx="903220" cy="752864"/>
          </a:xfrm>
          <a:prstGeom prst="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5D1115-3B7A-42D4-9B22-AE483C62AED4}"/>
              </a:ext>
            </a:extLst>
          </p:cNvPr>
          <p:cNvSpPr/>
          <p:nvPr/>
        </p:nvSpPr>
        <p:spPr>
          <a:xfrm>
            <a:off x="2674961" y="3236495"/>
            <a:ext cx="1139050" cy="414281"/>
          </a:xfrm>
          <a:prstGeom prst="roundRect">
            <a:avLst/>
          </a:prstGeom>
          <a:solidFill>
            <a:srgbClr val="508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5DBA30E-2D76-466C-BB6F-2C6987645B0D}"/>
              </a:ext>
            </a:extLst>
          </p:cNvPr>
          <p:cNvSpPr/>
          <p:nvPr/>
        </p:nvSpPr>
        <p:spPr>
          <a:xfrm>
            <a:off x="1848325" y="2829880"/>
            <a:ext cx="903220" cy="767925"/>
          </a:xfrm>
          <a:prstGeom prst="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five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484" y="679612"/>
            <a:ext cx="799465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Number Five stopped at the bus stop and waited for the bus to come. </a:t>
            </a:r>
          </a:p>
          <a:p>
            <a:pPr algn="ctr"/>
            <a:r>
              <a:rPr lang="en-US" dirty="0"/>
              <a:t>What do you notice about the bus? How many different ways is number 5 shown on the bus?</a:t>
            </a:r>
          </a:p>
          <a:p>
            <a:pPr algn="ctr"/>
            <a:r>
              <a:rPr lang="en-US" dirty="0">
                <a:latin typeface="Twinkl" pitchFamily="2" charset="77"/>
              </a:rPr>
              <a:t> 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DDEB4C-CF4B-401C-AB5F-966AC5068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914" y="4632406"/>
            <a:ext cx="903220" cy="15809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B4FF58-B3CC-4AB1-85E0-BB10BEC2B7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84" y="1924050"/>
            <a:ext cx="744656" cy="34988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59506A-F517-4764-A23A-3AA234BE2515}"/>
              </a:ext>
            </a:extLst>
          </p:cNvPr>
          <p:cNvSpPr/>
          <p:nvPr/>
        </p:nvSpPr>
        <p:spPr>
          <a:xfrm>
            <a:off x="2751546" y="2093493"/>
            <a:ext cx="4740441" cy="2611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95CEFB5-1D25-4DB2-85F8-D95F26776F9B}"/>
              </a:ext>
            </a:extLst>
          </p:cNvPr>
          <p:cNvCxnSpPr>
            <a:cxnSpLocks/>
          </p:cNvCxnSpPr>
          <p:nvPr/>
        </p:nvCxnSpPr>
        <p:spPr>
          <a:xfrm>
            <a:off x="3640924" y="2093493"/>
            <a:ext cx="0" cy="261185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B5CBD1-2146-4828-A19B-0B0D2DA3C9CD}"/>
              </a:ext>
            </a:extLst>
          </p:cNvPr>
          <p:cNvCxnSpPr>
            <a:cxnSpLocks/>
          </p:cNvCxnSpPr>
          <p:nvPr/>
        </p:nvCxnSpPr>
        <p:spPr>
          <a:xfrm>
            <a:off x="4598542" y="2093493"/>
            <a:ext cx="0" cy="261185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5349AB0-EC97-48F2-981A-6F3D4C3776F1}"/>
              </a:ext>
            </a:extLst>
          </p:cNvPr>
          <p:cNvCxnSpPr>
            <a:cxnSpLocks/>
          </p:cNvCxnSpPr>
          <p:nvPr/>
        </p:nvCxnSpPr>
        <p:spPr>
          <a:xfrm>
            <a:off x="6538799" y="2093493"/>
            <a:ext cx="0" cy="261185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695DFA-EB7D-4838-A2BA-DBB88C0AC25D}"/>
              </a:ext>
            </a:extLst>
          </p:cNvPr>
          <p:cNvCxnSpPr>
            <a:cxnSpLocks/>
          </p:cNvCxnSpPr>
          <p:nvPr/>
        </p:nvCxnSpPr>
        <p:spPr>
          <a:xfrm>
            <a:off x="5558435" y="2093493"/>
            <a:ext cx="0" cy="261185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C87E2C-70A4-4E3C-A4E3-91060E7DE73E}"/>
              </a:ext>
            </a:extLst>
          </p:cNvPr>
          <p:cNvCxnSpPr>
            <a:cxnSpLocks/>
          </p:cNvCxnSpPr>
          <p:nvPr/>
        </p:nvCxnSpPr>
        <p:spPr>
          <a:xfrm>
            <a:off x="1848326" y="2857630"/>
            <a:ext cx="903219" cy="563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F6C9C162-B945-41EA-8DE2-85C5E69BB9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31"/>
          <a:stretch/>
        </p:blipFill>
        <p:spPr>
          <a:xfrm>
            <a:off x="2788404" y="2160170"/>
            <a:ext cx="745148" cy="12392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7E3B333-90BA-42F9-8EB1-DD219416D9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709162" y="2195183"/>
            <a:ext cx="786531" cy="121294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280A9F7-916C-4668-9363-55AF3AA7640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595" b="50753"/>
          <a:stretch/>
        </p:blipFill>
        <p:spPr>
          <a:xfrm>
            <a:off x="4679408" y="2200122"/>
            <a:ext cx="796644" cy="12129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3A7DCBE-B542-4ED9-9F9E-C33792E2AA6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09"/>
          <a:stretch/>
        </p:blipFill>
        <p:spPr>
          <a:xfrm flipH="1">
            <a:off x="6614280" y="2212602"/>
            <a:ext cx="802227" cy="121294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977C0D-6A31-4509-A30D-18E7574412E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5576055" y="2232725"/>
            <a:ext cx="942273" cy="118411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15D23A-6595-4E39-B44F-7BB938E80DE9}"/>
              </a:ext>
            </a:extLst>
          </p:cNvPr>
          <p:cNvCxnSpPr>
            <a:stCxn id="4" idx="1"/>
          </p:cNvCxnSpPr>
          <p:nvPr/>
        </p:nvCxnSpPr>
        <p:spPr>
          <a:xfrm>
            <a:off x="2751546" y="3399422"/>
            <a:ext cx="4740441" cy="2957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99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Number Five needed 5p to travel on the bus. Which purse shows 5 pennies? </a:t>
            </a: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6E42E4-8157-4D74-A541-F4DE324114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17" y="4647611"/>
            <a:ext cx="963717" cy="1686881"/>
          </a:xfrm>
          <a:prstGeom prst="rect">
            <a:avLst/>
          </a:prstGeom>
        </p:spPr>
      </p:pic>
      <p:sp>
        <p:nvSpPr>
          <p:cNvPr id="76" name="Speech Bubble: Rectangle with Corners Rounded 75">
            <a:extLst>
              <a:ext uri="{FF2B5EF4-FFF2-40B4-BE49-F238E27FC236}">
                <a16:creationId xmlns:a16="http://schemas.microsoft.com/office/drawing/2014/main" id="{8FDDAC01-2D4F-4D4A-88DD-2F0734187328}"/>
              </a:ext>
            </a:extLst>
          </p:cNvPr>
          <p:cNvSpPr/>
          <p:nvPr/>
        </p:nvSpPr>
        <p:spPr>
          <a:xfrm>
            <a:off x="3357349" y="5245228"/>
            <a:ext cx="3436770" cy="933160"/>
          </a:xfrm>
          <a:prstGeom prst="wedgeRoundRectCallout">
            <a:avLst>
              <a:gd name="adj1" fmla="val 69934"/>
              <a:gd name="adj2" fmla="val -35730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Well done! How did you know this purse had 5 pennies?</a:t>
            </a:r>
            <a:endParaRPr lang="en-GB" dirty="0"/>
          </a:p>
        </p:txBody>
      </p:sp>
      <p:grpSp>
        <p:nvGrpSpPr>
          <p:cNvPr id="7" name="5p purse">
            <a:extLst>
              <a:ext uri="{FF2B5EF4-FFF2-40B4-BE49-F238E27FC236}">
                <a16:creationId xmlns:a16="http://schemas.microsoft.com/office/drawing/2014/main" id="{94198E9C-284C-4DFD-AE3C-C99A01904B88}"/>
              </a:ext>
            </a:extLst>
          </p:cNvPr>
          <p:cNvGrpSpPr/>
          <p:nvPr/>
        </p:nvGrpSpPr>
        <p:grpSpPr>
          <a:xfrm>
            <a:off x="841079" y="1461479"/>
            <a:ext cx="3538783" cy="2886694"/>
            <a:chOff x="841079" y="1461479"/>
            <a:chExt cx="3538783" cy="2886694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3DFF79D-7517-40C1-8FF6-4869B95D5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079" y="1461479"/>
              <a:ext cx="3538783" cy="2886694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2582B5A-F8EF-4BBB-9288-5A7C0AD5AF68}"/>
                </a:ext>
              </a:extLst>
            </p:cNvPr>
            <p:cNvGrpSpPr/>
            <p:nvPr/>
          </p:nvGrpSpPr>
          <p:grpSpPr>
            <a:xfrm>
              <a:off x="988089" y="3213101"/>
              <a:ext cx="3244761" cy="671286"/>
              <a:chOff x="641439" y="3170190"/>
              <a:chExt cx="7924695" cy="1169799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72196E5-5CEE-4AB5-B929-073D305E35A6}"/>
                  </a:ext>
                </a:extLst>
              </p:cNvPr>
              <p:cNvSpPr/>
              <p:nvPr/>
            </p:nvSpPr>
            <p:spPr>
              <a:xfrm>
                <a:off x="641439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6AB16BF-3753-4F01-AA4F-1505D5C6EE36}"/>
                  </a:ext>
                </a:extLst>
              </p:cNvPr>
              <p:cNvSpPr/>
              <p:nvPr/>
            </p:nvSpPr>
            <p:spPr>
              <a:xfrm>
                <a:off x="2242475" y="3170190"/>
                <a:ext cx="1520552" cy="11697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58584D5-2D5A-4503-B4CA-25EFE28CD4E7}"/>
                  </a:ext>
                </a:extLst>
              </p:cNvPr>
              <p:cNvSpPr/>
              <p:nvPr/>
            </p:nvSpPr>
            <p:spPr>
              <a:xfrm>
                <a:off x="3843511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714A397-06EA-4DAC-ACFA-F0BC56764366}"/>
                  </a:ext>
                </a:extLst>
              </p:cNvPr>
              <p:cNvSpPr/>
              <p:nvPr/>
            </p:nvSpPr>
            <p:spPr>
              <a:xfrm>
                <a:off x="5444547" y="3170190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8DBD7EA-601B-47E4-A429-78DFBBA6B0F2}"/>
                  </a:ext>
                </a:extLst>
              </p:cNvPr>
              <p:cNvSpPr/>
              <p:nvPr/>
            </p:nvSpPr>
            <p:spPr>
              <a:xfrm>
                <a:off x="7045583" y="3170190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F615293-AA83-4382-8B07-5DAD272F2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031" y="3295134"/>
              <a:ext cx="528703" cy="528020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77055144-3DA2-4632-8F04-CEAE8281C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574" y="3295134"/>
              <a:ext cx="528703" cy="528020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F78F55E8-7ABC-4F52-BD96-85C283AD5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771" y="3295134"/>
              <a:ext cx="528703" cy="528020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E9B31D26-14E1-41D9-8BB3-D9B70B980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0224" y="3284733"/>
              <a:ext cx="528703" cy="52802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171C40A-4113-4B0C-AC74-28676682C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677" y="3295134"/>
              <a:ext cx="528703" cy="528020"/>
            </a:xfrm>
            <a:prstGeom prst="rect">
              <a:avLst/>
            </a:prstGeom>
          </p:spPr>
        </p:pic>
      </p:grpSp>
      <p:grpSp>
        <p:nvGrpSpPr>
          <p:cNvPr id="2" name="3">
            <a:extLst>
              <a:ext uri="{FF2B5EF4-FFF2-40B4-BE49-F238E27FC236}">
                <a16:creationId xmlns:a16="http://schemas.microsoft.com/office/drawing/2014/main" id="{123EC702-3467-4574-8D70-F3C6B49C34E0}"/>
              </a:ext>
            </a:extLst>
          </p:cNvPr>
          <p:cNvGrpSpPr/>
          <p:nvPr/>
        </p:nvGrpSpPr>
        <p:grpSpPr>
          <a:xfrm>
            <a:off x="4714764" y="1461479"/>
            <a:ext cx="3538783" cy="2886694"/>
            <a:chOff x="4714764" y="1461479"/>
            <a:chExt cx="3538783" cy="2886694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1D2A0C0-2FA4-4315-9B96-8BB62A12D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764" y="1461479"/>
              <a:ext cx="3538783" cy="2886694"/>
            </a:xfrm>
            <a:prstGeom prst="rect">
              <a:avLst/>
            </a:prstGeom>
          </p:spPr>
        </p:pic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B25C1BCF-E40B-49A3-8CAA-189B746D079D}"/>
                </a:ext>
              </a:extLst>
            </p:cNvPr>
            <p:cNvGrpSpPr/>
            <p:nvPr/>
          </p:nvGrpSpPr>
          <p:grpSpPr>
            <a:xfrm>
              <a:off x="4839514" y="3213101"/>
              <a:ext cx="3244761" cy="671286"/>
              <a:chOff x="641439" y="3170190"/>
              <a:chExt cx="7924695" cy="1169799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02DE94F9-0608-44AB-B2E1-6B2D731CEE63}"/>
                  </a:ext>
                </a:extLst>
              </p:cNvPr>
              <p:cNvSpPr/>
              <p:nvPr/>
            </p:nvSpPr>
            <p:spPr>
              <a:xfrm>
                <a:off x="641439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2EBD0E6C-9A3B-430D-9717-5A0B8D6E4DB3}"/>
                  </a:ext>
                </a:extLst>
              </p:cNvPr>
              <p:cNvSpPr/>
              <p:nvPr/>
            </p:nvSpPr>
            <p:spPr>
              <a:xfrm>
                <a:off x="2242475" y="3170190"/>
                <a:ext cx="1520552" cy="11697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A7D30A43-FF16-46D6-BBF6-E339E30C77CC}"/>
                  </a:ext>
                </a:extLst>
              </p:cNvPr>
              <p:cNvSpPr/>
              <p:nvPr/>
            </p:nvSpPr>
            <p:spPr>
              <a:xfrm>
                <a:off x="3843511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4180586-3C96-4CDA-BE33-F92208244C9D}"/>
                  </a:ext>
                </a:extLst>
              </p:cNvPr>
              <p:cNvSpPr/>
              <p:nvPr/>
            </p:nvSpPr>
            <p:spPr>
              <a:xfrm>
                <a:off x="5444547" y="3170190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AE80A0E-DD4F-4A71-8AC3-E24EA65566D0}"/>
                  </a:ext>
                </a:extLst>
              </p:cNvPr>
              <p:cNvSpPr/>
              <p:nvPr/>
            </p:nvSpPr>
            <p:spPr>
              <a:xfrm>
                <a:off x="7045583" y="3170190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DC9B93E-7D3F-4A92-A8A3-9C6E3106A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272" y="3295134"/>
              <a:ext cx="528703" cy="528020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12C90EF7-E4E0-4210-9DE7-5395E02DD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7542" y="3295134"/>
              <a:ext cx="528703" cy="52802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6DF928D-A950-4F4E-86D9-5A3EC3375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8628" y="3295134"/>
              <a:ext cx="528703" cy="528020"/>
            </a:xfrm>
            <a:prstGeom prst="rect">
              <a:avLst/>
            </a:prstGeom>
          </p:spPr>
        </p:pic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1E6E532-9881-43E3-A9F1-A947C26CB4BF}"/>
              </a:ext>
            </a:extLst>
          </p:cNvPr>
          <p:cNvSpPr/>
          <p:nvPr/>
        </p:nvSpPr>
        <p:spPr>
          <a:xfrm>
            <a:off x="5839593" y="4497410"/>
            <a:ext cx="1244600" cy="44559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</a:t>
            </a:r>
          </a:p>
        </p:txBody>
      </p:sp>
    </p:spTree>
    <p:extLst>
      <p:ext uri="{BB962C8B-B14F-4D97-AF65-F5344CB8AC3E}">
        <p14:creationId xmlns:p14="http://schemas.microsoft.com/office/powerpoint/2010/main" val="207567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6" grpId="0" animBg="1"/>
      <p:bldP spid="28" grpId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Number Five got off the bus and hopped across a field. Soon, she noticed a hive. How many bees can you count going into the hive?</a:t>
            </a:r>
            <a:endParaRPr lang="en-GB" dirty="0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56C06BC-E80C-402A-9437-AC68E6C7961F}"/>
              </a:ext>
            </a:extLst>
          </p:cNvPr>
          <p:cNvSpPr/>
          <p:nvPr/>
        </p:nvSpPr>
        <p:spPr>
          <a:xfrm>
            <a:off x="4122821" y="5137910"/>
            <a:ext cx="2788479" cy="1040478"/>
          </a:xfrm>
          <a:prstGeom prst="wedgeRoundRectCallout">
            <a:avLst>
              <a:gd name="adj1" fmla="val 66201"/>
              <a:gd name="adj2" fmla="val -36823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Click the hive and count how many bees go into the hive.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8B9B92-F94C-403C-9883-C588A66E2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42" y="4452921"/>
            <a:ext cx="1043835" cy="182712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5114BBB-7893-441F-9C4D-9068DBDBB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659" y="813893"/>
            <a:ext cx="3740300" cy="40587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DCE0F5F-853F-47DC-BF31-6EEB77590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51606" y="2999604"/>
            <a:ext cx="801015" cy="7310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BE9F7F-AFC9-4DAC-80FA-79BBFCA00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04006" y="3152004"/>
            <a:ext cx="801015" cy="7310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B62074-A17C-4136-B514-3DD35EEAF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51606" y="3075804"/>
            <a:ext cx="801015" cy="7310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D1BA23-1FB9-4AC6-909B-A0C1EDEFE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7806" y="3101160"/>
            <a:ext cx="801015" cy="7310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C3D75F-0B31-469F-8EEC-5B868B74B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11237" y="3050448"/>
            <a:ext cx="801015" cy="73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9 0.02292 L -0.01129 0.02315 L -0.03229 0.03125 C -0.03646 0.0331 -0.04045 0.03542 -0.04479 0.03681 C -0.04757 0.03773 -0.05035 0.03866 -0.05313 0.03958 C -0.05729 0.04144 -0.06111 0.04445 -0.06563 0.04514 C -0.07118 0.04607 -0.07674 0.04676 -0.08229 0.04792 C -0.08507 0.04861 -0.08768 0.05 -0.09063 0.0507 C -0.09462 0.05185 -0.09896 0.05255 -0.10313 0.05347 C -0.11615 0.05718 -0.10799 0.05625 -0.12396 0.06181 C -0.1434 0.06898 -0.14427 0.06759 -0.16563 0.07014 C -0.16771 0.07107 -0.16962 0.07245 -0.17188 0.07292 C -0.18559 0.07708 -0.1875 0.07523 -0.20313 0.07847 C -0.21007 0.08009 -0.21702 0.08195 -0.22396 0.08403 C -0.22674 0.08495 -0.22934 0.08634 -0.23229 0.08681 C -0.23768 0.0882 -0.2434 0.08866 -0.24896 0.08958 L -0.26354 0.09236 C -0.26563 0.09329 -0.26754 0.09445 -0.26979 0.09514 C -0.27309 0.0963 -0.27674 0.09676 -0.28021 0.09792 C -0.28368 0.09954 -0.28698 0.10232 -0.29063 0.10347 C -0.29462 0.10509 -0.29896 0.10509 -0.30313 0.10625 C -0.32049 0.11157 -0.29445 0.10718 -0.31979 0.11181 C -0.3309 0.11412 -0.34202 0.11551 -0.35313 0.11736 C -0.35799 0.11921 -0.36268 0.12176 -0.36771 0.12292 C -0.37709 0.12523 -0.41406 0.12801 -0.41979 0.12847 C -0.43906 0.13495 -0.4158 0.12801 -0.45104 0.13403 C -0.45382 0.13472 -0.45643 0.13634 -0.45938 0.13681 C -0.46493 0.1382 -0.47049 0.13866 -0.47604 0.13958 C -0.5 0.13866 -0.5283 0.14236 -0.55313 0.13403 C -0.55521 0.13333 -0.55729 0.13218 -0.55938 0.13125 L -0.56771 0.11458 C -0.5691 0.11181 -0.57101 0.10949 -0.57188 0.10625 L -0.57604 0.08958 C -0.57674 0.0794 -0.57709 0.06921 -0.57813 0.05903 C -0.57847 0.05532 -0.57986 0.05185 -0.58021 0.04792 C -0.58316 0.0088 -0.58229 -0.01111 -0.58229 -0.05185 " pathEditMode="relative" rAng="0" ptsTypes="AAAAAAAAAAAAAAAAAAAAA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59" y="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9 0.02292 L -0.01129 0.02315 L -0.03229 0.03125 C -0.03646 0.0331 -0.04045 0.03542 -0.04479 0.03681 C -0.04757 0.03773 -0.05035 0.03866 -0.05313 0.03958 C -0.05729 0.04144 -0.06111 0.04445 -0.06563 0.04514 C -0.07118 0.04607 -0.07674 0.04676 -0.08229 0.04792 C -0.08507 0.04861 -0.08768 0.05 -0.09063 0.0507 C -0.09462 0.05185 -0.09896 0.05255 -0.10313 0.05347 C -0.11615 0.05718 -0.10799 0.05625 -0.12396 0.06181 C -0.1434 0.06898 -0.14427 0.06759 -0.16563 0.07014 C -0.16771 0.07107 -0.16962 0.07245 -0.17188 0.07292 C -0.18559 0.07708 -0.1875 0.07523 -0.20313 0.07847 C -0.21007 0.08009 -0.21702 0.08195 -0.22396 0.08403 C -0.22674 0.08495 -0.22934 0.08634 -0.23229 0.08681 C -0.23768 0.0882 -0.2434 0.08866 -0.24896 0.08958 L -0.26354 0.09236 C -0.26563 0.09329 -0.26754 0.09445 -0.26979 0.09514 C -0.27309 0.0963 -0.27674 0.09676 -0.28021 0.09792 C -0.28368 0.09954 -0.28698 0.10232 -0.29063 0.10347 C -0.29462 0.10509 -0.29896 0.10509 -0.30313 0.10625 C -0.32049 0.11157 -0.29445 0.10718 -0.31979 0.11181 C -0.3309 0.11412 -0.34202 0.11551 -0.35313 0.11736 C -0.35799 0.11921 -0.36268 0.12176 -0.36771 0.12292 C -0.37709 0.12523 -0.41406 0.12801 -0.41979 0.12847 C -0.43906 0.13495 -0.4158 0.12801 -0.45104 0.13403 C -0.45382 0.13472 -0.45643 0.13634 -0.45938 0.13681 C -0.46493 0.1382 -0.47049 0.13866 -0.47604 0.13958 C -0.5 0.13866 -0.5283 0.14236 -0.55313 0.13403 C -0.55521 0.13333 -0.55729 0.13218 -0.55938 0.13125 L -0.56771 0.11458 C -0.5691 0.11181 -0.57101 0.10949 -0.57188 0.10625 L -0.57604 0.08958 C -0.57674 0.0794 -0.57709 0.06921 -0.57813 0.05903 C -0.57847 0.05532 -0.57986 0.05185 -0.58021 0.04792 C -0.58316 0.0088 -0.58229 -0.01111 -0.58229 -0.05185 " pathEditMode="relative" rAng="0" ptsTypes="AAAAAAAAAAAAAAAAAAAAAAAAAAAAAAAAAA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59" y="208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9 0.02292 L -0.01129 0.02315 L -0.03229 0.03125 C -0.03646 0.0331 -0.04045 0.03542 -0.04479 0.03681 C -0.04757 0.03773 -0.05035 0.03866 -0.05313 0.03959 C -0.05729 0.04144 -0.06111 0.04445 -0.06563 0.04514 C -0.07118 0.04607 -0.07674 0.04676 -0.08229 0.04792 C -0.08507 0.04861 -0.08768 0.05 -0.09063 0.0507 C -0.09462 0.05185 -0.09896 0.05255 -0.10313 0.05347 C -0.11615 0.05718 -0.10799 0.05625 -0.12396 0.06181 C -0.1434 0.06898 -0.14427 0.06759 -0.16563 0.07014 C -0.16771 0.07107 -0.16962 0.07246 -0.17188 0.07292 C -0.18559 0.07709 -0.1875 0.07523 -0.20313 0.07847 C -0.21007 0.08009 -0.21702 0.08195 -0.22396 0.08403 C -0.22674 0.08496 -0.22934 0.08634 -0.23229 0.08681 C -0.23768 0.0882 -0.2434 0.08866 -0.24896 0.08959 L -0.26354 0.09236 C -0.26563 0.09329 -0.26754 0.09445 -0.26979 0.09514 C -0.27309 0.0963 -0.27674 0.09676 -0.28021 0.09792 C -0.28368 0.09954 -0.28698 0.10232 -0.29063 0.10347 C -0.29462 0.10509 -0.29896 0.10509 -0.30313 0.10625 C -0.32049 0.11158 -0.29445 0.10718 -0.31979 0.11181 C -0.3309 0.11412 -0.34202 0.11551 -0.35313 0.11736 C -0.35799 0.11921 -0.36268 0.12176 -0.36771 0.12292 C -0.37709 0.12523 -0.41406 0.12801 -0.41979 0.12847 C -0.43906 0.13496 -0.4158 0.12801 -0.45104 0.13403 C -0.45382 0.13472 -0.45643 0.13634 -0.45938 0.13681 C -0.46493 0.1382 -0.47049 0.13866 -0.47604 0.13959 C -0.5 0.13866 -0.5283 0.14236 -0.55313 0.13403 C -0.55521 0.13334 -0.55729 0.13218 -0.55938 0.13125 L -0.56771 0.11459 C -0.5691 0.11181 -0.57101 0.10949 -0.57188 0.10625 L -0.57604 0.08959 C -0.57674 0.0794 -0.57709 0.06921 -0.57813 0.05903 C -0.57847 0.05533 -0.57986 0.05185 -0.58021 0.04792 C -0.58316 0.0088 -0.58229 -0.01111 -0.58229 -0.05185 " pathEditMode="relative" rAng="0" ptsTypes="AAAAAAAAAAAAAAAAAAAAAAAAAAAAAAAAAA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59" y="20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8 0.02292 L -0.01128 0.02315 L -0.03229 0.03125 C -0.03646 0.03311 -0.04045 0.03542 -0.04479 0.03681 C -0.04757 0.03774 -0.05035 0.03866 -0.05312 0.03959 C -0.05729 0.04144 -0.06111 0.04445 -0.06562 0.04514 C -0.07118 0.04607 -0.07673 0.04676 -0.08229 0.04792 C -0.08507 0.04862 -0.08767 0.05 -0.09062 0.0507 C -0.09462 0.05186 -0.09896 0.05255 -0.10312 0.05348 C -0.11614 0.05718 -0.10798 0.05625 -0.12396 0.06181 C -0.1434 0.06899 -0.14427 0.0676 -0.16562 0.07014 C -0.16771 0.07107 -0.16962 0.07246 -0.17187 0.07292 C -0.18559 0.07709 -0.1875 0.07524 -0.20312 0.07848 C -0.21007 0.0801 -0.21701 0.08195 -0.22396 0.08403 C -0.22673 0.08496 -0.22934 0.08635 -0.23229 0.08681 C -0.23767 0.0882 -0.2434 0.08866 -0.24896 0.08959 L -0.26354 0.09237 C -0.26562 0.09329 -0.26753 0.09445 -0.26979 0.09514 C -0.27309 0.0963 -0.27673 0.09676 -0.28021 0.09792 C -0.28368 0.09954 -0.28698 0.10232 -0.29062 0.10348 C -0.29462 0.1051 -0.29896 0.1051 -0.30312 0.10625 C -0.32048 0.11158 -0.29444 0.10718 -0.31979 0.11181 C -0.3309 0.11412 -0.34201 0.11551 -0.35312 0.11737 C -0.35798 0.11922 -0.36267 0.12176 -0.36771 0.12292 C -0.37708 0.12524 -0.41406 0.12801 -0.41979 0.12848 C -0.43906 0.13496 -0.4158 0.12801 -0.45104 0.13403 C -0.45382 0.13473 -0.45642 0.13635 -0.45937 0.13681 C -0.46493 0.1382 -0.47048 0.13866 -0.47604 0.13959 C -0.5 0.13866 -0.5283 0.14237 -0.55312 0.13403 C -0.55521 0.13334 -0.55729 0.13218 -0.55937 0.13125 L -0.56771 0.11459 C -0.5691 0.11181 -0.57101 0.10949 -0.57187 0.10625 L -0.57604 0.08959 C -0.57673 0.0794 -0.57708 0.06922 -0.57812 0.05903 C -0.57847 0.05533 -0.57986 0.05186 -0.58021 0.04792 C -0.58316 0.0088 -0.58229 -0.01111 -0.58229 -0.05185 " pathEditMode="relative" rAng="0" ptsTypes="AAAAAAAAAAAAAAAAAAAAAAAAAAAAAAAAAA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59" y="208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8 0.02291 L -0.01128 0.02315 L -0.03229 0.03125 C -0.03646 0.0331 -0.04045 0.03541 -0.04479 0.0368 C -0.04757 0.03773 -0.05035 0.03866 -0.05312 0.03958 C -0.05729 0.04143 -0.06111 0.04444 -0.06562 0.04514 C -0.07118 0.04606 -0.07673 0.04676 -0.08229 0.04791 C -0.08507 0.04861 -0.08767 0.05 -0.09062 0.05069 C -0.09462 0.05185 -0.09896 0.05254 -0.10312 0.05347 C -0.11614 0.05717 -0.10798 0.05625 -0.12396 0.0618 C -0.1434 0.06898 -0.14427 0.06759 -0.16562 0.07014 C -0.16771 0.07106 -0.16962 0.07245 -0.17187 0.07291 C -0.18559 0.07708 -0.1875 0.07523 -0.20312 0.07847 C -0.21007 0.08009 -0.21701 0.08194 -0.22396 0.08403 C -0.22673 0.08495 -0.22934 0.08634 -0.23229 0.0868 C -0.23767 0.08819 -0.2434 0.08866 -0.24896 0.08958 L -0.26354 0.09236 C -0.26562 0.09329 -0.26753 0.09444 -0.26979 0.09514 C -0.27309 0.09629 -0.27673 0.09676 -0.28021 0.09791 C -0.28368 0.09954 -0.28698 0.10231 -0.29062 0.10347 C -0.29462 0.10509 -0.29896 0.10509 -0.30312 0.10625 C -0.32048 0.11157 -0.29444 0.10717 -0.31979 0.1118 C -0.3309 0.11412 -0.34201 0.11551 -0.35312 0.11736 C -0.35798 0.11921 -0.36267 0.12176 -0.36771 0.12291 C -0.37708 0.12523 -0.41406 0.12801 -0.41979 0.12847 C -0.43906 0.13495 -0.4158 0.12801 -0.45104 0.13403 C -0.45382 0.13472 -0.45642 0.13634 -0.45937 0.1368 C -0.46493 0.13819 -0.47048 0.13866 -0.47604 0.13958 C -0.5 0.13866 -0.5283 0.14236 -0.55312 0.13403 C -0.55521 0.13333 -0.55729 0.13217 -0.55937 0.13125 L -0.56771 0.11458 C -0.5691 0.1118 -0.57101 0.10949 -0.57187 0.10625 L -0.57604 0.08958 C -0.57673 0.0794 -0.57708 0.06921 -0.57812 0.05903 C -0.57847 0.05532 -0.57986 0.05185 -0.58021 0.04791 C -0.58316 0.00879 -0.58229 -0.01111 -0.58229 -0.05185 " pathEditMode="relative" rAng="0" ptsTypes="AAAAAAAAAAAAAAAAAAAAAAAAAAAAAAAAAA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59" y="208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indent="0" algn="ctr">
              <a:buNone/>
            </a:pPr>
            <a:r>
              <a:rPr lang="en-US" dirty="0">
                <a:latin typeface="Twinkl" pitchFamily="2" charset="77"/>
              </a:rPr>
              <a:t>Number Five enjoyed watching the bees so much, she wanted to give them a gift. She looked in her bag to find her flowers. 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E68EECB4-E386-45BE-B588-ABCA30672E6E}"/>
              </a:ext>
            </a:extLst>
          </p:cNvPr>
          <p:cNvSpPr/>
          <p:nvPr/>
        </p:nvSpPr>
        <p:spPr>
          <a:xfrm>
            <a:off x="3482409" y="4855592"/>
            <a:ext cx="3134959" cy="1322795"/>
          </a:xfrm>
          <a:prstGeom prst="wedgeRoundRectCallout">
            <a:avLst>
              <a:gd name="adj1" fmla="val 67902"/>
              <a:gd name="adj2" fmla="val -20267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 algn="ctr">
              <a:buNone/>
            </a:pPr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How many bees are there? How many flowers are there? Is there a flower for each bee?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C96B663-9FB8-46C2-BE1F-7884B943A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32" y="4316132"/>
            <a:ext cx="1096190" cy="1918761"/>
          </a:xfrm>
          <a:prstGeom prst="rect">
            <a:avLst/>
          </a:prstGeom>
        </p:spPr>
      </p:pic>
      <p:pic>
        <p:nvPicPr>
          <p:cNvPr id="36" name="4 sweet">
            <a:extLst>
              <a:ext uri="{FF2B5EF4-FFF2-40B4-BE49-F238E27FC236}">
                <a16:creationId xmlns:a16="http://schemas.microsoft.com/office/drawing/2014/main" id="{81230D01-ECE3-468D-ADFB-E482DF59D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409" y="2097424"/>
            <a:ext cx="989368" cy="937926"/>
          </a:xfrm>
          <a:prstGeom prst="rect">
            <a:avLst/>
          </a:prstGeom>
        </p:spPr>
      </p:pic>
      <p:pic>
        <p:nvPicPr>
          <p:cNvPr id="37" name="4 sweet">
            <a:extLst>
              <a:ext uri="{FF2B5EF4-FFF2-40B4-BE49-F238E27FC236}">
                <a16:creationId xmlns:a16="http://schemas.microsoft.com/office/drawing/2014/main" id="{10479602-028A-4438-819E-3E3FF81F8A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232" y="3350658"/>
            <a:ext cx="989364" cy="937926"/>
          </a:xfrm>
          <a:prstGeom prst="rect">
            <a:avLst/>
          </a:prstGeom>
        </p:spPr>
      </p:pic>
      <p:pic>
        <p:nvPicPr>
          <p:cNvPr id="38" name="4 sweet">
            <a:extLst>
              <a:ext uri="{FF2B5EF4-FFF2-40B4-BE49-F238E27FC236}">
                <a16:creationId xmlns:a16="http://schemas.microsoft.com/office/drawing/2014/main" id="{9CCCF333-E450-49CD-813E-B1145D0857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94" y="1805271"/>
            <a:ext cx="989364" cy="937926"/>
          </a:xfrm>
          <a:prstGeom prst="rect">
            <a:avLst/>
          </a:prstGeom>
        </p:spPr>
      </p:pic>
      <p:pic>
        <p:nvPicPr>
          <p:cNvPr id="39" name="4 sweet">
            <a:extLst>
              <a:ext uri="{FF2B5EF4-FFF2-40B4-BE49-F238E27FC236}">
                <a16:creationId xmlns:a16="http://schemas.microsoft.com/office/drawing/2014/main" id="{C0A96096-F087-4A00-9511-5141174B3D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00" y="3443894"/>
            <a:ext cx="989364" cy="937926"/>
          </a:xfrm>
          <a:prstGeom prst="rect">
            <a:avLst/>
          </a:prstGeom>
        </p:spPr>
      </p:pic>
      <p:pic>
        <p:nvPicPr>
          <p:cNvPr id="40" name="4 sweet">
            <a:extLst>
              <a:ext uri="{FF2B5EF4-FFF2-40B4-BE49-F238E27FC236}">
                <a16:creationId xmlns:a16="http://schemas.microsoft.com/office/drawing/2014/main" id="{F73D91CF-C83B-46E9-BBF9-B46797F1E6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75" y="2616642"/>
            <a:ext cx="989364" cy="93792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C3C108C-B6F7-4584-B647-DC01106799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054" y="4490051"/>
            <a:ext cx="801015" cy="73108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F133707-4F70-4BDF-AA45-C3BD713011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74" y="3758966"/>
            <a:ext cx="801015" cy="7310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B7C8D85-1AD5-4E1B-861A-AF7E9BBD4A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27" y="3271293"/>
            <a:ext cx="801015" cy="7310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338718-1C37-40FB-8737-77E93F5848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73" y="2540208"/>
            <a:ext cx="801015" cy="7310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01C8E6C-A533-4806-A1E2-67B8CACD2B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343" y="2186737"/>
            <a:ext cx="801015" cy="73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8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2.5E-6 0.00023 L 0.01719 -0.00509 C 0.01892 -0.00556 0.02048 -0.00625 0.02239 -0.00671 C 0.02569 -0.00741 0.02916 -0.00764 0.03281 -0.00833 C 0.03507 -0.0088 0.03715 -0.00972 0.03958 -0.00995 C 0.04531 -0.01088 0.05104 -0.01111 0.05694 -0.01158 C 0.06892 -0.01435 0.06041 -0.01273 0.0776 -0.01482 C 0.0842 -0.01574 0.09375 -0.0169 0.10017 -0.01806 C 0.1059 -0.01921 0.11163 -0.02037 0.11753 -0.0213 C 0.121 -0.02199 0.1243 -0.02245 0.12778 -0.02315 C 0.13715 -0.02477 0.13819 -0.02546 0.14861 -0.02639 C 0.15677 -0.02708 0.16475 -0.02755 0.17274 -0.02801 C 0.18698 -0.03125 0.17344 -0.02847 0.19705 -0.03125 C 0.20521 -0.03241 0.21319 -0.03333 0.22118 -0.03472 C 0.22465 -0.03519 0.22812 -0.03611 0.23159 -0.03634 C 0.25694 -0.03727 0.28229 -0.0375 0.30764 -0.03796 C 0.32552 -0.04352 0.30798 -0.03843 0.35104 -0.0412 C 0.38333 -0.04329 0.34896 -0.04283 0.37534 -0.04283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7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1.66667E-6 0.00023 C 0.03489 -0.00972 0.00156 -0.00092 0.0316 -0.0081 C 0.03576 -0.00903 0.03976 -0.01042 0.0441 -0.01134 C 0.05052 -0.0125 0.05694 -0.01319 0.06337 -0.01435 C 0.06528 -0.01481 0.06701 -0.01574 0.06892 -0.01597 C 0.07292 -0.01667 0.07708 -0.0169 0.08107 -0.01782 C 0.08351 -0.01805 0.08576 -0.01875 0.08837 -0.01921 C 0.10087 -0.02153 0.09878 -0.02037 0.11302 -0.02245 C 0.11597 -0.02268 0.11892 -0.02338 0.12187 -0.02407 C 0.12656 -0.025 0.13125 -0.02662 0.13611 -0.02731 C 0.18073 -0.03217 0.125 -0.02569 0.16076 -0.03032 C 0.16545 -0.03102 0.17014 -0.03148 0.175 -0.03194 C 0.18559 -0.03449 0.17969 -0.03287 0.19253 -0.0368 C 0.19427 -0.03727 0.19601 -0.03819 0.19792 -0.03842 L 0.22274 -0.04167 L 0.23663 -0.04305 C 0.24045 -0.04352 0.24392 -0.04444 0.24739 -0.04467 C 0.2533 -0.04537 0.25903 -0.04583 0.2651 -0.04629 C 0.27031 -0.04676 0.27569 -0.04722 0.2809 -0.04792 C 0.28385 -0.04838 0.28698 -0.04907 0.28993 -0.04954 C 0.29514 -0.05023 0.3059 -0.05092 0.3059 -0.05092 " pathEditMode="relative" rAng="0" ptsTypes="AAAAAAAAAAAAAAAAAAAAAA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5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5.55556E-7 0.00024 C 0.04462 -0.01157 -0.00399 0.00163 0.0434 -0.01435 C 0.04618 -0.01527 0.04931 -0.0155 0.05226 -0.01597 C 0.05677 -0.01736 0.06128 -0.01875 0.06615 -0.01967 C 0.07483 -0.02175 0.08368 -0.02268 0.09219 -0.025 C 0.09861 -0.02662 0.10799 -0.02916 0.11476 -0.03032 C 0.11944 -0.03101 0.12413 -0.03148 0.12882 -0.03217 C 0.13576 -0.0331 0.14462 -0.03449 0.15156 -0.03564 L 0.18819 -0.04282 C 0.19896 -0.05023 0.18698 -0.04305 0.20556 -0.04814 C 0.21042 -0.04953 0.21458 -0.05254 0.21962 -0.05347 C 0.2309 -0.05555 0.25434 -0.05717 0.25434 -0.05694 C 0.26545 -0.06087 0.25347 -0.05717 0.27187 -0.06064 C 0.27708 -0.06157 0.28212 -0.06319 0.2875 -0.06412 C 0.29219 -0.06504 0.29687 -0.06527 0.30156 -0.06597 C 0.33646 -0.07106 0.30851 -0.06828 0.34496 -0.07106 C 0.35625 -0.075 0.34444 -0.07152 0.36441 -0.07476 C 0.40642 -0.08194 0.35469 -0.07523 0.4026 -0.08009 C 0.40781 -0.08055 0.44566 -0.08541 0.45486 -0.08541 C 0.49097 -0.08587 0.52708 -0.08541 0.56319 -0.08541 " pathEditMode="relative" rAng="0" ptsTypes="AAAAAAAAAAAAAAAAAAA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60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046 L 0.00278 0.00069 C 0.00677 -0.00185 0.01094 -0.0044 0.01546 -0.00648 C 0.01823 -0.00787 0.02587 -0.0088 0.0283 -0.00926 C 0.03855 -0.01343 0.03125 -0.01111 0.04289 -0.0132 C 0.04723 -0.01412 0.05591 -0.01597 0.05591 -0.01574 C 0.06389 -0.0206 0.05764 -0.01759 0.06893 -0.02014 C 0.07049 -0.02037 0.07205 -0.02107 0.07361 -0.0213 C 0.07639 -0.02199 0.07917 -0.02222 0.08195 -0.02292 C 0.08386 -0.02315 0.08594 -0.02384 0.0882 -0.02408 C 0.09236 -0.02477 0.09688 -0.025 0.10122 -0.02546 C 0.10434 -0.0257 0.10764 -0.02616 0.11094 -0.02685 C 0.1125 -0.02732 0.11389 -0.02801 0.11563 -0.02801 C 0.12049 -0.0287 0.12552 -0.02894 0.13039 -0.02963 C 0.13403 -0.03009 0.13785 -0.03033 0.14167 -0.03102 C 0.14427 -0.03125 0.14705 -0.03171 0.14966 -0.03241 C 0.15139 -0.03241 0.15278 -0.03333 0.15434 -0.03357 C 0.15886 -0.03426 0.16302 -0.03472 0.16736 -0.03495 C 0.18247 -0.03611 0.2125 -0.03773 0.2125 -0.0375 C 0.21615 -0.03866 0.22032 -0.04005 0.22396 -0.04028 C 0.23264 -0.04144 0.25 -0.04283 0.25 -0.04259 C 0.25799 -0.04144 0.254 -0.04167 0.26146 -0.04167 " pathEditMode="relative" rAng="0" ptsTypes="AAAAAAAAAAAAAAAAAAAAAA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4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1.11111E-6 0.00024 C 0.00677 -0.00277 0.01354 -0.00694 0.02066 -0.00833 C 0.03802 -0.0118 0.0243 -0.00833 0.04149 -0.01435 C 0.04601 -0.01597 0.05555 -0.01782 0.05885 -0.0206 C 0.06059 -0.02175 0.06215 -0.02361 0.06406 -0.02453 C 0.06632 -0.02546 0.06875 -0.02569 0.07101 -0.02638 C 0.08489 -0.03078 0.0842 -0.03078 0.09896 -0.03657 C 0.10069 -0.03726 0.10243 -0.03773 0.10399 -0.03842 C 0.11267 -0.04282 0.12118 -0.04722 0.13003 -0.05069 C 0.15851 -0.0618 0.13594 -0.05347 0.15278 -0.05879 C 0.1566 -0.06018 0.16076 -0.06157 0.16493 -0.06296 C 0.16667 -0.06342 0.16823 -0.06458 0.17014 -0.06481 C 0.17465 -0.06597 0.17934 -0.0662 0.18403 -0.06689 C 0.18628 -0.06759 0.18871 -0.06828 0.1908 -0.06898 C 0.19427 -0.06967 0.19792 -0.0699 0.20139 -0.07083 C 0.22309 -0.07777 0.21024 -0.0743 0.22378 -0.08101 C 0.22847 -0.08333 0.23108 -0.08333 0.23611 -0.08518 C 0.23958 -0.08634 0.2434 -0.0868 0.24653 -0.08912 C 0.25712 -0.09745 0.24583 -0.08958 0.25851 -0.09513 C 0.26094 -0.09629 0.26319 -0.09814 0.26562 -0.09907 C 0.26719 -0.10023 0.2691 -0.10023 0.27083 -0.10138 C 0.27326 -0.10254 0.27517 -0.10416 0.2776 -0.10532 C 0.27986 -0.10625 0.28246 -0.10648 0.28472 -0.1074 C 0.28819 -0.10856 0.29167 -0.10995 0.29496 -0.11134 C 0.29687 -0.11203 0.29844 -0.11296 0.30035 -0.11342 C 0.30503 -0.11481 0.30955 -0.11574 0.31424 -0.11736 L 0.32986 -0.12361 L 0.34028 -0.12754 L 0.34549 -0.12962 C 0.34653 -0.13101 0.34739 -0.13287 0.34896 -0.13356 C 0.3533 -0.13611 0.35677 -0.13564 0.36111 -0.13564 " pathEditMode="relative" rAng="0" ptsTypes="AAAAAAAAAAAAAAAAAAAAAAAAAAAAAA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56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52347B2A-9523-467B-9247-56728D36972D}" vid="{A45CB5A9-C685-4E6A-B517-7B3840E9B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5999</TotalTime>
  <Words>495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Twinkl</vt:lpstr>
      <vt:lpstr>NTR</vt:lpstr>
      <vt:lpstr>Calibri</vt:lpstr>
      <vt:lpstr>Office Theme</vt:lpstr>
      <vt:lpstr>PowerPoint Presentation</vt:lpstr>
      <vt:lpstr>Meet Number Five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Faye Leather</dc:creator>
  <cp:lastModifiedBy>Laura Leggett</cp:lastModifiedBy>
  <cp:revision>95</cp:revision>
  <dcterms:created xsi:type="dcterms:W3CDTF">2020-07-14T10:36:06Z</dcterms:created>
  <dcterms:modified xsi:type="dcterms:W3CDTF">2022-07-07T16:03:27Z</dcterms:modified>
</cp:coreProperties>
</file>