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7" r:id="rId3"/>
    <p:sldId id="259" r:id="rId4"/>
    <p:sldId id="267" r:id="rId5"/>
    <p:sldId id="268" r:id="rId6"/>
    <p:sldId id="269" r:id="rId7"/>
    <p:sldId id="266" r:id="rId8"/>
    <p:sldId id="258" r:id="rId9"/>
  </p:sldIdLst>
  <p:sldSz cx="9144000" cy="6858000" type="screen4x3"/>
  <p:notesSz cx="6858000" cy="9144000"/>
  <p:embeddedFontLst>
    <p:embeddedFont>
      <p:font typeface="Twinkl" panose="020B0604020202020204" charset="0"/>
      <p:regular r:id="rId12"/>
      <p:bold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72368"/>
    <a:srgbClr val="002232"/>
    <a:srgbClr val="F7CACA"/>
    <a:srgbClr val="715CF2"/>
    <a:srgbClr val="287EA6"/>
    <a:srgbClr val="18A0DB"/>
    <a:srgbClr val="ACDDFC"/>
    <a:srgbClr val="DE1E5A"/>
    <a:srgbClr val="BC0105"/>
    <a:srgbClr val="4DB1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2407" autoAdjust="0"/>
    <p:restoredTop sz="94660"/>
  </p:normalViewPr>
  <p:slideViewPr>
    <p:cSldViewPr snapToGrid="0" showGuides="1">
      <p:cViewPr varScale="1">
        <p:scale>
          <a:sx n="106" d="100"/>
          <a:sy n="106" d="100"/>
        </p:scale>
        <p:origin x="1308" y="96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58" d="100"/>
          <a:sy n="58" d="100"/>
        </p:scale>
        <p:origin x="196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notesMaster" Target="notesMasters/notesMaster1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07/07/2022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07/07/2022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3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3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curriculum-for-excellence-early/curriculum-for-excellence-early-mathematics/early-arithmetical-learning-mathematics-and-numeracy-early-scotland-cfe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tiff"/><Relationship Id="rId5" Type="http://schemas.openxmlformats.org/officeDocument/2006/relationships/image" Target="../media/image7.tiff"/><Relationship Id="rId4" Type="http://schemas.openxmlformats.org/officeDocument/2006/relationships/image" Target="../media/image6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tiff"/><Relationship Id="rId5" Type="http://schemas.openxmlformats.org/officeDocument/2006/relationships/image" Target="../media/image7.tiff"/><Relationship Id="rId4" Type="http://schemas.openxmlformats.org/officeDocument/2006/relationships/image" Target="../media/image6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tiff"/><Relationship Id="rId5" Type="http://schemas.openxmlformats.org/officeDocument/2006/relationships/image" Target="../media/image7.tiff"/><Relationship Id="rId4" Type="http://schemas.openxmlformats.org/officeDocument/2006/relationships/image" Target="../media/image6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tiff"/><Relationship Id="rId5" Type="http://schemas.openxmlformats.org/officeDocument/2006/relationships/image" Target="../media/image7.tiff"/><Relationship Id="rId4" Type="http://schemas.openxmlformats.org/officeDocument/2006/relationships/image" Target="../media/image6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curriculum-for-excellence-early/curriculum-for-excellence-early-mathematics/early-arithmetical-learning-mathematics-and-numeracy-early-scotland-cfe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3"/>
            <a:extLst>
              <a:ext uri="{FF2B5EF4-FFF2-40B4-BE49-F238E27FC236}">
                <a16:creationId xmlns:a16="http://schemas.microsoft.com/office/drawing/2014/main" id="{78973766-5EC9-8E42-93F5-AEB7FB597995}"/>
              </a:ext>
            </a:extLst>
          </p:cNvPr>
          <p:cNvSpPr/>
          <p:nvPr/>
        </p:nvSpPr>
        <p:spPr>
          <a:xfrm>
            <a:off x="127322" y="5926238"/>
            <a:ext cx="1273215" cy="8333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9057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079677-7DE6-4847-99F2-95DD3E94A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195" y="2434694"/>
            <a:ext cx="8773609" cy="994306"/>
          </a:xfrm>
        </p:spPr>
        <p:txBody>
          <a:bodyPr/>
          <a:lstStyle/>
          <a:p>
            <a:r>
              <a:rPr lang="en-GB" sz="4400" b="0" dirty="0">
                <a:solidFill>
                  <a:schemeClr val="bg1"/>
                </a:solidFill>
              </a:rPr>
              <a:t>There are </a:t>
            </a:r>
            <a:r>
              <a:rPr lang="en-GB" sz="4400" u="sng" dirty="0">
                <a:solidFill>
                  <a:schemeClr val="bg1"/>
                </a:solidFill>
              </a:rPr>
              <a:t>4</a:t>
            </a:r>
            <a:r>
              <a:rPr lang="en-GB" sz="4400" b="0" dirty="0">
                <a:solidFill>
                  <a:schemeClr val="bg1"/>
                </a:solidFill>
              </a:rPr>
              <a:t> ways to make 3!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013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container, porcelain&#10;&#10;Description automatically generated">
            <a:extLst>
              <a:ext uri="{FF2B5EF4-FFF2-40B4-BE49-F238E27FC236}">
                <a16:creationId xmlns:a16="http://schemas.microsoft.com/office/drawing/2014/main" id="{D5FFA850-E9A8-A348-B423-B10EDF8854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908" y="1343830"/>
            <a:ext cx="5570883" cy="435982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F74E99E-D015-A54D-8B88-F98C1302897B}"/>
              </a:ext>
            </a:extLst>
          </p:cNvPr>
          <p:cNvSpPr/>
          <p:nvPr/>
        </p:nvSpPr>
        <p:spPr>
          <a:xfrm>
            <a:off x="3539450" y="459445"/>
            <a:ext cx="77604" cy="56314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594C1808-8C6A-0B48-8056-1495FF0E37FF}"/>
              </a:ext>
            </a:extLst>
          </p:cNvPr>
          <p:cNvSpPr/>
          <p:nvPr/>
        </p:nvSpPr>
        <p:spPr>
          <a:xfrm>
            <a:off x="4396997" y="4878714"/>
            <a:ext cx="4200019" cy="1562583"/>
          </a:xfrm>
          <a:custGeom>
            <a:avLst/>
            <a:gdLst>
              <a:gd name="connsiteX0" fmla="*/ 231495 w 5590573"/>
              <a:gd name="connsiteY0" fmla="*/ 0 h 1562583"/>
              <a:gd name="connsiteX1" fmla="*/ 5370654 w 5590573"/>
              <a:gd name="connsiteY1" fmla="*/ 0 h 1562583"/>
              <a:gd name="connsiteX2" fmla="*/ 5370654 w 5590573"/>
              <a:gd name="connsiteY2" fmla="*/ 178442 h 1562583"/>
              <a:gd name="connsiteX3" fmla="*/ 5590573 w 5590573"/>
              <a:gd name="connsiteY3" fmla="*/ 178442 h 1562583"/>
              <a:gd name="connsiteX4" fmla="*/ 5590573 w 5590573"/>
              <a:gd name="connsiteY4" fmla="*/ 1384139 h 1562583"/>
              <a:gd name="connsiteX5" fmla="*/ 5370654 w 5590573"/>
              <a:gd name="connsiteY5" fmla="*/ 1384139 h 1562583"/>
              <a:gd name="connsiteX6" fmla="*/ 5370654 w 5590573"/>
              <a:gd name="connsiteY6" fmla="*/ 1562583 h 1562583"/>
              <a:gd name="connsiteX7" fmla="*/ 231495 w 5590573"/>
              <a:gd name="connsiteY7" fmla="*/ 1562583 h 1562583"/>
              <a:gd name="connsiteX8" fmla="*/ 231495 w 5590573"/>
              <a:gd name="connsiteY8" fmla="*/ 1384139 h 1562583"/>
              <a:gd name="connsiteX9" fmla="*/ 0 w 5590573"/>
              <a:gd name="connsiteY9" fmla="*/ 1384139 h 1562583"/>
              <a:gd name="connsiteX10" fmla="*/ 0 w 5590573"/>
              <a:gd name="connsiteY10" fmla="*/ 178442 h 1562583"/>
              <a:gd name="connsiteX11" fmla="*/ 231495 w 5590573"/>
              <a:gd name="connsiteY11" fmla="*/ 178442 h 1562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590573" h="1562583">
                <a:moveTo>
                  <a:pt x="231495" y="0"/>
                </a:moveTo>
                <a:lnTo>
                  <a:pt x="5370654" y="0"/>
                </a:lnTo>
                <a:lnTo>
                  <a:pt x="5370654" y="178442"/>
                </a:lnTo>
                <a:lnTo>
                  <a:pt x="5590573" y="178442"/>
                </a:lnTo>
                <a:lnTo>
                  <a:pt x="5590573" y="1384139"/>
                </a:lnTo>
                <a:lnTo>
                  <a:pt x="5370654" y="1384139"/>
                </a:lnTo>
                <a:lnTo>
                  <a:pt x="5370654" y="1562583"/>
                </a:lnTo>
                <a:lnTo>
                  <a:pt x="231495" y="1562583"/>
                </a:lnTo>
                <a:lnTo>
                  <a:pt x="231495" y="1384139"/>
                </a:lnTo>
                <a:lnTo>
                  <a:pt x="0" y="1384139"/>
                </a:lnTo>
                <a:lnTo>
                  <a:pt x="0" y="178442"/>
                </a:lnTo>
                <a:lnTo>
                  <a:pt x="231495" y="178442"/>
                </a:lnTo>
                <a:close/>
              </a:path>
            </a:pathLst>
          </a:custGeom>
          <a:solidFill>
            <a:srgbClr val="002232"/>
          </a:solidFill>
          <a:ln w="1270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546A43-AE91-DD47-B75C-AD014664E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0164" y="5206498"/>
            <a:ext cx="8220075" cy="994306"/>
          </a:xfrm>
        </p:spPr>
        <p:txBody>
          <a:bodyPr/>
          <a:lstStyle/>
          <a:p>
            <a:r>
              <a:rPr lang="en-US" sz="8800" dirty="0">
                <a:solidFill>
                  <a:schemeClr val="bg1"/>
                </a:solidFill>
              </a:rPr>
              <a:t>3+0=3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6E7D732-B051-A643-9284-A00881F412B3}"/>
              </a:ext>
            </a:extLst>
          </p:cNvPr>
          <p:cNvSpPr/>
          <p:nvPr/>
        </p:nvSpPr>
        <p:spPr>
          <a:xfrm>
            <a:off x="6947191" y="126467"/>
            <a:ext cx="2015160" cy="1993795"/>
          </a:xfrm>
          <a:prstGeom prst="ellipse">
            <a:avLst/>
          </a:prstGeom>
          <a:solidFill>
            <a:srgbClr val="C723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There are </a:t>
            </a:r>
            <a:r>
              <a:rPr lang="en-US" sz="2000" b="1" u="sng" dirty="0">
                <a:solidFill>
                  <a:srgbClr val="F7CACA"/>
                </a:solidFill>
              </a:rPr>
              <a:t>4</a:t>
            </a:r>
            <a:r>
              <a:rPr lang="en-US" sz="2000" b="1" dirty="0"/>
              <a:t> ways to make 3!</a:t>
            </a:r>
          </a:p>
        </p:txBody>
      </p:sp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FC4D4B3F-C8C0-4143-BB11-BE3BE3312C2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46" r="86373" b="20165"/>
          <a:stretch/>
        </p:blipFill>
        <p:spPr>
          <a:xfrm>
            <a:off x="1328923" y="227149"/>
            <a:ext cx="476236" cy="2061121"/>
          </a:xfrm>
          <a:prstGeom prst="rect">
            <a:avLst/>
          </a:prstGeom>
        </p:spPr>
      </p:pic>
      <p:pic>
        <p:nvPicPr>
          <p:cNvPr id="24" name="Picture 23" descr="A picture containing text&#10;&#10;Description automatically generated">
            <a:extLst>
              <a:ext uri="{FF2B5EF4-FFF2-40B4-BE49-F238E27FC236}">
                <a16:creationId xmlns:a16="http://schemas.microsoft.com/office/drawing/2014/main" id="{B29E4E4E-4E75-DC49-8DBB-8BF5FD4495F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90" t="15819" r="75230" b="10392"/>
          <a:stretch/>
        </p:blipFill>
        <p:spPr>
          <a:xfrm>
            <a:off x="2095668" y="411727"/>
            <a:ext cx="424781" cy="2302698"/>
          </a:xfrm>
          <a:prstGeom prst="rect">
            <a:avLst/>
          </a:prstGeom>
        </p:spPr>
      </p:pic>
      <p:pic>
        <p:nvPicPr>
          <p:cNvPr id="25" name="Picture 24" descr="A picture containing text&#10;&#10;Description automatically generated">
            <a:extLst>
              <a:ext uri="{FF2B5EF4-FFF2-40B4-BE49-F238E27FC236}">
                <a16:creationId xmlns:a16="http://schemas.microsoft.com/office/drawing/2014/main" id="{37E841F7-2C0C-1A4D-9BD6-A516730CE41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99" t="-2079" r="65697" b="28290"/>
          <a:stretch/>
        </p:blipFill>
        <p:spPr>
          <a:xfrm>
            <a:off x="2879673" y="248387"/>
            <a:ext cx="424781" cy="2276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170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" presetClass="entr" presetSubtype="4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0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1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3" presetID="2" presetClass="entr" presetSubtype="1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5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8" presetID="2" presetClass="entr" presetSubtype="1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0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1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3" presetID="2" presetClass="entr" presetSubtype="1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5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6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8" presetID="32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9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0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1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2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3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  <p:bldP spid="6" grpId="0" animBg="1"/>
          <p:bldP spid="2" grpId="0"/>
          <p:bldP spid="2" grpId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3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8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3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8" presetID="32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9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0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1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2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3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  <p:bldP spid="6" grpId="0" animBg="1"/>
          <p:bldP spid="2" grpId="0"/>
          <p:bldP spid="2" grpId="1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container, porcelain&#10;&#10;Description automatically generated">
            <a:extLst>
              <a:ext uri="{FF2B5EF4-FFF2-40B4-BE49-F238E27FC236}">
                <a16:creationId xmlns:a16="http://schemas.microsoft.com/office/drawing/2014/main" id="{D5FFA850-E9A8-A348-B423-B10EDF8854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908" y="1343830"/>
            <a:ext cx="5570883" cy="435982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F74E99E-D015-A54D-8B88-F98C1302897B}"/>
              </a:ext>
            </a:extLst>
          </p:cNvPr>
          <p:cNvSpPr/>
          <p:nvPr/>
        </p:nvSpPr>
        <p:spPr>
          <a:xfrm>
            <a:off x="3539450" y="459445"/>
            <a:ext cx="77604" cy="56314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594C1808-8C6A-0B48-8056-1495FF0E37FF}"/>
              </a:ext>
            </a:extLst>
          </p:cNvPr>
          <p:cNvSpPr/>
          <p:nvPr/>
        </p:nvSpPr>
        <p:spPr>
          <a:xfrm>
            <a:off x="4396997" y="4878714"/>
            <a:ext cx="4200019" cy="1562583"/>
          </a:xfrm>
          <a:custGeom>
            <a:avLst/>
            <a:gdLst>
              <a:gd name="connsiteX0" fmla="*/ 231495 w 5590573"/>
              <a:gd name="connsiteY0" fmla="*/ 0 h 1562583"/>
              <a:gd name="connsiteX1" fmla="*/ 5370654 w 5590573"/>
              <a:gd name="connsiteY1" fmla="*/ 0 h 1562583"/>
              <a:gd name="connsiteX2" fmla="*/ 5370654 w 5590573"/>
              <a:gd name="connsiteY2" fmla="*/ 178442 h 1562583"/>
              <a:gd name="connsiteX3" fmla="*/ 5590573 w 5590573"/>
              <a:gd name="connsiteY3" fmla="*/ 178442 h 1562583"/>
              <a:gd name="connsiteX4" fmla="*/ 5590573 w 5590573"/>
              <a:gd name="connsiteY4" fmla="*/ 1384139 h 1562583"/>
              <a:gd name="connsiteX5" fmla="*/ 5370654 w 5590573"/>
              <a:gd name="connsiteY5" fmla="*/ 1384139 h 1562583"/>
              <a:gd name="connsiteX6" fmla="*/ 5370654 w 5590573"/>
              <a:gd name="connsiteY6" fmla="*/ 1562583 h 1562583"/>
              <a:gd name="connsiteX7" fmla="*/ 231495 w 5590573"/>
              <a:gd name="connsiteY7" fmla="*/ 1562583 h 1562583"/>
              <a:gd name="connsiteX8" fmla="*/ 231495 w 5590573"/>
              <a:gd name="connsiteY8" fmla="*/ 1384139 h 1562583"/>
              <a:gd name="connsiteX9" fmla="*/ 0 w 5590573"/>
              <a:gd name="connsiteY9" fmla="*/ 1384139 h 1562583"/>
              <a:gd name="connsiteX10" fmla="*/ 0 w 5590573"/>
              <a:gd name="connsiteY10" fmla="*/ 178442 h 1562583"/>
              <a:gd name="connsiteX11" fmla="*/ 231495 w 5590573"/>
              <a:gd name="connsiteY11" fmla="*/ 178442 h 1562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590573" h="1562583">
                <a:moveTo>
                  <a:pt x="231495" y="0"/>
                </a:moveTo>
                <a:lnTo>
                  <a:pt x="5370654" y="0"/>
                </a:lnTo>
                <a:lnTo>
                  <a:pt x="5370654" y="178442"/>
                </a:lnTo>
                <a:lnTo>
                  <a:pt x="5590573" y="178442"/>
                </a:lnTo>
                <a:lnTo>
                  <a:pt x="5590573" y="1384139"/>
                </a:lnTo>
                <a:lnTo>
                  <a:pt x="5370654" y="1384139"/>
                </a:lnTo>
                <a:lnTo>
                  <a:pt x="5370654" y="1562583"/>
                </a:lnTo>
                <a:lnTo>
                  <a:pt x="231495" y="1562583"/>
                </a:lnTo>
                <a:lnTo>
                  <a:pt x="231495" y="1384139"/>
                </a:lnTo>
                <a:lnTo>
                  <a:pt x="0" y="1384139"/>
                </a:lnTo>
                <a:lnTo>
                  <a:pt x="0" y="178442"/>
                </a:lnTo>
                <a:lnTo>
                  <a:pt x="231495" y="178442"/>
                </a:lnTo>
                <a:close/>
              </a:path>
            </a:pathLst>
          </a:custGeom>
          <a:solidFill>
            <a:srgbClr val="002232"/>
          </a:solidFill>
          <a:ln w="1270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546A43-AE91-DD47-B75C-AD014664E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0164" y="5206498"/>
            <a:ext cx="8220075" cy="994306"/>
          </a:xfrm>
        </p:spPr>
        <p:txBody>
          <a:bodyPr/>
          <a:lstStyle/>
          <a:p>
            <a:r>
              <a:rPr lang="en-US" sz="8800" dirty="0">
                <a:solidFill>
                  <a:schemeClr val="bg1"/>
                </a:solidFill>
              </a:rPr>
              <a:t>0+3=3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6E7D732-B051-A643-9284-A00881F412B3}"/>
              </a:ext>
            </a:extLst>
          </p:cNvPr>
          <p:cNvSpPr/>
          <p:nvPr/>
        </p:nvSpPr>
        <p:spPr>
          <a:xfrm>
            <a:off x="6947191" y="126467"/>
            <a:ext cx="2015160" cy="1993795"/>
          </a:xfrm>
          <a:prstGeom prst="ellipse">
            <a:avLst/>
          </a:prstGeom>
          <a:solidFill>
            <a:srgbClr val="C723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There are </a:t>
            </a:r>
            <a:r>
              <a:rPr lang="en-US" sz="2000" b="1" u="sng" dirty="0">
                <a:solidFill>
                  <a:srgbClr val="F7CACA"/>
                </a:solidFill>
              </a:rPr>
              <a:t>4</a:t>
            </a:r>
            <a:r>
              <a:rPr lang="en-US" sz="2000" b="1" dirty="0"/>
              <a:t> ways to make 3!</a:t>
            </a:r>
          </a:p>
        </p:txBody>
      </p:sp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FC4D4B3F-C8C0-4143-BB11-BE3BE3312C2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46" r="86373" b="20165"/>
          <a:stretch/>
        </p:blipFill>
        <p:spPr>
          <a:xfrm>
            <a:off x="3784401" y="194729"/>
            <a:ext cx="476236" cy="2061121"/>
          </a:xfrm>
          <a:prstGeom prst="rect">
            <a:avLst/>
          </a:prstGeom>
        </p:spPr>
      </p:pic>
      <p:pic>
        <p:nvPicPr>
          <p:cNvPr id="24" name="Picture 23" descr="A picture containing text&#10;&#10;Description automatically generated">
            <a:extLst>
              <a:ext uri="{FF2B5EF4-FFF2-40B4-BE49-F238E27FC236}">
                <a16:creationId xmlns:a16="http://schemas.microsoft.com/office/drawing/2014/main" id="{B29E4E4E-4E75-DC49-8DBB-8BF5FD4495F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90" t="15819" r="75230" b="10392"/>
          <a:stretch/>
        </p:blipFill>
        <p:spPr>
          <a:xfrm>
            <a:off x="4551146" y="379307"/>
            <a:ext cx="424781" cy="2302698"/>
          </a:xfrm>
          <a:prstGeom prst="rect">
            <a:avLst/>
          </a:prstGeom>
        </p:spPr>
      </p:pic>
      <p:pic>
        <p:nvPicPr>
          <p:cNvPr id="25" name="Picture 24" descr="A picture containing text&#10;&#10;Description automatically generated">
            <a:extLst>
              <a:ext uri="{FF2B5EF4-FFF2-40B4-BE49-F238E27FC236}">
                <a16:creationId xmlns:a16="http://schemas.microsoft.com/office/drawing/2014/main" id="{37E841F7-2C0C-1A4D-9BD6-A516730CE41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99" t="-2079" r="65697" b="28290"/>
          <a:stretch/>
        </p:blipFill>
        <p:spPr>
          <a:xfrm>
            <a:off x="5335151" y="215967"/>
            <a:ext cx="424781" cy="2276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831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" presetClass="entr" presetSubtype="4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0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1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3" presetID="2" presetClass="entr" presetSubtype="1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5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8" presetID="2" presetClass="entr" presetSubtype="1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0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1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3" presetID="2" presetClass="entr" presetSubtype="1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5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6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8" presetID="32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9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0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1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2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3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  <p:bldP spid="6" grpId="0" animBg="1"/>
          <p:bldP spid="2" grpId="0"/>
          <p:bldP spid="2" grpId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3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8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3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8" presetID="32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9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0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1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2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3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  <p:bldP spid="6" grpId="0" animBg="1"/>
          <p:bldP spid="2" grpId="0"/>
          <p:bldP spid="2" grpId="1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container, porcelain&#10;&#10;Description automatically generated">
            <a:extLst>
              <a:ext uri="{FF2B5EF4-FFF2-40B4-BE49-F238E27FC236}">
                <a16:creationId xmlns:a16="http://schemas.microsoft.com/office/drawing/2014/main" id="{D5FFA850-E9A8-A348-B423-B10EDF8854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908" y="1343830"/>
            <a:ext cx="5570883" cy="435982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F74E99E-D015-A54D-8B88-F98C1302897B}"/>
              </a:ext>
            </a:extLst>
          </p:cNvPr>
          <p:cNvSpPr/>
          <p:nvPr/>
        </p:nvSpPr>
        <p:spPr>
          <a:xfrm>
            <a:off x="3539450" y="459445"/>
            <a:ext cx="77604" cy="56314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594C1808-8C6A-0B48-8056-1495FF0E37FF}"/>
              </a:ext>
            </a:extLst>
          </p:cNvPr>
          <p:cNvSpPr/>
          <p:nvPr/>
        </p:nvSpPr>
        <p:spPr>
          <a:xfrm>
            <a:off x="4396997" y="4878714"/>
            <a:ext cx="4200019" cy="1562583"/>
          </a:xfrm>
          <a:custGeom>
            <a:avLst/>
            <a:gdLst>
              <a:gd name="connsiteX0" fmla="*/ 231495 w 5590573"/>
              <a:gd name="connsiteY0" fmla="*/ 0 h 1562583"/>
              <a:gd name="connsiteX1" fmla="*/ 5370654 w 5590573"/>
              <a:gd name="connsiteY1" fmla="*/ 0 h 1562583"/>
              <a:gd name="connsiteX2" fmla="*/ 5370654 w 5590573"/>
              <a:gd name="connsiteY2" fmla="*/ 178442 h 1562583"/>
              <a:gd name="connsiteX3" fmla="*/ 5590573 w 5590573"/>
              <a:gd name="connsiteY3" fmla="*/ 178442 h 1562583"/>
              <a:gd name="connsiteX4" fmla="*/ 5590573 w 5590573"/>
              <a:gd name="connsiteY4" fmla="*/ 1384139 h 1562583"/>
              <a:gd name="connsiteX5" fmla="*/ 5370654 w 5590573"/>
              <a:gd name="connsiteY5" fmla="*/ 1384139 h 1562583"/>
              <a:gd name="connsiteX6" fmla="*/ 5370654 w 5590573"/>
              <a:gd name="connsiteY6" fmla="*/ 1562583 h 1562583"/>
              <a:gd name="connsiteX7" fmla="*/ 231495 w 5590573"/>
              <a:gd name="connsiteY7" fmla="*/ 1562583 h 1562583"/>
              <a:gd name="connsiteX8" fmla="*/ 231495 w 5590573"/>
              <a:gd name="connsiteY8" fmla="*/ 1384139 h 1562583"/>
              <a:gd name="connsiteX9" fmla="*/ 0 w 5590573"/>
              <a:gd name="connsiteY9" fmla="*/ 1384139 h 1562583"/>
              <a:gd name="connsiteX10" fmla="*/ 0 w 5590573"/>
              <a:gd name="connsiteY10" fmla="*/ 178442 h 1562583"/>
              <a:gd name="connsiteX11" fmla="*/ 231495 w 5590573"/>
              <a:gd name="connsiteY11" fmla="*/ 178442 h 1562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590573" h="1562583">
                <a:moveTo>
                  <a:pt x="231495" y="0"/>
                </a:moveTo>
                <a:lnTo>
                  <a:pt x="5370654" y="0"/>
                </a:lnTo>
                <a:lnTo>
                  <a:pt x="5370654" y="178442"/>
                </a:lnTo>
                <a:lnTo>
                  <a:pt x="5590573" y="178442"/>
                </a:lnTo>
                <a:lnTo>
                  <a:pt x="5590573" y="1384139"/>
                </a:lnTo>
                <a:lnTo>
                  <a:pt x="5370654" y="1384139"/>
                </a:lnTo>
                <a:lnTo>
                  <a:pt x="5370654" y="1562583"/>
                </a:lnTo>
                <a:lnTo>
                  <a:pt x="231495" y="1562583"/>
                </a:lnTo>
                <a:lnTo>
                  <a:pt x="231495" y="1384139"/>
                </a:lnTo>
                <a:lnTo>
                  <a:pt x="0" y="1384139"/>
                </a:lnTo>
                <a:lnTo>
                  <a:pt x="0" y="178442"/>
                </a:lnTo>
                <a:lnTo>
                  <a:pt x="231495" y="178442"/>
                </a:lnTo>
                <a:close/>
              </a:path>
            </a:pathLst>
          </a:custGeom>
          <a:solidFill>
            <a:srgbClr val="002232"/>
          </a:solidFill>
          <a:ln w="1270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546A43-AE91-DD47-B75C-AD014664E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0164" y="5206498"/>
            <a:ext cx="8220075" cy="994306"/>
          </a:xfrm>
        </p:spPr>
        <p:txBody>
          <a:bodyPr/>
          <a:lstStyle/>
          <a:p>
            <a:r>
              <a:rPr lang="en-US" sz="8800" dirty="0">
                <a:solidFill>
                  <a:schemeClr val="bg1"/>
                </a:solidFill>
              </a:rPr>
              <a:t>2+1=3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6E7D732-B051-A643-9284-A00881F412B3}"/>
              </a:ext>
            </a:extLst>
          </p:cNvPr>
          <p:cNvSpPr/>
          <p:nvPr/>
        </p:nvSpPr>
        <p:spPr>
          <a:xfrm>
            <a:off x="6947191" y="126467"/>
            <a:ext cx="2015160" cy="1993795"/>
          </a:xfrm>
          <a:prstGeom prst="ellipse">
            <a:avLst/>
          </a:prstGeom>
          <a:solidFill>
            <a:srgbClr val="C723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There are </a:t>
            </a:r>
            <a:r>
              <a:rPr lang="en-US" sz="2000" b="1" u="sng" dirty="0">
                <a:solidFill>
                  <a:srgbClr val="F7CACA"/>
                </a:solidFill>
              </a:rPr>
              <a:t>4</a:t>
            </a:r>
            <a:r>
              <a:rPr lang="en-US" sz="2000" b="1" dirty="0"/>
              <a:t> ways to make 3!</a:t>
            </a:r>
          </a:p>
        </p:txBody>
      </p:sp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FC4D4B3F-C8C0-4143-BB11-BE3BE3312C2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46" r="86373" b="20165"/>
          <a:stretch/>
        </p:blipFill>
        <p:spPr>
          <a:xfrm>
            <a:off x="1328923" y="227149"/>
            <a:ext cx="476236" cy="2061121"/>
          </a:xfrm>
          <a:prstGeom prst="rect">
            <a:avLst/>
          </a:prstGeom>
        </p:spPr>
      </p:pic>
      <p:pic>
        <p:nvPicPr>
          <p:cNvPr id="24" name="Picture 23" descr="A picture containing text&#10;&#10;Description automatically generated">
            <a:extLst>
              <a:ext uri="{FF2B5EF4-FFF2-40B4-BE49-F238E27FC236}">
                <a16:creationId xmlns:a16="http://schemas.microsoft.com/office/drawing/2014/main" id="{B29E4E4E-4E75-DC49-8DBB-8BF5FD4495F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90" t="15819" r="75230" b="10392"/>
          <a:stretch/>
        </p:blipFill>
        <p:spPr>
          <a:xfrm>
            <a:off x="2572079" y="459445"/>
            <a:ext cx="424781" cy="2302698"/>
          </a:xfrm>
          <a:prstGeom prst="rect">
            <a:avLst/>
          </a:prstGeom>
        </p:spPr>
      </p:pic>
      <p:pic>
        <p:nvPicPr>
          <p:cNvPr id="25" name="Picture 24" descr="A picture containing text&#10;&#10;Description automatically generated">
            <a:extLst>
              <a:ext uri="{FF2B5EF4-FFF2-40B4-BE49-F238E27FC236}">
                <a16:creationId xmlns:a16="http://schemas.microsoft.com/office/drawing/2014/main" id="{37E841F7-2C0C-1A4D-9BD6-A516730CE41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99" t="-2079" r="65697" b="28290"/>
          <a:stretch/>
        </p:blipFill>
        <p:spPr>
          <a:xfrm>
            <a:off x="4314751" y="227149"/>
            <a:ext cx="424781" cy="2276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085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" presetClass="entr" presetSubtype="4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0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1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3" presetID="2" presetClass="entr" presetSubtype="1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5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8" presetID="2" presetClass="entr" presetSubtype="1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0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1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3" presetID="2" presetClass="entr" presetSubtype="1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5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6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8" presetID="32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9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0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1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2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3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  <p:bldP spid="6" grpId="0" animBg="1"/>
          <p:bldP spid="2" grpId="0"/>
          <p:bldP spid="2" grpId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3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8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3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8" presetID="32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9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0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1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2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3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  <p:bldP spid="6" grpId="0" animBg="1"/>
          <p:bldP spid="2" grpId="0"/>
          <p:bldP spid="2" grpId="1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container, porcelain&#10;&#10;Description automatically generated">
            <a:extLst>
              <a:ext uri="{FF2B5EF4-FFF2-40B4-BE49-F238E27FC236}">
                <a16:creationId xmlns:a16="http://schemas.microsoft.com/office/drawing/2014/main" id="{D5FFA850-E9A8-A348-B423-B10EDF8854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908" y="1343830"/>
            <a:ext cx="5570883" cy="435982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F74E99E-D015-A54D-8B88-F98C1302897B}"/>
              </a:ext>
            </a:extLst>
          </p:cNvPr>
          <p:cNvSpPr/>
          <p:nvPr/>
        </p:nvSpPr>
        <p:spPr>
          <a:xfrm>
            <a:off x="3539450" y="459445"/>
            <a:ext cx="77604" cy="56314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594C1808-8C6A-0B48-8056-1495FF0E37FF}"/>
              </a:ext>
            </a:extLst>
          </p:cNvPr>
          <p:cNvSpPr/>
          <p:nvPr/>
        </p:nvSpPr>
        <p:spPr>
          <a:xfrm>
            <a:off x="4396997" y="4878714"/>
            <a:ext cx="4200019" cy="1562583"/>
          </a:xfrm>
          <a:custGeom>
            <a:avLst/>
            <a:gdLst>
              <a:gd name="connsiteX0" fmla="*/ 231495 w 5590573"/>
              <a:gd name="connsiteY0" fmla="*/ 0 h 1562583"/>
              <a:gd name="connsiteX1" fmla="*/ 5370654 w 5590573"/>
              <a:gd name="connsiteY1" fmla="*/ 0 h 1562583"/>
              <a:gd name="connsiteX2" fmla="*/ 5370654 w 5590573"/>
              <a:gd name="connsiteY2" fmla="*/ 178442 h 1562583"/>
              <a:gd name="connsiteX3" fmla="*/ 5590573 w 5590573"/>
              <a:gd name="connsiteY3" fmla="*/ 178442 h 1562583"/>
              <a:gd name="connsiteX4" fmla="*/ 5590573 w 5590573"/>
              <a:gd name="connsiteY4" fmla="*/ 1384139 h 1562583"/>
              <a:gd name="connsiteX5" fmla="*/ 5370654 w 5590573"/>
              <a:gd name="connsiteY5" fmla="*/ 1384139 h 1562583"/>
              <a:gd name="connsiteX6" fmla="*/ 5370654 w 5590573"/>
              <a:gd name="connsiteY6" fmla="*/ 1562583 h 1562583"/>
              <a:gd name="connsiteX7" fmla="*/ 231495 w 5590573"/>
              <a:gd name="connsiteY7" fmla="*/ 1562583 h 1562583"/>
              <a:gd name="connsiteX8" fmla="*/ 231495 w 5590573"/>
              <a:gd name="connsiteY8" fmla="*/ 1384139 h 1562583"/>
              <a:gd name="connsiteX9" fmla="*/ 0 w 5590573"/>
              <a:gd name="connsiteY9" fmla="*/ 1384139 h 1562583"/>
              <a:gd name="connsiteX10" fmla="*/ 0 w 5590573"/>
              <a:gd name="connsiteY10" fmla="*/ 178442 h 1562583"/>
              <a:gd name="connsiteX11" fmla="*/ 231495 w 5590573"/>
              <a:gd name="connsiteY11" fmla="*/ 178442 h 1562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590573" h="1562583">
                <a:moveTo>
                  <a:pt x="231495" y="0"/>
                </a:moveTo>
                <a:lnTo>
                  <a:pt x="5370654" y="0"/>
                </a:lnTo>
                <a:lnTo>
                  <a:pt x="5370654" y="178442"/>
                </a:lnTo>
                <a:lnTo>
                  <a:pt x="5590573" y="178442"/>
                </a:lnTo>
                <a:lnTo>
                  <a:pt x="5590573" y="1384139"/>
                </a:lnTo>
                <a:lnTo>
                  <a:pt x="5370654" y="1384139"/>
                </a:lnTo>
                <a:lnTo>
                  <a:pt x="5370654" y="1562583"/>
                </a:lnTo>
                <a:lnTo>
                  <a:pt x="231495" y="1562583"/>
                </a:lnTo>
                <a:lnTo>
                  <a:pt x="231495" y="1384139"/>
                </a:lnTo>
                <a:lnTo>
                  <a:pt x="0" y="1384139"/>
                </a:lnTo>
                <a:lnTo>
                  <a:pt x="0" y="178442"/>
                </a:lnTo>
                <a:lnTo>
                  <a:pt x="231495" y="178442"/>
                </a:lnTo>
                <a:close/>
              </a:path>
            </a:pathLst>
          </a:custGeom>
          <a:solidFill>
            <a:srgbClr val="002232"/>
          </a:solidFill>
          <a:ln w="1270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546A43-AE91-DD47-B75C-AD014664E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0164" y="5206498"/>
            <a:ext cx="8220075" cy="994306"/>
          </a:xfrm>
        </p:spPr>
        <p:txBody>
          <a:bodyPr/>
          <a:lstStyle/>
          <a:p>
            <a:r>
              <a:rPr lang="en-US" sz="8800" dirty="0">
                <a:solidFill>
                  <a:schemeClr val="bg1"/>
                </a:solidFill>
              </a:rPr>
              <a:t>1+2=3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6E7D732-B051-A643-9284-A00881F412B3}"/>
              </a:ext>
            </a:extLst>
          </p:cNvPr>
          <p:cNvSpPr/>
          <p:nvPr/>
        </p:nvSpPr>
        <p:spPr>
          <a:xfrm>
            <a:off x="6947191" y="126467"/>
            <a:ext cx="2015160" cy="1993795"/>
          </a:xfrm>
          <a:prstGeom prst="ellipse">
            <a:avLst/>
          </a:prstGeom>
          <a:solidFill>
            <a:srgbClr val="C723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There are </a:t>
            </a:r>
            <a:r>
              <a:rPr lang="en-US" sz="2000" b="1" u="sng" dirty="0">
                <a:solidFill>
                  <a:srgbClr val="F7CACA"/>
                </a:solidFill>
              </a:rPr>
              <a:t>4</a:t>
            </a:r>
            <a:r>
              <a:rPr lang="en-US" sz="2000" b="1" dirty="0"/>
              <a:t> ways to make 3!</a:t>
            </a:r>
          </a:p>
        </p:txBody>
      </p:sp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FC4D4B3F-C8C0-4143-BB11-BE3BE3312C2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46" r="86373" b="20165"/>
          <a:stretch/>
        </p:blipFill>
        <p:spPr>
          <a:xfrm>
            <a:off x="2129122" y="123788"/>
            <a:ext cx="476236" cy="2061121"/>
          </a:xfrm>
          <a:prstGeom prst="rect">
            <a:avLst/>
          </a:prstGeom>
        </p:spPr>
      </p:pic>
      <p:pic>
        <p:nvPicPr>
          <p:cNvPr id="24" name="Picture 23" descr="A picture containing text&#10;&#10;Description automatically generated">
            <a:extLst>
              <a:ext uri="{FF2B5EF4-FFF2-40B4-BE49-F238E27FC236}">
                <a16:creationId xmlns:a16="http://schemas.microsoft.com/office/drawing/2014/main" id="{B29E4E4E-4E75-DC49-8DBB-8BF5FD4495F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90" t="15819" r="75230" b="10392"/>
          <a:stretch/>
        </p:blipFill>
        <p:spPr>
          <a:xfrm>
            <a:off x="4018572" y="416703"/>
            <a:ext cx="424781" cy="2302698"/>
          </a:xfrm>
          <a:prstGeom prst="rect">
            <a:avLst/>
          </a:prstGeom>
        </p:spPr>
      </p:pic>
      <p:pic>
        <p:nvPicPr>
          <p:cNvPr id="25" name="Picture 24" descr="A picture containing text&#10;&#10;Description automatically generated">
            <a:extLst>
              <a:ext uri="{FF2B5EF4-FFF2-40B4-BE49-F238E27FC236}">
                <a16:creationId xmlns:a16="http://schemas.microsoft.com/office/drawing/2014/main" id="{37E841F7-2C0C-1A4D-9BD6-A516730CE41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99" t="-2079" r="65697" b="28290"/>
          <a:stretch/>
        </p:blipFill>
        <p:spPr>
          <a:xfrm>
            <a:off x="5004941" y="205499"/>
            <a:ext cx="424781" cy="2276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586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" presetClass="entr" presetSubtype="4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0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1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3" presetID="2" presetClass="entr" presetSubtype="1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5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8" presetID="2" presetClass="entr" presetSubtype="1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0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1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3" presetID="2" presetClass="entr" presetSubtype="1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5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6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8" presetID="32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9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0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1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2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3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  <p:bldP spid="6" grpId="0" animBg="1"/>
          <p:bldP spid="2" grpId="0"/>
          <p:bldP spid="2" grpId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3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8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3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8" presetID="32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9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0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1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2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3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  <p:bldP spid="6" grpId="0" animBg="1"/>
          <p:bldP spid="2" grpId="0"/>
          <p:bldP spid="2" grpId="1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>
            <a:extLst>
              <a:ext uri="{FF2B5EF4-FFF2-40B4-BE49-F238E27FC236}">
                <a16:creationId xmlns:a16="http://schemas.microsoft.com/office/drawing/2014/main" id="{0815D159-C18E-BF42-876A-4386E2CEA197}"/>
              </a:ext>
            </a:extLst>
          </p:cNvPr>
          <p:cNvSpPr/>
          <p:nvPr/>
        </p:nvSpPr>
        <p:spPr>
          <a:xfrm>
            <a:off x="1157468" y="729205"/>
            <a:ext cx="6690167" cy="5802133"/>
          </a:xfrm>
          <a:custGeom>
            <a:avLst/>
            <a:gdLst>
              <a:gd name="connsiteX0" fmla="*/ 231495 w 5590573"/>
              <a:gd name="connsiteY0" fmla="*/ 0 h 1562583"/>
              <a:gd name="connsiteX1" fmla="*/ 5370654 w 5590573"/>
              <a:gd name="connsiteY1" fmla="*/ 0 h 1562583"/>
              <a:gd name="connsiteX2" fmla="*/ 5370654 w 5590573"/>
              <a:gd name="connsiteY2" fmla="*/ 178442 h 1562583"/>
              <a:gd name="connsiteX3" fmla="*/ 5590573 w 5590573"/>
              <a:gd name="connsiteY3" fmla="*/ 178442 h 1562583"/>
              <a:gd name="connsiteX4" fmla="*/ 5590573 w 5590573"/>
              <a:gd name="connsiteY4" fmla="*/ 1384139 h 1562583"/>
              <a:gd name="connsiteX5" fmla="*/ 5370654 w 5590573"/>
              <a:gd name="connsiteY5" fmla="*/ 1384139 h 1562583"/>
              <a:gd name="connsiteX6" fmla="*/ 5370654 w 5590573"/>
              <a:gd name="connsiteY6" fmla="*/ 1562583 h 1562583"/>
              <a:gd name="connsiteX7" fmla="*/ 231495 w 5590573"/>
              <a:gd name="connsiteY7" fmla="*/ 1562583 h 1562583"/>
              <a:gd name="connsiteX8" fmla="*/ 231495 w 5590573"/>
              <a:gd name="connsiteY8" fmla="*/ 1384139 h 1562583"/>
              <a:gd name="connsiteX9" fmla="*/ 0 w 5590573"/>
              <a:gd name="connsiteY9" fmla="*/ 1384139 h 1562583"/>
              <a:gd name="connsiteX10" fmla="*/ 0 w 5590573"/>
              <a:gd name="connsiteY10" fmla="*/ 178442 h 1562583"/>
              <a:gd name="connsiteX11" fmla="*/ 231495 w 5590573"/>
              <a:gd name="connsiteY11" fmla="*/ 178442 h 1562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590573" h="1562583">
                <a:moveTo>
                  <a:pt x="231495" y="0"/>
                </a:moveTo>
                <a:lnTo>
                  <a:pt x="5370654" y="0"/>
                </a:lnTo>
                <a:lnTo>
                  <a:pt x="5370654" y="178442"/>
                </a:lnTo>
                <a:lnTo>
                  <a:pt x="5590573" y="178442"/>
                </a:lnTo>
                <a:lnTo>
                  <a:pt x="5590573" y="1384139"/>
                </a:lnTo>
                <a:lnTo>
                  <a:pt x="5370654" y="1384139"/>
                </a:lnTo>
                <a:lnTo>
                  <a:pt x="5370654" y="1562583"/>
                </a:lnTo>
                <a:lnTo>
                  <a:pt x="231495" y="1562583"/>
                </a:lnTo>
                <a:lnTo>
                  <a:pt x="231495" y="1384139"/>
                </a:lnTo>
                <a:lnTo>
                  <a:pt x="0" y="1384139"/>
                </a:lnTo>
                <a:lnTo>
                  <a:pt x="0" y="178442"/>
                </a:lnTo>
                <a:lnTo>
                  <a:pt x="231495" y="178442"/>
                </a:lnTo>
                <a:close/>
              </a:path>
            </a:pathLst>
          </a:custGeom>
          <a:solidFill>
            <a:srgbClr val="002232"/>
          </a:solidFill>
          <a:ln w="127000">
            <a:solidFill>
              <a:srgbClr val="C723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62CA8CF-2346-A340-8FFD-08FB1DAED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513" y="1201756"/>
            <a:ext cx="8220075" cy="994306"/>
          </a:xfrm>
        </p:spPr>
        <p:txBody>
          <a:bodyPr/>
          <a:lstStyle/>
          <a:p>
            <a:r>
              <a:rPr lang="en-US" sz="8800" dirty="0">
                <a:solidFill>
                  <a:schemeClr val="bg1"/>
                </a:solidFill>
              </a:rPr>
              <a:t>Challenge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20ED563-8488-2D41-905E-F07F9681A3F8}"/>
              </a:ext>
            </a:extLst>
          </p:cNvPr>
          <p:cNvSpPr txBox="1">
            <a:spLocks/>
          </p:cNvSpPr>
          <p:nvPr/>
        </p:nvSpPr>
        <p:spPr>
          <a:xfrm>
            <a:off x="1446835" y="2399969"/>
            <a:ext cx="6250330" cy="994306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bg1"/>
                </a:solidFill>
              </a:rPr>
              <a:t>With a partner, write down the ways of making 3. Remember there are </a:t>
            </a:r>
            <a:r>
              <a:rPr lang="en-US" sz="2000" u="sng" dirty="0">
                <a:solidFill>
                  <a:schemeClr val="bg1"/>
                </a:solidFill>
              </a:rPr>
              <a:t>4</a:t>
            </a:r>
            <a:r>
              <a:rPr lang="en-US" sz="2000" dirty="0">
                <a:solidFill>
                  <a:schemeClr val="bg1"/>
                </a:solidFill>
              </a:rPr>
              <a:t> ways of making 3!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EEC3D63-E82D-F542-8ADB-421F0DC3F009}"/>
              </a:ext>
            </a:extLst>
          </p:cNvPr>
          <p:cNvSpPr/>
          <p:nvPr/>
        </p:nvSpPr>
        <p:spPr>
          <a:xfrm>
            <a:off x="6689585" y="4639496"/>
            <a:ext cx="2015160" cy="1993795"/>
          </a:xfrm>
          <a:prstGeom prst="ellipse">
            <a:avLst/>
          </a:prstGeom>
          <a:solidFill>
            <a:srgbClr val="002232"/>
          </a:solidFill>
          <a:ln w="38100">
            <a:solidFill>
              <a:srgbClr val="C723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C72368"/>
                </a:solidFill>
              </a:rPr>
              <a:t>Click</a:t>
            </a:r>
            <a:r>
              <a:rPr lang="en-GB" sz="2000" b="1" dirty="0"/>
              <a:t> to reveal the answers</a:t>
            </a:r>
            <a:endParaRPr lang="en-US" sz="2400" b="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F1718D2-6913-F24C-96B3-F8EEB8320381}"/>
              </a:ext>
            </a:extLst>
          </p:cNvPr>
          <p:cNvSpPr/>
          <p:nvPr/>
        </p:nvSpPr>
        <p:spPr>
          <a:xfrm>
            <a:off x="3732544" y="3630271"/>
            <a:ext cx="1678911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GB" sz="2800" b="1" dirty="0">
                <a:solidFill>
                  <a:srgbClr val="C72368"/>
                </a:solidFill>
              </a:rPr>
              <a:t>3 + 0 = 3</a:t>
            </a:r>
          </a:p>
          <a:p>
            <a:pPr>
              <a:spcAft>
                <a:spcPts val="1200"/>
              </a:spcAft>
            </a:pPr>
            <a:r>
              <a:rPr lang="en-GB" sz="2800" b="1" dirty="0">
                <a:solidFill>
                  <a:srgbClr val="C72368"/>
                </a:solidFill>
              </a:rPr>
              <a:t>0 + 3 = 3</a:t>
            </a:r>
          </a:p>
          <a:p>
            <a:pPr>
              <a:spcAft>
                <a:spcPts val="1200"/>
              </a:spcAft>
            </a:pPr>
            <a:r>
              <a:rPr lang="en-GB" sz="2800" b="1" dirty="0">
                <a:solidFill>
                  <a:srgbClr val="C72368"/>
                </a:solidFill>
              </a:rPr>
              <a:t>2 + 1 = 3</a:t>
            </a:r>
          </a:p>
          <a:p>
            <a:pPr>
              <a:spcAft>
                <a:spcPts val="1200"/>
              </a:spcAft>
            </a:pPr>
            <a:r>
              <a:rPr lang="en-GB" sz="2800" b="1" dirty="0">
                <a:solidFill>
                  <a:srgbClr val="C72368"/>
                </a:solidFill>
              </a:rPr>
              <a:t>1 + 2 = 3</a:t>
            </a:r>
          </a:p>
        </p:txBody>
      </p:sp>
    </p:spTree>
    <p:extLst>
      <p:ext uri="{BB962C8B-B14F-4D97-AF65-F5344CB8AC3E}">
        <p14:creationId xmlns:p14="http://schemas.microsoft.com/office/powerpoint/2010/main" val="3726067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32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5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6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7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8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9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5" presetID="32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6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7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8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9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0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2" presetID="2" presetClass="entr" presetSubtype="4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36" restart="whenNotActive" fill="hold" evtFilter="cancelBubble" nodeType="interactiveSeq">
                    <p:stCondLst>
                      <p:cond evt="onClick" delay="0">
                        <p:tgtEl>
                          <p:spTgt spid="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7" fill="hold">
                          <p:stCondLst>
                            <p:cond delay="0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2" presetClass="entr" presetSubtype="4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"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4" grpId="0"/>
          <p:bldP spid="4" grpId="1"/>
          <p:bldP spid="5" grpId="0"/>
          <p:bldP spid="5" grpId="1"/>
          <p:bldP spid="6" grpId="0" animBg="1"/>
          <p:bldP spid="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32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5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6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7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8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9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5" presetID="32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6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7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8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9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0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2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36" restart="whenNotActive" fill="hold" evtFilter="cancelBubble" nodeType="interactiveSeq">
                    <p:stCondLst>
                      <p:cond evt="onClick" delay="0">
                        <p:tgtEl>
                          <p:spTgt spid="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7" fill="hold">
                          <p:stCondLst>
                            <p:cond delay="0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"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4" grpId="0"/>
          <p:bldP spid="4" grpId="1"/>
          <p:bldP spid="5" grpId="0"/>
          <p:bldP spid="5" grpId="1"/>
          <p:bldP spid="6" grpId="0" animBg="1"/>
          <p:bldP spid="7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3"/>
            <a:extLst>
              <a:ext uri="{FF2B5EF4-FFF2-40B4-BE49-F238E27FC236}">
                <a16:creationId xmlns:a16="http://schemas.microsoft.com/office/drawing/2014/main" id="{E8A4E9F8-227D-584F-B93D-89891E6D0A35}"/>
              </a:ext>
            </a:extLst>
          </p:cNvPr>
          <p:cNvSpPr/>
          <p:nvPr/>
        </p:nvSpPr>
        <p:spPr>
          <a:xfrm>
            <a:off x="127322" y="5926238"/>
            <a:ext cx="1273215" cy="8333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3287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Template.potx" id="{8C058020-CE1A-4275-96FF-3E9B179AFEF1}" vid="{BE2BE99D-79A1-4F73-BB89-E052F53DA92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211</TotalTime>
  <Words>91</Words>
  <Application>Microsoft Office PowerPoint</Application>
  <PresentationFormat>On-screen Show (4:3)</PresentationFormat>
  <Paragraphs>16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Twinkl</vt:lpstr>
      <vt:lpstr>Calibri</vt:lpstr>
      <vt:lpstr>Office Theme</vt:lpstr>
      <vt:lpstr>PowerPoint Presentation</vt:lpstr>
      <vt:lpstr>There are 4 ways to make 3!</vt:lpstr>
      <vt:lpstr>3+0=3</vt:lpstr>
      <vt:lpstr>0+3=3</vt:lpstr>
      <vt:lpstr>2+1=3</vt:lpstr>
      <vt:lpstr>1+2=3</vt:lpstr>
      <vt:lpstr>Challenge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 Office</dc:creator>
  <cp:lastModifiedBy>Laura Leggett</cp:lastModifiedBy>
  <cp:revision>3</cp:revision>
  <dcterms:created xsi:type="dcterms:W3CDTF">2021-12-28T13:04:53Z</dcterms:created>
  <dcterms:modified xsi:type="dcterms:W3CDTF">2022-07-07T16:31:56Z</dcterms:modified>
</cp:coreProperties>
</file>