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77" r:id="rId4"/>
    <p:sldId id="295" r:id="rId5"/>
    <p:sldId id="278" r:id="rId6"/>
    <p:sldId id="280" r:id="rId7"/>
    <p:sldId id="288" r:id="rId8"/>
    <p:sldId id="290" r:id="rId9"/>
    <p:sldId id="296" r:id="rId10"/>
    <p:sldId id="297" r:id="rId11"/>
    <p:sldId id="283" r:id="rId12"/>
    <p:sldId id="285" r:id="rId13"/>
    <p:sldId id="267" r:id="rId14"/>
  </p:sldIdLst>
  <p:sldSz cx="9144000" cy="6858000" type="screen4x3"/>
  <p:notesSz cx="6858000" cy="9144000"/>
  <p:embeddedFontLst>
    <p:embeddedFont>
      <p:font typeface="Twinkl" panose="020B0604020202020204" pitchFamily="2" charset="0"/>
      <p:regular r:id="rId17"/>
      <p:bold r:id="rId18"/>
    </p:embeddedFont>
    <p:embeddedFont>
      <p:font typeface="Robo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86"/>
    <a:srgbClr val="FDD182"/>
    <a:srgbClr val="BC0105"/>
    <a:srgbClr val="DE1E5A"/>
    <a:srgbClr val="FFEDAA"/>
    <a:srgbClr val="47B1E5"/>
    <a:srgbClr val="AFDEF9"/>
    <a:srgbClr val="18A0DB"/>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showGuides="1">
      <p:cViewPr varScale="1">
        <p:scale>
          <a:sx n="106" d="100"/>
          <a:sy n="106" d="100"/>
        </p:scale>
        <p:origin x="1548"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07/07/2022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07/07/2022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arly-years-numbers-number-system/all-about-numbers-numbers-the-number-system-number-mathematics-eyfs-early-years/number-8-all-about-numbers-numbers-the-number-system-number-mathematics-eyfs-early-years"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early-years-numbers-number-system/all-about-numbers-numbers-the-number-system-number-mathematics-eyfs-early-years/number-8-all-about-numbers-numbers-the-number-system-number-mathematics-eyfs-early-years" TargetMode="External"/><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early-years-numbers-number-system/all-about-numbers-numbers-the-number-system-number-mathematics-eyfs-early-years/number-8-all-about-numbers-numbers-the-number-system-number-mathematics-eyfs-early-years"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18.png"/><Relationship Id="rId10" Type="http://schemas.openxmlformats.org/officeDocument/2006/relationships/image" Target="../media/image52.png"/><Relationship Id="rId4" Type="http://schemas.openxmlformats.org/officeDocument/2006/relationships/image" Target="../media/image42.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slide" Target="slide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0701" y="655687"/>
            <a:ext cx="7602598" cy="553998"/>
          </a:xfrm>
          <a:prstGeom prst="rect">
            <a:avLst/>
          </a:prstGeom>
        </p:spPr>
        <p:txBody>
          <a:bodyPr wrap="square" lIns="0" tIns="0" rIns="0" bIns="0">
            <a:spAutoFit/>
          </a:bodyPr>
          <a:lstStyle/>
          <a:p>
            <a:pPr algn="ctr"/>
            <a:r>
              <a:rPr lang="en-US" dirty="0">
                <a:ea typeface="Roboto"/>
                <a:cs typeface="Roboto"/>
                <a:sym typeface="Roboto"/>
              </a:rPr>
              <a:t>Number Eight was very tired after his busy day at the farm, so he decided to get the train home. His ticket cost £8. Which purse does he need?</a:t>
            </a:r>
            <a:endParaRPr lang="en-GB" dirty="0"/>
          </a:p>
        </p:txBody>
      </p:sp>
      <p:pic>
        <p:nvPicPr>
          <p:cNvPr id="33" name="Picture 32">
            <a:extLst>
              <a:ext uri="{FF2B5EF4-FFF2-40B4-BE49-F238E27FC236}">
                <a16:creationId xmlns:a16="http://schemas.microsoft.com/office/drawing/2014/main" id="{4FD822CE-8046-4F8A-9342-052B55B71D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162" y="4216201"/>
            <a:ext cx="1283153" cy="1961045"/>
          </a:xfrm>
          <a:prstGeom prst="rect">
            <a:avLst/>
          </a:prstGeom>
        </p:spPr>
      </p:pic>
      <p:sp>
        <p:nvSpPr>
          <p:cNvPr id="62" name="Speech Bubble: Rectangle with Corners Rounded 61">
            <a:extLst>
              <a:ext uri="{FF2B5EF4-FFF2-40B4-BE49-F238E27FC236}">
                <a16:creationId xmlns:a16="http://schemas.microsoft.com/office/drawing/2014/main" id="{7D035CF8-7F1F-4895-AF85-9778A672AA34}"/>
              </a:ext>
            </a:extLst>
          </p:cNvPr>
          <p:cNvSpPr/>
          <p:nvPr/>
        </p:nvSpPr>
        <p:spPr>
          <a:xfrm>
            <a:off x="4941300" y="5060471"/>
            <a:ext cx="1907833" cy="1016725"/>
          </a:xfrm>
          <a:prstGeom prst="wedgeRoundRectCallout">
            <a:avLst>
              <a:gd name="adj1" fmla="val 69390"/>
              <a:gd name="adj2" fmla="val -40407"/>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dk1"/>
                </a:solidFill>
                <a:ea typeface="Roboto"/>
                <a:cs typeface="Roboto"/>
                <a:sym typeface="Roboto"/>
              </a:rPr>
              <a:t>Well done! This purse has £8.</a:t>
            </a:r>
            <a:endParaRPr lang="en-GB" dirty="0">
              <a:solidFill>
                <a:schemeClr val="tx1"/>
              </a:solidFill>
            </a:endParaRPr>
          </a:p>
        </p:txBody>
      </p:sp>
      <p:pic>
        <p:nvPicPr>
          <p:cNvPr id="3" name="Picture 2">
            <a:extLst>
              <a:ext uri="{FF2B5EF4-FFF2-40B4-BE49-F238E27FC236}">
                <a16:creationId xmlns:a16="http://schemas.microsoft.com/office/drawing/2014/main" id="{9B21C313-7B41-4913-86AF-35CAAFEED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35" y="1568708"/>
            <a:ext cx="3361385" cy="2741984"/>
          </a:xfrm>
          <a:prstGeom prst="rect">
            <a:avLst/>
          </a:prstGeom>
        </p:spPr>
      </p:pic>
      <p:pic>
        <p:nvPicPr>
          <p:cNvPr id="15" name="Picture 14">
            <a:hlinkClick r:id="rId4" action="ppaction://hlinksldjump"/>
            <a:extLst>
              <a:ext uri="{FF2B5EF4-FFF2-40B4-BE49-F238E27FC236}">
                <a16:creationId xmlns:a16="http://schemas.microsoft.com/office/drawing/2014/main" id="{A6EFA2E6-F70C-4D27-828F-69C9249B1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7146" y="1568708"/>
            <a:ext cx="3361385" cy="2741984"/>
          </a:xfrm>
          <a:prstGeom prst="rect">
            <a:avLst/>
          </a:prstGeom>
        </p:spPr>
      </p:pic>
      <p:pic>
        <p:nvPicPr>
          <p:cNvPr id="7" name="Picture 6">
            <a:extLst>
              <a:ext uri="{FF2B5EF4-FFF2-40B4-BE49-F238E27FC236}">
                <a16:creationId xmlns:a16="http://schemas.microsoft.com/office/drawing/2014/main" id="{21179136-21DF-4BBA-AF8E-DCEEA40A2B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595" r="18633" b="22598"/>
          <a:stretch/>
        </p:blipFill>
        <p:spPr>
          <a:xfrm>
            <a:off x="609035" y="2871537"/>
            <a:ext cx="3305703" cy="1344664"/>
          </a:xfrm>
          <a:prstGeom prst="rect">
            <a:avLst/>
          </a:prstGeom>
        </p:spPr>
      </p:pic>
      <p:pic>
        <p:nvPicPr>
          <p:cNvPr id="18" name="Picture 17">
            <a:extLst>
              <a:ext uri="{FF2B5EF4-FFF2-40B4-BE49-F238E27FC236}">
                <a16:creationId xmlns:a16="http://schemas.microsoft.com/office/drawing/2014/main" id="{A8E912E0-1045-413E-AF79-ADD73F8558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9181" y="1992592"/>
            <a:ext cx="4062726" cy="2872816"/>
          </a:xfrm>
          <a:prstGeom prst="rect">
            <a:avLst/>
          </a:prstGeom>
        </p:spPr>
      </p:pic>
      <p:pic>
        <p:nvPicPr>
          <p:cNvPr id="9" name="Picture 8">
            <a:extLst>
              <a:ext uri="{FF2B5EF4-FFF2-40B4-BE49-F238E27FC236}">
                <a16:creationId xmlns:a16="http://schemas.microsoft.com/office/drawing/2014/main" id="{0C4C2977-2618-444C-BE7B-A2533C1681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780" y="3098084"/>
            <a:ext cx="426374" cy="429087"/>
          </a:xfrm>
          <a:prstGeom prst="rect">
            <a:avLst/>
          </a:prstGeom>
        </p:spPr>
      </p:pic>
      <p:pic>
        <p:nvPicPr>
          <p:cNvPr id="21" name="Picture 20">
            <a:extLst>
              <a:ext uri="{FF2B5EF4-FFF2-40B4-BE49-F238E27FC236}">
                <a16:creationId xmlns:a16="http://schemas.microsoft.com/office/drawing/2014/main" id="{1804ADC0-8321-4E27-8CEC-6D9489CAAD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3877" y="3098084"/>
            <a:ext cx="426374" cy="429087"/>
          </a:xfrm>
          <a:prstGeom prst="rect">
            <a:avLst/>
          </a:prstGeom>
        </p:spPr>
      </p:pic>
      <p:pic>
        <p:nvPicPr>
          <p:cNvPr id="22" name="Picture 21">
            <a:extLst>
              <a:ext uri="{FF2B5EF4-FFF2-40B4-BE49-F238E27FC236}">
                <a16:creationId xmlns:a16="http://schemas.microsoft.com/office/drawing/2014/main" id="{72CEDA62-0D3D-4AC4-B4F9-AAEA5FC544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7093" y="3098084"/>
            <a:ext cx="426374" cy="429087"/>
          </a:xfrm>
          <a:prstGeom prst="rect">
            <a:avLst/>
          </a:prstGeom>
        </p:spPr>
      </p:pic>
      <p:pic>
        <p:nvPicPr>
          <p:cNvPr id="23" name="Picture 22">
            <a:extLst>
              <a:ext uri="{FF2B5EF4-FFF2-40B4-BE49-F238E27FC236}">
                <a16:creationId xmlns:a16="http://schemas.microsoft.com/office/drawing/2014/main" id="{7E676ADD-4569-449D-94D7-62B4EFC5F9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3814" y="3098084"/>
            <a:ext cx="426374" cy="429087"/>
          </a:xfrm>
          <a:prstGeom prst="rect">
            <a:avLst/>
          </a:prstGeom>
        </p:spPr>
      </p:pic>
      <p:pic>
        <p:nvPicPr>
          <p:cNvPr id="24" name="Picture 23">
            <a:extLst>
              <a:ext uri="{FF2B5EF4-FFF2-40B4-BE49-F238E27FC236}">
                <a16:creationId xmlns:a16="http://schemas.microsoft.com/office/drawing/2014/main" id="{032562D1-54A1-4EED-A3BF-57292900D8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0535" y="3098084"/>
            <a:ext cx="426374" cy="429087"/>
          </a:xfrm>
          <a:prstGeom prst="rect">
            <a:avLst/>
          </a:prstGeom>
        </p:spPr>
      </p:pic>
      <p:pic>
        <p:nvPicPr>
          <p:cNvPr id="25" name="Picture 24">
            <a:extLst>
              <a:ext uri="{FF2B5EF4-FFF2-40B4-BE49-F238E27FC236}">
                <a16:creationId xmlns:a16="http://schemas.microsoft.com/office/drawing/2014/main" id="{6378A46E-0C6E-4712-836F-621E1ED3B4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780" y="3583161"/>
            <a:ext cx="426374" cy="429087"/>
          </a:xfrm>
          <a:prstGeom prst="rect">
            <a:avLst/>
          </a:prstGeom>
        </p:spPr>
      </p:pic>
      <p:pic>
        <p:nvPicPr>
          <p:cNvPr id="26" name="Picture 25">
            <a:extLst>
              <a:ext uri="{FF2B5EF4-FFF2-40B4-BE49-F238E27FC236}">
                <a16:creationId xmlns:a16="http://schemas.microsoft.com/office/drawing/2014/main" id="{CED0F65D-6B2C-410B-80EA-39E935E664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3877" y="3583161"/>
            <a:ext cx="426374" cy="429087"/>
          </a:xfrm>
          <a:prstGeom prst="rect">
            <a:avLst/>
          </a:prstGeom>
        </p:spPr>
      </p:pic>
      <p:pic>
        <p:nvPicPr>
          <p:cNvPr id="27" name="Picture 26">
            <a:extLst>
              <a:ext uri="{FF2B5EF4-FFF2-40B4-BE49-F238E27FC236}">
                <a16:creationId xmlns:a16="http://schemas.microsoft.com/office/drawing/2014/main" id="{C299F054-33A3-40CA-946A-48774CEAFC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2181" y="3583160"/>
            <a:ext cx="426374" cy="429087"/>
          </a:xfrm>
          <a:prstGeom prst="rect">
            <a:avLst/>
          </a:prstGeom>
        </p:spPr>
      </p:pic>
      <p:pic>
        <p:nvPicPr>
          <p:cNvPr id="28" name="Picture 27">
            <a:extLst>
              <a:ext uri="{FF2B5EF4-FFF2-40B4-BE49-F238E27FC236}">
                <a16:creationId xmlns:a16="http://schemas.microsoft.com/office/drawing/2014/main" id="{E13CB86E-F6CA-4C82-9E68-EE012E66E1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4926" y="3098084"/>
            <a:ext cx="426374" cy="429087"/>
          </a:xfrm>
          <a:prstGeom prst="rect">
            <a:avLst/>
          </a:prstGeom>
        </p:spPr>
      </p:pic>
      <p:pic>
        <p:nvPicPr>
          <p:cNvPr id="29" name="Picture 28">
            <a:extLst>
              <a:ext uri="{FF2B5EF4-FFF2-40B4-BE49-F238E27FC236}">
                <a16:creationId xmlns:a16="http://schemas.microsoft.com/office/drawing/2014/main" id="{F701D599-AFA9-4FAB-9676-D1B3D79BA2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4023" y="3098084"/>
            <a:ext cx="426374" cy="429087"/>
          </a:xfrm>
          <a:prstGeom prst="rect">
            <a:avLst/>
          </a:prstGeom>
        </p:spPr>
      </p:pic>
      <p:pic>
        <p:nvPicPr>
          <p:cNvPr id="30" name="Picture 29">
            <a:extLst>
              <a:ext uri="{FF2B5EF4-FFF2-40B4-BE49-F238E27FC236}">
                <a16:creationId xmlns:a16="http://schemas.microsoft.com/office/drawing/2014/main" id="{B49D90FA-B417-446A-A2A2-27AE432BAB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7239" y="3098084"/>
            <a:ext cx="426374" cy="429087"/>
          </a:xfrm>
          <a:prstGeom prst="rect">
            <a:avLst/>
          </a:prstGeom>
        </p:spPr>
      </p:pic>
      <p:pic>
        <p:nvPicPr>
          <p:cNvPr id="31" name="Picture 30">
            <a:extLst>
              <a:ext uri="{FF2B5EF4-FFF2-40B4-BE49-F238E27FC236}">
                <a16:creationId xmlns:a16="http://schemas.microsoft.com/office/drawing/2014/main" id="{37686BE6-93CF-43D6-A4CD-EA3C31D2DF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3960" y="3098084"/>
            <a:ext cx="426374" cy="429087"/>
          </a:xfrm>
          <a:prstGeom prst="rect">
            <a:avLst/>
          </a:prstGeom>
        </p:spPr>
      </p:pic>
      <p:pic>
        <p:nvPicPr>
          <p:cNvPr id="32" name="Picture 31">
            <a:extLst>
              <a:ext uri="{FF2B5EF4-FFF2-40B4-BE49-F238E27FC236}">
                <a16:creationId xmlns:a16="http://schemas.microsoft.com/office/drawing/2014/main" id="{EF8C1F0F-47FB-46A7-A26C-D98E44D41D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0681" y="3098084"/>
            <a:ext cx="426374" cy="429087"/>
          </a:xfrm>
          <a:prstGeom prst="rect">
            <a:avLst/>
          </a:prstGeom>
        </p:spPr>
      </p:pic>
      <p:pic>
        <p:nvPicPr>
          <p:cNvPr id="34" name="Picture 33">
            <a:extLst>
              <a:ext uri="{FF2B5EF4-FFF2-40B4-BE49-F238E27FC236}">
                <a16:creationId xmlns:a16="http://schemas.microsoft.com/office/drawing/2014/main" id="{6E0FDEDE-E7C5-43A1-8533-1FD870280A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4926" y="3583161"/>
            <a:ext cx="426374" cy="429087"/>
          </a:xfrm>
          <a:prstGeom prst="rect">
            <a:avLst/>
          </a:prstGeom>
        </p:spPr>
      </p:pic>
      <p:sp>
        <p:nvSpPr>
          <p:cNvPr id="35" name="Speech Bubble: Rectangle with Corners Rounded 34">
            <a:extLst>
              <a:ext uri="{FF2B5EF4-FFF2-40B4-BE49-F238E27FC236}">
                <a16:creationId xmlns:a16="http://schemas.microsoft.com/office/drawing/2014/main" id="{4DA114B0-0CF6-450F-BE1B-E1A8F0333089}"/>
              </a:ext>
            </a:extLst>
          </p:cNvPr>
          <p:cNvSpPr/>
          <p:nvPr/>
        </p:nvSpPr>
        <p:spPr>
          <a:xfrm>
            <a:off x="5226533" y="5086756"/>
            <a:ext cx="1589857" cy="451454"/>
          </a:xfrm>
          <a:prstGeom prst="wedgeRoundRectCallout">
            <a:avLst>
              <a:gd name="adj1" fmla="val 76846"/>
              <a:gd name="adj2" fmla="val -31340"/>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sp>
        <p:nvSpPr>
          <p:cNvPr id="10" name="£6">
            <a:hlinkClick r:id="rId4" action="ppaction://hlinksldjump"/>
            <a:extLst>
              <a:ext uri="{FF2B5EF4-FFF2-40B4-BE49-F238E27FC236}">
                <a16:creationId xmlns:a16="http://schemas.microsoft.com/office/drawing/2014/main" id="{DFCA27DC-6A76-43A9-88B4-D1025C6E789D}"/>
              </a:ext>
            </a:extLst>
          </p:cNvPr>
          <p:cNvSpPr/>
          <p:nvPr/>
        </p:nvSpPr>
        <p:spPr>
          <a:xfrm>
            <a:off x="4259181" y="1232747"/>
            <a:ext cx="3524561" cy="3501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8">
            <a:hlinkClick r:id="rId4" action="ppaction://hlinksldjump"/>
            <a:extLst>
              <a:ext uri="{FF2B5EF4-FFF2-40B4-BE49-F238E27FC236}">
                <a16:creationId xmlns:a16="http://schemas.microsoft.com/office/drawing/2014/main" id="{2096126D-F660-4F2A-8CB1-BDC40CFAD7BD}"/>
              </a:ext>
            </a:extLst>
          </p:cNvPr>
          <p:cNvSpPr/>
          <p:nvPr/>
        </p:nvSpPr>
        <p:spPr>
          <a:xfrm>
            <a:off x="475558" y="1363579"/>
            <a:ext cx="3620900" cy="3501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456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xit" presetSubtype="0" fill="hold" grpId="1" nodeType="withEffect">
                                  <p:stCondLst>
                                    <p:cond delay="1250"/>
                                  </p:stCondLst>
                                  <p:childTnLst>
                                    <p:set>
                                      <p:cBhvr>
                                        <p:cTn id="8"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37"/>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childTnLst>
        </p:cTn>
      </p:par>
    </p:tnLst>
    <p:bldLst>
      <p:bldP spid="62" grpId="0" animBg="1"/>
      <p:bldP spid="35" grpId="0" animBg="1"/>
      <p:bldP spid="3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C8B7DE-0F91-466D-8242-9B9D90703DBC}"/>
              </a:ext>
            </a:extLst>
          </p:cNvPr>
          <p:cNvGrpSpPr/>
          <p:nvPr/>
        </p:nvGrpSpPr>
        <p:grpSpPr>
          <a:xfrm>
            <a:off x="670005" y="996461"/>
            <a:ext cx="3808870" cy="1941239"/>
            <a:chOff x="505957" y="1554265"/>
            <a:chExt cx="4068903" cy="2073767"/>
          </a:xfrm>
        </p:grpSpPr>
        <p:pic>
          <p:nvPicPr>
            <p:cNvPr id="53" name="purse">
              <a:extLst>
                <a:ext uri="{FF2B5EF4-FFF2-40B4-BE49-F238E27FC236}">
                  <a16:creationId xmlns:a16="http://schemas.microsoft.com/office/drawing/2014/main" id="{5BC29AE8-F190-4CFE-B41B-992789E684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155" t="28155" r="52162" b="42238"/>
            <a:stretch/>
          </p:blipFill>
          <p:spPr>
            <a:xfrm>
              <a:off x="505957" y="1554265"/>
              <a:ext cx="3138407" cy="2073767"/>
            </a:xfrm>
            <a:prstGeom prst="rect">
              <a:avLst/>
            </a:prstGeom>
          </p:spPr>
        </p:pic>
        <p:sp>
          <p:nvSpPr>
            <p:cNvPr id="54" name="TextBox 53">
              <a:extLst>
                <a:ext uri="{FF2B5EF4-FFF2-40B4-BE49-F238E27FC236}">
                  <a16:creationId xmlns:a16="http://schemas.microsoft.com/office/drawing/2014/main" id="{9630D677-F965-425E-99D0-D4F36F851483}"/>
                </a:ext>
              </a:extLst>
            </p:cNvPr>
            <p:cNvSpPr txBox="1"/>
            <p:nvPr/>
          </p:nvSpPr>
          <p:spPr>
            <a:xfrm rot="21285970">
              <a:off x="1220709" y="2473229"/>
              <a:ext cx="2297190" cy="369332"/>
            </a:xfrm>
            <a:prstGeom prst="rect">
              <a:avLst/>
            </a:prstGeom>
            <a:noFill/>
          </p:spPr>
          <p:txBody>
            <a:bodyPr wrap="square" rtlCol="0">
              <a:spAutoFit/>
            </a:bodyPr>
            <a:lstStyle/>
            <a:p>
              <a:r>
                <a:rPr lang="en-GB" dirty="0"/>
                <a:t>Farmer Flo’s Farm </a:t>
              </a:r>
            </a:p>
          </p:txBody>
        </p:sp>
        <p:sp>
          <p:nvSpPr>
            <p:cNvPr id="55" name="TextBox 54">
              <a:extLst>
                <a:ext uri="{FF2B5EF4-FFF2-40B4-BE49-F238E27FC236}">
                  <a16:creationId xmlns:a16="http://schemas.microsoft.com/office/drawing/2014/main" id="{11C320D8-3F1D-476A-9ACE-C86130EAAB52}"/>
                </a:ext>
              </a:extLst>
            </p:cNvPr>
            <p:cNvSpPr txBox="1"/>
            <p:nvPr/>
          </p:nvSpPr>
          <p:spPr>
            <a:xfrm rot="21285970">
              <a:off x="2277670" y="2674319"/>
              <a:ext cx="2297190" cy="369332"/>
            </a:xfrm>
            <a:prstGeom prst="rect">
              <a:avLst/>
            </a:prstGeom>
            <a:noFill/>
          </p:spPr>
          <p:txBody>
            <a:bodyPr wrap="square" rtlCol="0">
              <a:spAutoFit/>
            </a:bodyPr>
            <a:lstStyle/>
            <a:p>
              <a:r>
                <a:rPr lang="en-GB" dirty="0"/>
                <a:t>8 miles</a:t>
              </a:r>
            </a:p>
          </p:txBody>
        </p:sp>
        <p:pic>
          <p:nvPicPr>
            <p:cNvPr id="56" name="Picture 55">
              <a:extLst>
                <a:ext uri="{FF2B5EF4-FFF2-40B4-BE49-F238E27FC236}">
                  <a16:creationId xmlns:a16="http://schemas.microsoft.com/office/drawing/2014/main" id="{3F6F63E8-AEA9-47E0-B012-C4FE5C7440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017" y="2692223"/>
              <a:ext cx="374592" cy="508687"/>
            </a:xfrm>
            <a:prstGeom prst="rect">
              <a:avLst/>
            </a:prstGeom>
          </p:spPr>
        </p:pic>
      </p:grpSp>
      <p:sp>
        <p:nvSpPr>
          <p:cNvPr id="5" name="Rectangle 4"/>
          <p:cNvSpPr/>
          <p:nvPr/>
        </p:nvSpPr>
        <p:spPr>
          <a:xfrm>
            <a:off x="728051" y="678618"/>
            <a:ext cx="7687897" cy="276999"/>
          </a:xfrm>
          <a:prstGeom prst="rect">
            <a:avLst/>
          </a:prstGeom>
        </p:spPr>
        <p:txBody>
          <a:bodyPr wrap="square" lIns="0" tIns="0" rIns="0" bIns="0">
            <a:spAutoFit/>
          </a:bodyPr>
          <a:lstStyle/>
          <a:p>
            <a:pPr algn="ctr"/>
            <a:r>
              <a:rPr lang="en-US" dirty="0">
                <a:ea typeface="Roboto"/>
                <a:cs typeface="Roboto"/>
                <a:sym typeface="Roboto"/>
              </a:rPr>
              <a:t>Let’s look at all the things Number Eight saw on his adventure to the farm.</a:t>
            </a:r>
            <a:endParaRPr lang="en-GB" dirty="0"/>
          </a:p>
        </p:txBody>
      </p:sp>
      <p:pic>
        <p:nvPicPr>
          <p:cNvPr id="33" name="Picture 32">
            <a:extLst>
              <a:ext uri="{FF2B5EF4-FFF2-40B4-BE49-F238E27FC236}">
                <a16:creationId xmlns:a16="http://schemas.microsoft.com/office/drawing/2014/main" id="{4FD822CE-8046-4F8A-9342-052B55B71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6783" y="4239176"/>
            <a:ext cx="1283153" cy="1961045"/>
          </a:xfrm>
          <a:prstGeom prst="rect">
            <a:avLst/>
          </a:prstGeom>
        </p:spPr>
      </p:pic>
      <p:sp>
        <p:nvSpPr>
          <p:cNvPr id="2" name="TextBox 1">
            <a:extLst>
              <a:ext uri="{FF2B5EF4-FFF2-40B4-BE49-F238E27FC236}">
                <a16:creationId xmlns:a16="http://schemas.microsoft.com/office/drawing/2014/main" id="{A77D6BDD-11F7-413D-B9A4-CC754EA1B81F}"/>
              </a:ext>
            </a:extLst>
          </p:cNvPr>
          <p:cNvSpPr txBox="1"/>
          <p:nvPr/>
        </p:nvSpPr>
        <p:spPr>
          <a:xfrm>
            <a:off x="1177708" y="3137314"/>
            <a:ext cx="1869744" cy="369332"/>
          </a:xfrm>
          <a:prstGeom prst="rect">
            <a:avLst/>
          </a:prstGeom>
          <a:noFill/>
        </p:spPr>
        <p:txBody>
          <a:bodyPr wrap="square" rtlCol="0">
            <a:spAutoFit/>
          </a:bodyPr>
          <a:lstStyle/>
          <a:p>
            <a:r>
              <a:rPr lang="en-GB" dirty="0"/>
              <a:t>8 miles</a:t>
            </a:r>
          </a:p>
        </p:txBody>
      </p:sp>
      <p:sp>
        <p:nvSpPr>
          <p:cNvPr id="13" name="TextBox 12">
            <a:extLst>
              <a:ext uri="{FF2B5EF4-FFF2-40B4-BE49-F238E27FC236}">
                <a16:creationId xmlns:a16="http://schemas.microsoft.com/office/drawing/2014/main" id="{736D8295-4B5C-4987-9AD7-14C94E2E684F}"/>
              </a:ext>
            </a:extLst>
          </p:cNvPr>
          <p:cNvSpPr txBox="1"/>
          <p:nvPr/>
        </p:nvSpPr>
        <p:spPr>
          <a:xfrm>
            <a:off x="4106489" y="3142653"/>
            <a:ext cx="1869744" cy="369332"/>
          </a:xfrm>
          <a:prstGeom prst="rect">
            <a:avLst/>
          </a:prstGeom>
          <a:noFill/>
        </p:spPr>
        <p:txBody>
          <a:bodyPr wrap="square" rtlCol="0">
            <a:spAutoFit/>
          </a:bodyPr>
          <a:lstStyle/>
          <a:p>
            <a:r>
              <a:rPr lang="en-GB" dirty="0"/>
              <a:t>8 o’clock</a:t>
            </a:r>
          </a:p>
        </p:txBody>
      </p:sp>
      <p:sp>
        <p:nvSpPr>
          <p:cNvPr id="14" name="TextBox 13">
            <a:extLst>
              <a:ext uri="{FF2B5EF4-FFF2-40B4-BE49-F238E27FC236}">
                <a16:creationId xmlns:a16="http://schemas.microsoft.com/office/drawing/2014/main" id="{FBABA42F-3D92-4401-AB4A-4F23A23E27C0}"/>
              </a:ext>
            </a:extLst>
          </p:cNvPr>
          <p:cNvSpPr txBox="1"/>
          <p:nvPr/>
        </p:nvSpPr>
        <p:spPr>
          <a:xfrm>
            <a:off x="6540664" y="3136032"/>
            <a:ext cx="1869744" cy="369332"/>
          </a:xfrm>
          <a:prstGeom prst="rect">
            <a:avLst/>
          </a:prstGeom>
          <a:noFill/>
        </p:spPr>
        <p:txBody>
          <a:bodyPr wrap="square" rtlCol="0">
            <a:spAutoFit/>
          </a:bodyPr>
          <a:lstStyle/>
          <a:p>
            <a:r>
              <a:rPr lang="en-GB" dirty="0"/>
              <a:t>8 sheep</a:t>
            </a:r>
          </a:p>
        </p:txBody>
      </p:sp>
      <p:sp>
        <p:nvSpPr>
          <p:cNvPr id="15" name="TextBox 14">
            <a:extLst>
              <a:ext uri="{FF2B5EF4-FFF2-40B4-BE49-F238E27FC236}">
                <a16:creationId xmlns:a16="http://schemas.microsoft.com/office/drawing/2014/main" id="{C56BEB22-A3B5-44A5-9984-719D1E4F6F03}"/>
              </a:ext>
            </a:extLst>
          </p:cNvPr>
          <p:cNvSpPr txBox="1"/>
          <p:nvPr/>
        </p:nvSpPr>
        <p:spPr>
          <a:xfrm>
            <a:off x="1155798" y="5735584"/>
            <a:ext cx="1869744" cy="369332"/>
          </a:xfrm>
          <a:prstGeom prst="rect">
            <a:avLst/>
          </a:prstGeom>
          <a:noFill/>
        </p:spPr>
        <p:txBody>
          <a:bodyPr wrap="square" rtlCol="0">
            <a:spAutoFit/>
          </a:bodyPr>
          <a:lstStyle/>
          <a:p>
            <a:r>
              <a:rPr lang="en-GB" dirty="0"/>
              <a:t>8 eggs</a:t>
            </a:r>
          </a:p>
        </p:txBody>
      </p:sp>
      <p:sp>
        <p:nvSpPr>
          <p:cNvPr id="16" name="TextBox 15">
            <a:extLst>
              <a:ext uri="{FF2B5EF4-FFF2-40B4-BE49-F238E27FC236}">
                <a16:creationId xmlns:a16="http://schemas.microsoft.com/office/drawing/2014/main" id="{6D830567-00BA-4670-8878-DD11F52D04DE}"/>
              </a:ext>
            </a:extLst>
          </p:cNvPr>
          <p:cNvSpPr txBox="1"/>
          <p:nvPr/>
        </p:nvSpPr>
        <p:spPr>
          <a:xfrm>
            <a:off x="3524202" y="5735209"/>
            <a:ext cx="1869744" cy="369332"/>
          </a:xfrm>
          <a:prstGeom prst="rect">
            <a:avLst/>
          </a:prstGeom>
          <a:noFill/>
        </p:spPr>
        <p:txBody>
          <a:bodyPr wrap="square" rtlCol="0">
            <a:spAutoFit/>
          </a:bodyPr>
          <a:lstStyle/>
          <a:p>
            <a:r>
              <a:rPr lang="en-GB" dirty="0"/>
              <a:t>8 apples</a:t>
            </a:r>
          </a:p>
        </p:txBody>
      </p:sp>
      <p:sp>
        <p:nvSpPr>
          <p:cNvPr id="17" name="TextBox 16">
            <a:extLst>
              <a:ext uri="{FF2B5EF4-FFF2-40B4-BE49-F238E27FC236}">
                <a16:creationId xmlns:a16="http://schemas.microsoft.com/office/drawing/2014/main" id="{73D0269C-302E-4EA3-A110-F0CC7BAF6743}"/>
              </a:ext>
            </a:extLst>
          </p:cNvPr>
          <p:cNvSpPr txBox="1"/>
          <p:nvPr/>
        </p:nvSpPr>
        <p:spPr>
          <a:xfrm>
            <a:off x="5418007" y="5735209"/>
            <a:ext cx="1869744" cy="369332"/>
          </a:xfrm>
          <a:prstGeom prst="rect">
            <a:avLst/>
          </a:prstGeom>
          <a:noFill/>
        </p:spPr>
        <p:txBody>
          <a:bodyPr wrap="square" rtlCol="0">
            <a:spAutoFit/>
          </a:bodyPr>
          <a:lstStyle/>
          <a:p>
            <a:r>
              <a:rPr lang="en-GB" dirty="0"/>
              <a:t>8 sides</a:t>
            </a:r>
          </a:p>
        </p:txBody>
      </p:sp>
      <p:pic>
        <p:nvPicPr>
          <p:cNvPr id="58" name="Picture 57">
            <a:extLst>
              <a:ext uri="{FF2B5EF4-FFF2-40B4-BE49-F238E27FC236}">
                <a16:creationId xmlns:a16="http://schemas.microsoft.com/office/drawing/2014/main" id="{07DAB8DB-B6EE-479B-AD17-21BD041C80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3548" y="1205621"/>
            <a:ext cx="1000693" cy="1762797"/>
          </a:xfrm>
          <a:prstGeom prst="rect">
            <a:avLst/>
          </a:prstGeom>
        </p:spPr>
      </p:pic>
      <p:grpSp>
        <p:nvGrpSpPr>
          <p:cNvPr id="6" name="Group 5">
            <a:extLst>
              <a:ext uri="{FF2B5EF4-FFF2-40B4-BE49-F238E27FC236}">
                <a16:creationId xmlns:a16="http://schemas.microsoft.com/office/drawing/2014/main" id="{8954CF23-DEFC-40C4-93C6-01BC53CE528F}"/>
              </a:ext>
            </a:extLst>
          </p:cNvPr>
          <p:cNvGrpSpPr/>
          <p:nvPr/>
        </p:nvGrpSpPr>
        <p:grpSpPr>
          <a:xfrm>
            <a:off x="5553568" y="1610246"/>
            <a:ext cx="2862380" cy="1530639"/>
            <a:chOff x="638369" y="4304324"/>
            <a:chExt cx="3675232" cy="1965306"/>
          </a:xfrm>
        </p:grpSpPr>
        <p:pic>
          <p:nvPicPr>
            <p:cNvPr id="59" name="Picture 58">
              <a:extLst>
                <a:ext uri="{FF2B5EF4-FFF2-40B4-BE49-F238E27FC236}">
                  <a16:creationId xmlns:a16="http://schemas.microsoft.com/office/drawing/2014/main" id="{B536409E-A6DC-4995-9098-F510623EF7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829"/>
            <a:stretch/>
          </p:blipFill>
          <p:spPr>
            <a:xfrm>
              <a:off x="638369" y="4304324"/>
              <a:ext cx="3675232" cy="1965306"/>
            </a:xfrm>
            <a:prstGeom prst="rect">
              <a:avLst/>
            </a:prstGeom>
          </p:spPr>
        </p:pic>
        <p:pic>
          <p:nvPicPr>
            <p:cNvPr id="60" name="Picture 59">
              <a:extLst>
                <a:ext uri="{FF2B5EF4-FFF2-40B4-BE49-F238E27FC236}">
                  <a16:creationId xmlns:a16="http://schemas.microsoft.com/office/drawing/2014/main" id="{F6C2033A-E031-4651-87D8-21117B2C00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1111" y="4420155"/>
              <a:ext cx="598457" cy="812688"/>
            </a:xfrm>
            <a:prstGeom prst="rect">
              <a:avLst/>
            </a:prstGeom>
          </p:spPr>
        </p:pic>
        <p:pic>
          <p:nvPicPr>
            <p:cNvPr id="61" name="Picture 60">
              <a:extLst>
                <a:ext uri="{FF2B5EF4-FFF2-40B4-BE49-F238E27FC236}">
                  <a16:creationId xmlns:a16="http://schemas.microsoft.com/office/drawing/2014/main" id="{4B49FAC2-99E6-4618-8D2E-68E3EE31BB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644" y="4420155"/>
              <a:ext cx="598457" cy="812688"/>
            </a:xfrm>
            <a:prstGeom prst="rect">
              <a:avLst/>
            </a:prstGeom>
          </p:spPr>
        </p:pic>
        <p:pic>
          <p:nvPicPr>
            <p:cNvPr id="62" name="Picture 61">
              <a:extLst>
                <a:ext uri="{FF2B5EF4-FFF2-40B4-BE49-F238E27FC236}">
                  <a16:creationId xmlns:a16="http://schemas.microsoft.com/office/drawing/2014/main" id="{E5E5E1DE-FD02-4892-B003-E5B6A93AE0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3052" y="4420155"/>
              <a:ext cx="598457" cy="812688"/>
            </a:xfrm>
            <a:prstGeom prst="rect">
              <a:avLst/>
            </a:prstGeom>
          </p:spPr>
        </p:pic>
        <p:pic>
          <p:nvPicPr>
            <p:cNvPr id="63" name="Picture 62">
              <a:extLst>
                <a:ext uri="{FF2B5EF4-FFF2-40B4-BE49-F238E27FC236}">
                  <a16:creationId xmlns:a16="http://schemas.microsoft.com/office/drawing/2014/main" id="{B6FBC697-69AD-4191-8A37-3212F1AD28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8460" y="4420155"/>
              <a:ext cx="598457" cy="812688"/>
            </a:xfrm>
            <a:prstGeom prst="rect">
              <a:avLst/>
            </a:prstGeom>
          </p:spPr>
        </p:pic>
        <p:pic>
          <p:nvPicPr>
            <p:cNvPr id="99" name="Picture 98">
              <a:extLst>
                <a:ext uri="{FF2B5EF4-FFF2-40B4-BE49-F238E27FC236}">
                  <a16:creationId xmlns:a16="http://schemas.microsoft.com/office/drawing/2014/main" id="{E6E75C5E-8BBC-45CE-BEE5-3DCFF5590E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7322" y="4967152"/>
              <a:ext cx="598457" cy="812688"/>
            </a:xfrm>
            <a:prstGeom prst="rect">
              <a:avLst/>
            </a:prstGeom>
          </p:spPr>
        </p:pic>
        <p:pic>
          <p:nvPicPr>
            <p:cNvPr id="107" name="Picture 106">
              <a:extLst>
                <a:ext uri="{FF2B5EF4-FFF2-40B4-BE49-F238E27FC236}">
                  <a16:creationId xmlns:a16="http://schemas.microsoft.com/office/drawing/2014/main" id="{8D000E2E-B1D1-488F-A7F2-58B68C7BCC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3855" y="4967152"/>
              <a:ext cx="598457" cy="812688"/>
            </a:xfrm>
            <a:prstGeom prst="rect">
              <a:avLst/>
            </a:prstGeom>
          </p:spPr>
        </p:pic>
        <p:pic>
          <p:nvPicPr>
            <p:cNvPr id="108" name="Picture 107">
              <a:extLst>
                <a:ext uri="{FF2B5EF4-FFF2-40B4-BE49-F238E27FC236}">
                  <a16:creationId xmlns:a16="http://schemas.microsoft.com/office/drawing/2014/main" id="{8877F920-962B-4381-897A-F8DA043121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9263" y="4967152"/>
              <a:ext cx="598457" cy="812688"/>
            </a:xfrm>
            <a:prstGeom prst="rect">
              <a:avLst/>
            </a:prstGeom>
          </p:spPr>
        </p:pic>
        <p:pic>
          <p:nvPicPr>
            <p:cNvPr id="109" name="Picture 108">
              <a:extLst>
                <a:ext uri="{FF2B5EF4-FFF2-40B4-BE49-F238E27FC236}">
                  <a16:creationId xmlns:a16="http://schemas.microsoft.com/office/drawing/2014/main" id="{810D88FA-4B5E-4340-A0E6-30F7A84B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4671" y="4967152"/>
              <a:ext cx="598457" cy="812688"/>
            </a:xfrm>
            <a:prstGeom prst="rect">
              <a:avLst/>
            </a:prstGeom>
          </p:spPr>
        </p:pic>
      </p:grpSp>
      <p:grpSp>
        <p:nvGrpSpPr>
          <p:cNvPr id="7" name="Group 6">
            <a:extLst>
              <a:ext uri="{FF2B5EF4-FFF2-40B4-BE49-F238E27FC236}">
                <a16:creationId xmlns:a16="http://schemas.microsoft.com/office/drawing/2014/main" id="{59621B8F-E252-4AD3-91FB-8D5CFC028B79}"/>
              </a:ext>
            </a:extLst>
          </p:cNvPr>
          <p:cNvGrpSpPr/>
          <p:nvPr/>
        </p:nvGrpSpPr>
        <p:grpSpPr>
          <a:xfrm>
            <a:off x="634064" y="4258098"/>
            <a:ext cx="2391478" cy="894800"/>
            <a:chOff x="3954349" y="3133666"/>
            <a:chExt cx="3021110" cy="1130385"/>
          </a:xfrm>
        </p:grpSpPr>
        <p:pic>
          <p:nvPicPr>
            <p:cNvPr id="110" name="Picture 109">
              <a:extLst>
                <a:ext uri="{FF2B5EF4-FFF2-40B4-BE49-F238E27FC236}">
                  <a16:creationId xmlns:a16="http://schemas.microsoft.com/office/drawing/2014/main" id="{033D4AF9-F46C-4BA2-96CA-0BE98602A9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4349" y="3133666"/>
              <a:ext cx="3021110" cy="1130385"/>
            </a:xfrm>
            <a:prstGeom prst="rect">
              <a:avLst/>
            </a:prstGeom>
          </p:spPr>
        </p:pic>
        <p:pic>
          <p:nvPicPr>
            <p:cNvPr id="111" name="Picture 110">
              <a:extLst>
                <a:ext uri="{FF2B5EF4-FFF2-40B4-BE49-F238E27FC236}">
                  <a16:creationId xmlns:a16="http://schemas.microsoft.com/office/drawing/2014/main" id="{FA2FB15F-2694-4B9D-B141-CFF87B04B9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29348" y="3271145"/>
              <a:ext cx="455744" cy="589647"/>
            </a:xfrm>
            <a:prstGeom prst="rect">
              <a:avLst/>
            </a:prstGeom>
          </p:spPr>
        </p:pic>
        <p:pic>
          <p:nvPicPr>
            <p:cNvPr id="112" name="Picture 111">
              <a:extLst>
                <a:ext uri="{FF2B5EF4-FFF2-40B4-BE49-F238E27FC236}">
                  <a16:creationId xmlns:a16="http://schemas.microsoft.com/office/drawing/2014/main" id="{8D5713EB-114B-45B4-8D0A-091985DFA7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62656" y="3276669"/>
              <a:ext cx="455744" cy="589647"/>
            </a:xfrm>
            <a:prstGeom prst="rect">
              <a:avLst/>
            </a:prstGeom>
          </p:spPr>
        </p:pic>
        <p:pic>
          <p:nvPicPr>
            <p:cNvPr id="113" name="Picture 112">
              <a:extLst>
                <a:ext uri="{FF2B5EF4-FFF2-40B4-BE49-F238E27FC236}">
                  <a16:creationId xmlns:a16="http://schemas.microsoft.com/office/drawing/2014/main" id="{4D314A21-9FA1-4ABF-83E1-C4CCEEDEB8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7422" y="3271145"/>
              <a:ext cx="455744" cy="589647"/>
            </a:xfrm>
            <a:prstGeom prst="rect">
              <a:avLst/>
            </a:prstGeom>
          </p:spPr>
        </p:pic>
        <p:pic>
          <p:nvPicPr>
            <p:cNvPr id="114" name="Picture 113">
              <a:extLst>
                <a:ext uri="{FF2B5EF4-FFF2-40B4-BE49-F238E27FC236}">
                  <a16:creationId xmlns:a16="http://schemas.microsoft.com/office/drawing/2014/main" id="{16B5680C-BB16-455E-9EE9-A3857E3F4A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0453" y="3491004"/>
              <a:ext cx="455744" cy="589647"/>
            </a:xfrm>
            <a:prstGeom prst="rect">
              <a:avLst/>
            </a:prstGeom>
          </p:spPr>
        </p:pic>
        <p:pic>
          <p:nvPicPr>
            <p:cNvPr id="115" name="Picture 114">
              <a:extLst>
                <a:ext uri="{FF2B5EF4-FFF2-40B4-BE49-F238E27FC236}">
                  <a16:creationId xmlns:a16="http://schemas.microsoft.com/office/drawing/2014/main" id="{A5F9081F-1901-4F00-ACD1-C66A2B6E48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23761" y="3496528"/>
              <a:ext cx="455744" cy="589647"/>
            </a:xfrm>
            <a:prstGeom prst="rect">
              <a:avLst/>
            </a:prstGeom>
          </p:spPr>
        </p:pic>
        <p:pic>
          <p:nvPicPr>
            <p:cNvPr id="116" name="Picture 115">
              <a:extLst>
                <a:ext uri="{FF2B5EF4-FFF2-40B4-BE49-F238E27FC236}">
                  <a16:creationId xmlns:a16="http://schemas.microsoft.com/office/drawing/2014/main" id="{56AE83E7-E03F-4148-9255-DA7D965577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18527" y="3491004"/>
              <a:ext cx="455744" cy="589647"/>
            </a:xfrm>
            <a:prstGeom prst="rect">
              <a:avLst/>
            </a:prstGeom>
          </p:spPr>
        </p:pic>
        <p:pic>
          <p:nvPicPr>
            <p:cNvPr id="117" name="Picture 116">
              <a:extLst>
                <a:ext uri="{FF2B5EF4-FFF2-40B4-BE49-F238E27FC236}">
                  <a16:creationId xmlns:a16="http://schemas.microsoft.com/office/drawing/2014/main" id="{CBA821A0-025C-445B-88AF-3C3AB885F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99898" y="3489938"/>
              <a:ext cx="455744" cy="589647"/>
            </a:xfrm>
            <a:prstGeom prst="rect">
              <a:avLst/>
            </a:prstGeom>
          </p:spPr>
        </p:pic>
        <p:pic>
          <p:nvPicPr>
            <p:cNvPr id="118" name="Picture 117">
              <a:extLst>
                <a:ext uri="{FF2B5EF4-FFF2-40B4-BE49-F238E27FC236}">
                  <a16:creationId xmlns:a16="http://schemas.microsoft.com/office/drawing/2014/main" id="{FB3DC72C-FE6A-4B15-946E-456D5A5101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806" y="3475655"/>
              <a:ext cx="455744" cy="589647"/>
            </a:xfrm>
            <a:prstGeom prst="rect">
              <a:avLst/>
            </a:prstGeom>
          </p:spPr>
        </p:pic>
      </p:grpSp>
      <p:grpSp>
        <p:nvGrpSpPr>
          <p:cNvPr id="8" name="Group 7">
            <a:extLst>
              <a:ext uri="{FF2B5EF4-FFF2-40B4-BE49-F238E27FC236}">
                <a16:creationId xmlns:a16="http://schemas.microsoft.com/office/drawing/2014/main" id="{F445E717-8E4F-4244-B40F-E5222B449792}"/>
              </a:ext>
            </a:extLst>
          </p:cNvPr>
          <p:cNvGrpSpPr/>
          <p:nvPr/>
        </p:nvGrpSpPr>
        <p:grpSpPr>
          <a:xfrm>
            <a:off x="3147084" y="3559085"/>
            <a:ext cx="2477364" cy="2105610"/>
            <a:chOff x="2906552" y="2980110"/>
            <a:chExt cx="2990908" cy="2542091"/>
          </a:xfrm>
        </p:grpSpPr>
        <p:pic>
          <p:nvPicPr>
            <p:cNvPr id="119" name="Picture 118">
              <a:extLst>
                <a:ext uri="{FF2B5EF4-FFF2-40B4-BE49-F238E27FC236}">
                  <a16:creationId xmlns:a16="http://schemas.microsoft.com/office/drawing/2014/main" id="{D0E83835-7F24-46AE-9C16-23C7F718A5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06552" y="2980110"/>
              <a:ext cx="2990908" cy="2542091"/>
            </a:xfrm>
            <a:prstGeom prst="rect">
              <a:avLst/>
            </a:prstGeom>
          </p:spPr>
        </p:pic>
        <p:pic>
          <p:nvPicPr>
            <p:cNvPr id="120" name="Picture 119">
              <a:extLst>
                <a:ext uri="{FF2B5EF4-FFF2-40B4-BE49-F238E27FC236}">
                  <a16:creationId xmlns:a16="http://schemas.microsoft.com/office/drawing/2014/main" id="{CDCFCB2A-8C59-4931-B8AB-3F83E2E64E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19691" y="3142902"/>
              <a:ext cx="310553" cy="418265"/>
            </a:xfrm>
            <a:prstGeom prst="rect">
              <a:avLst/>
            </a:prstGeom>
          </p:spPr>
        </p:pic>
        <p:pic>
          <p:nvPicPr>
            <p:cNvPr id="121" name="Picture 120">
              <a:extLst>
                <a:ext uri="{FF2B5EF4-FFF2-40B4-BE49-F238E27FC236}">
                  <a16:creationId xmlns:a16="http://schemas.microsoft.com/office/drawing/2014/main" id="{A60EB4D4-0F83-4AB6-9267-06A4589497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68279" y="3379378"/>
              <a:ext cx="310553" cy="418265"/>
            </a:xfrm>
            <a:prstGeom prst="rect">
              <a:avLst/>
            </a:prstGeom>
          </p:spPr>
        </p:pic>
        <p:pic>
          <p:nvPicPr>
            <p:cNvPr id="122" name="Picture 121">
              <a:extLst>
                <a:ext uri="{FF2B5EF4-FFF2-40B4-BE49-F238E27FC236}">
                  <a16:creationId xmlns:a16="http://schemas.microsoft.com/office/drawing/2014/main" id="{9F4F6C99-CB24-4242-99EE-F669715286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63103" y="3291310"/>
              <a:ext cx="310553" cy="418265"/>
            </a:xfrm>
            <a:prstGeom prst="rect">
              <a:avLst/>
            </a:prstGeom>
          </p:spPr>
        </p:pic>
        <p:pic>
          <p:nvPicPr>
            <p:cNvPr id="123" name="Picture 122">
              <a:extLst>
                <a:ext uri="{FF2B5EF4-FFF2-40B4-BE49-F238E27FC236}">
                  <a16:creationId xmlns:a16="http://schemas.microsoft.com/office/drawing/2014/main" id="{8F8A11F0-E464-4B93-9485-4E9274CE80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04181" y="3730180"/>
              <a:ext cx="310553" cy="418265"/>
            </a:xfrm>
            <a:prstGeom prst="rect">
              <a:avLst/>
            </a:prstGeom>
          </p:spPr>
        </p:pic>
        <p:pic>
          <p:nvPicPr>
            <p:cNvPr id="124" name="Picture 123">
              <a:extLst>
                <a:ext uri="{FF2B5EF4-FFF2-40B4-BE49-F238E27FC236}">
                  <a16:creationId xmlns:a16="http://schemas.microsoft.com/office/drawing/2014/main" id="{7648A57C-4DEB-4DF0-B218-642E4659E8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23555" y="3885884"/>
              <a:ext cx="310553" cy="418265"/>
            </a:xfrm>
            <a:prstGeom prst="rect">
              <a:avLst/>
            </a:prstGeom>
          </p:spPr>
        </p:pic>
        <p:pic>
          <p:nvPicPr>
            <p:cNvPr id="125" name="Picture 124">
              <a:extLst>
                <a:ext uri="{FF2B5EF4-FFF2-40B4-BE49-F238E27FC236}">
                  <a16:creationId xmlns:a16="http://schemas.microsoft.com/office/drawing/2014/main" id="{CD6C8E92-BAB9-4086-B7C2-26BA0731D02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0507" y="4148445"/>
              <a:ext cx="310553" cy="418265"/>
            </a:xfrm>
            <a:prstGeom prst="rect">
              <a:avLst/>
            </a:prstGeom>
          </p:spPr>
        </p:pic>
        <p:pic>
          <p:nvPicPr>
            <p:cNvPr id="126" name="Picture 125">
              <a:extLst>
                <a:ext uri="{FF2B5EF4-FFF2-40B4-BE49-F238E27FC236}">
                  <a16:creationId xmlns:a16="http://schemas.microsoft.com/office/drawing/2014/main" id="{55C3E741-57C0-4C7E-BFE9-08BA0C505F8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94425" y="3645757"/>
              <a:ext cx="310553" cy="418265"/>
            </a:xfrm>
            <a:prstGeom prst="rect">
              <a:avLst/>
            </a:prstGeom>
          </p:spPr>
        </p:pic>
        <p:pic>
          <p:nvPicPr>
            <p:cNvPr id="127" name="Picture 126">
              <a:extLst>
                <a:ext uri="{FF2B5EF4-FFF2-40B4-BE49-F238E27FC236}">
                  <a16:creationId xmlns:a16="http://schemas.microsoft.com/office/drawing/2014/main" id="{38470239-633C-4799-B9B0-A2819EE3277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49920" y="3745239"/>
              <a:ext cx="310553" cy="418265"/>
            </a:xfrm>
            <a:prstGeom prst="rect">
              <a:avLst/>
            </a:prstGeom>
          </p:spPr>
        </p:pic>
      </p:grpSp>
      <p:pic>
        <p:nvPicPr>
          <p:cNvPr id="128" name="Picture 127">
            <a:extLst>
              <a:ext uri="{FF2B5EF4-FFF2-40B4-BE49-F238E27FC236}">
                <a16:creationId xmlns:a16="http://schemas.microsoft.com/office/drawing/2014/main" id="{D533211F-1A98-4357-B325-AEB6D941653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35430" y="4529999"/>
            <a:ext cx="1143594" cy="1144956"/>
          </a:xfrm>
          <a:prstGeom prst="rect">
            <a:avLst/>
          </a:prstGeom>
        </p:spPr>
      </p:pic>
    </p:spTree>
    <p:extLst>
      <p:ext uri="{BB962C8B-B14F-4D97-AF65-F5344CB8AC3E}">
        <p14:creationId xmlns:p14="http://schemas.microsoft.com/office/powerpoint/2010/main" val="36181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84" y="679612"/>
            <a:ext cx="7994650" cy="553998"/>
          </a:xfrm>
          <a:prstGeom prst="rect">
            <a:avLst/>
          </a:prstGeom>
        </p:spPr>
        <p:txBody>
          <a:bodyPr wrap="square" lIns="0" tIns="0" rIns="0" bIns="0">
            <a:spAutoFit/>
          </a:bodyPr>
          <a:lstStyle/>
          <a:p>
            <a:pPr algn="ctr"/>
            <a:r>
              <a:rPr lang="en-US" dirty="0">
                <a:solidFill>
                  <a:srgbClr val="000000"/>
                </a:solidFill>
                <a:ea typeface="Roboto"/>
                <a:cs typeface="Roboto"/>
                <a:sym typeface="Roboto"/>
              </a:rPr>
              <a:t>Can you find 8 on the number track</a:t>
            </a:r>
            <a:r>
              <a:rPr lang="en-US" dirty="0">
                <a:solidFill>
                  <a:srgbClr val="1C1C1C"/>
                </a:solidFill>
                <a:ea typeface="Roboto"/>
                <a:cs typeface="Roboto"/>
                <a:sym typeface="Roboto"/>
              </a:rPr>
              <a:t>?</a:t>
            </a:r>
            <a:r>
              <a:rPr lang="en-US" dirty="0">
                <a:solidFill>
                  <a:srgbClr val="FF0000"/>
                </a:solidFill>
                <a:ea typeface="Roboto"/>
                <a:cs typeface="Roboto"/>
                <a:sym typeface="Roboto"/>
              </a:rPr>
              <a:t> </a:t>
            </a:r>
            <a:r>
              <a:rPr lang="en-US" dirty="0">
                <a:solidFill>
                  <a:srgbClr val="000000"/>
                </a:solidFill>
                <a:ea typeface="Roboto"/>
                <a:cs typeface="Roboto"/>
                <a:sym typeface="Roboto"/>
              </a:rPr>
              <a:t>Click on Number Eight to move him onto the number track.</a:t>
            </a:r>
            <a:endParaRPr lang="en-GB" dirty="0"/>
          </a:p>
        </p:txBody>
      </p:sp>
      <p:sp>
        <p:nvSpPr>
          <p:cNvPr id="14" name="Rectangle: Rounded Corners 13">
            <a:extLst>
              <a:ext uri="{FF2B5EF4-FFF2-40B4-BE49-F238E27FC236}">
                <a16:creationId xmlns:a16="http://schemas.microsoft.com/office/drawing/2014/main" id="{B98F832A-353B-43FB-8D43-863A9E3F85CC}"/>
              </a:ext>
            </a:extLst>
          </p:cNvPr>
          <p:cNvSpPr/>
          <p:nvPr/>
        </p:nvSpPr>
        <p:spPr>
          <a:xfrm>
            <a:off x="1449681" y="5026495"/>
            <a:ext cx="5190478" cy="1046759"/>
          </a:xfrm>
          <a:prstGeom prst="roundRect">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ctr">
              <a:buNone/>
            </a:pPr>
            <a:r>
              <a:rPr lang="en-US" dirty="0">
                <a:solidFill>
                  <a:srgbClr val="000000"/>
                </a:solidFill>
                <a:ea typeface="Roboto"/>
                <a:cs typeface="Roboto"/>
                <a:sym typeface="Roboto"/>
              </a:rPr>
              <a:t>Which number comes before 8? Which number comes after number 8? Can you count along the number line from 1 to 8?</a:t>
            </a:r>
            <a:endParaRPr lang="en-US" dirty="0">
              <a:solidFill>
                <a:schemeClr val="tx1"/>
              </a:solidFill>
            </a:endParaRPr>
          </a:p>
        </p:txBody>
      </p:sp>
      <p:pic>
        <p:nvPicPr>
          <p:cNvPr id="24" name="Picture 23">
            <a:extLst>
              <a:ext uri="{FF2B5EF4-FFF2-40B4-BE49-F238E27FC236}">
                <a16:creationId xmlns:a16="http://schemas.microsoft.com/office/drawing/2014/main" id="{A67DC374-0959-4981-97D9-C8E01FDAF4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39" y="1769327"/>
            <a:ext cx="334006" cy="1180085"/>
          </a:xfrm>
          <a:prstGeom prst="rect">
            <a:avLst/>
          </a:prstGeom>
          <a:noFill/>
        </p:spPr>
      </p:pic>
      <p:pic>
        <p:nvPicPr>
          <p:cNvPr id="25" name="Picture 24">
            <a:extLst>
              <a:ext uri="{FF2B5EF4-FFF2-40B4-BE49-F238E27FC236}">
                <a16:creationId xmlns:a16="http://schemas.microsoft.com/office/drawing/2014/main" id="{7C929DCD-DD03-41C8-9DC7-7A0E99CB5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621" y="1769327"/>
            <a:ext cx="680940" cy="1180085"/>
          </a:xfrm>
          <a:prstGeom prst="rect">
            <a:avLst/>
          </a:prstGeom>
        </p:spPr>
      </p:pic>
      <p:pic>
        <p:nvPicPr>
          <p:cNvPr id="27" name="Picture 26">
            <a:extLst>
              <a:ext uri="{FF2B5EF4-FFF2-40B4-BE49-F238E27FC236}">
                <a16:creationId xmlns:a16="http://schemas.microsoft.com/office/drawing/2014/main" id="{FCD6BF1D-EC75-4509-B0B3-09AFC12171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0286" y="1769326"/>
            <a:ext cx="661908" cy="1180084"/>
          </a:xfrm>
          <a:prstGeom prst="rect">
            <a:avLst/>
          </a:prstGeom>
        </p:spPr>
      </p:pic>
      <p:pic>
        <p:nvPicPr>
          <p:cNvPr id="28" name="Picture 27">
            <a:extLst>
              <a:ext uri="{FF2B5EF4-FFF2-40B4-BE49-F238E27FC236}">
                <a16:creationId xmlns:a16="http://schemas.microsoft.com/office/drawing/2014/main" id="{2A120F53-1F7C-4FC7-91F7-BA75DB45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800" y="1796878"/>
            <a:ext cx="853292" cy="1180086"/>
          </a:xfrm>
          <a:prstGeom prst="rect">
            <a:avLst/>
          </a:prstGeom>
        </p:spPr>
      </p:pic>
      <p:pic>
        <p:nvPicPr>
          <p:cNvPr id="29" name="Picture 28">
            <a:extLst>
              <a:ext uri="{FF2B5EF4-FFF2-40B4-BE49-F238E27FC236}">
                <a16:creationId xmlns:a16="http://schemas.microsoft.com/office/drawing/2014/main" id="{44E5AAED-330F-4A9F-80E8-73CACD01CA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861" y="1796879"/>
            <a:ext cx="674184" cy="1180084"/>
          </a:xfrm>
          <a:prstGeom prst="rect">
            <a:avLst/>
          </a:prstGeom>
        </p:spPr>
      </p:pic>
      <p:pic>
        <p:nvPicPr>
          <p:cNvPr id="15" name="Picture 14">
            <a:extLst>
              <a:ext uri="{FF2B5EF4-FFF2-40B4-BE49-F238E27FC236}">
                <a16:creationId xmlns:a16="http://schemas.microsoft.com/office/drawing/2014/main" id="{4B7AF438-D069-4AD2-9427-11A96A2D9D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33647" y="1824430"/>
            <a:ext cx="737842" cy="1152534"/>
          </a:xfrm>
          <a:prstGeom prst="rect">
            <a:avLst/>
          </a:prstGeom>
        </p:spPr>
      </p:pic>
      <p:pic>
        <p:nvPicPr>
          <p:cNvPr id="17" name="Picture 16">
            <a:extLst>
              <a:ext uri="{FF2B5EF4-FFF2-40B4-BE49-F238E27FC236}">
                <a16:creationId xmlns:a16="http://schemas.microsoft.com/office/drawing/2014/main" id="{CC54BA52-ECD4-4F53-9F2F-484BDA6F19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0243" y="1801515"/>
            <a:ext cx="777085" cy="1206999"/>
          </a:xfrm>
          <a:prstGeom prst="rect">
            <a:avLst/>
          </a:prstGeom>
        </p:spPr>
      </p:pic>
      <p:pic>
        <p:nvPicPr>
          <p:cNvPr id="23" name="Picture 22">
            <a:extLst>
              <a:ext uri="{FF2B5EF4-FFF2-40B4-BE49-F238E27FC236}">
                <a16:creationId xmlns:a16="http://schemas.microsoft.com/office/drawing/2014/main" id="{EC86B32E-D51F-403E-922F-3EB34A48F8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66716" y="1769326"/>
            <a:ext cx="853293" cy="1206997"/>
          </a:xfrm>
          <a:prstGeom prst="rect">
            <a:avLst/>
          </a:prstGeom>
        </p:spPr>
      </p:pic>
      <p:pic>
        <p:nvPicPr>
          <p:cNvPr id="26" name="Picture 25">
            <a:extLst>
              <a:ext uri="{FF2B5EF4-FFF2-40B4-BE49-F238E27FC236}">
                <a16:creationId xmlns:a16="http://schemas.microsoft.com/office/drawing/2014/main" id="{5AEB44DE-AE5E-4158-AE8E-F98E4F41F3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3744" y="1747987"/>
            <a:ext cx="853292" cy="1206997"/>
          </a:xfrm>
          <a:prstGeom prst="rect">
            <a:avLst/>
          </a:prstGeom>
        </p:spPr>
      </p:pic>
      <p:pic>
        <p:nvPicPr>
          <p:cNvPr id="30" name="Picture 29">
            <a:extLst>
              <a:ext uri="{FF2B5EF4-FFF2-40B4-BE49-F238E27FC236}">
                <a16:creationId xmlns:a16="http://schemas.microsoft.com/office/drawing/2014/main" id="{7133A2B9-C45E-4D4F-B8E9-C170430B71F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18321" y="1603739"/>
            <a:ext cx="1057246" cy="1495492"/>
          </a:xfrm>
          <a:prstGeom prst="rect">
            <a:avLst/>
          </a:prstGeom>
        </p:spPr>
      </p:pic>
      <p:grpSp>
        <p:nvGrpSpPr>
          <p:cNvPr id="6" name="Group 5">
            <a:extLst>
              <a:ext uri="{FF2B5EF4-FFF2-40B4-BE49-F238E27FC236}">
                <a16:creationId xmlns:a16="http://schemas.microsoft.com/office/drawing/2014/main" id="{E9E43B0C-3370-4313-AD85-589CECD9524F}"/>
              </a:ext>
            </a:extLst>
          </p:cNvPr>
          <p:cNvGrpSpPr/>
          <p:nvPr/>
        </p:nvGrpSpPr>
        <p:grpSpPr>
          <a:xfrm>
            <a:off x="510963" y="3125342"/>
            <a:ext cx="8064604" cy="1175877"/>
            <a:chOff x="641440" y="3164112"/>
            <a:chExt cx="7541414" cy="1175877"/>
          </a:xfrm>
        </p:grpSpPr>
        <p:grpSp>
          <p:nvGrpSpPr>
            <p:cNvPr id="3" name="Group 2">
              <a:extLst>
                <a:ext uri="{FF2B5EF4-FFF2-40B4-BE49-F238E27FC236}">
                  <a16:creationId xmlns:a16="http://schemas.microsoft.com/office/drawing/2014/main" id="{EEBE561F-842E-4A77-8CD8-59650ECDE024}"/>
                </a:ext>
              </a:extLst>
            </p:cNvPr>
            <p:cNvGrpSpPr/>
            <p:nvPr/>
          </p:nvGrpSpPr>
          <p:grpSpPr>
            <a:xfrm>
              <a:off x="641440" y="3170190"/>
              <a:ext cx="3566606" cy="1169799"/>
              <a:chOff x="641439" y="3170190"/>
              <a:chExt cx="7924695" cy="1169799"/>
            </a:xfrm>
          </p:grpSpPr>
          <p:sp>
            <p:nvSpPr>
              <p:cNvPr id="18" name="Rectangle 17">
                <a:extLst>
                  <a:ext uri="{FF2B5EF4-FFF2-40B4-BE49-F238E27FC236}">
                    <a16:creationId xmlns:a16="http://schemas.microsoft.com/office/drawing/2014/main" id="{7B9BF9DE-14F6-4E1A-B472-AF47D4D62CD1}"/>
                  </a:ext>
                </a:extLst>
              </p:cNvPr>
              <p:cNvSpPr/>
              <p:nvPr/>
            </p:nvSpPr>
            <p:spPr>
              <a:xfrm>
                <a:off x="641439" y="3170191"/>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1</a:t>
                </a:r>
              </a:p>
            </p:txBody>
          </p:sp>
          <p:sp>
            <p:nvSpPr>
              <p:cNvPr id="19" name="Rectangle 18">
                <a:extLst>
                  <a:ext uri="{FF2B5EF4-FFF2-40B4-BE49-F238E27FC236}">
                    <a16:creationId xmlns:a16="http://schemas.microsoft.com/office/drawing/2014/main" id="{85C7DD70-A8CE-49FC-899E-6E2A057431AB}"/>
                  </a:ext>
                </a:extLst>
              </p:cNvPr>
              <p:cNvSpPr/>
              <p:nvPr/>
            </p:nvSpPr>
            <p:spPr>
              <a:xfrm>
                <a:off x="2242475" y="3170191"/>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2</a:t>
                </a:r>
              </a:p>
            </p:txBody>
          </p:sp>
          <p:sp>
            <p:nvSpPr>
              <p:cNvPr id="20" name="Rectangle 19">
                <a:extLst>
                  <a:ext uri="{FF2B5EF4-FFF2-40B4-BE49-F238E27FC236}">
                    <a16:creationId xmlns:a16="http://schemas.microsoft.com/office/drawing/2014/main" id="{82A9A7A6-9B13-4D24-AF8D-05D8564AEFDA}"/>
                  </a:ext>
                </a:extLst>
              </p:cNvPr>
              <p:cNvSpPr/>
              <p:nvPr/>
            </p:nvSpPr>
            <p:spPr>
              <a:xfrm>
                <a:off x="3843511" y="3170191"/>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3</a:t>
                </a:r>
              </a:p>
            </p:txBody>
          </p:sp>
          <p:sp>
            <p:nvSpPr>
              <p:cNvPr id="21" name="Rectangle 20">
                <a:extLst>
                  <a:ext uri="{FF2B5EF4-FFF2-40B4-BE49-F238E27FC236}">
                    <a16:creationId xmlns:a16="http://schemas.microsoft.com/office/drawing/2014/main" id="{63A86DAF-39FA-4005-92F7-48851D415859}"/>
                  </a:ext>
                </a:extLst>
              </p:cNvPr>
              <p:cNvSpPr/>
              <p:nvPr/>
            </p:nvSpPr>
            <p:spPr>
              <a:xfrm>
                <a:off x="5444547" y="3170190"/>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4</a:t>
                </a:r>
              </a:p>
            </p:txBody>
          </p:sp>
          <p:sp>
            <p:nvSpPr>
              <p:cNvPr id="22" name="Rectangle 21">
                <a:extLst>
                  <a:ext uri="{FF2B5EF4-FFF2-40B4-BE49-F238E27FC236}">
                    <a16:creationId xmlns:a16="http://schemas.microsoft.com/office/drawing/2014/main" id="{22BB01BC-1CB1-4A16-91D7-7B10AD8A4CCB}"/>
                  </a:ext>
                </a:extLst>
              </p:cNvPr>
              <p:cNvSpPr/>
              <p:nvPr/>
            </p:nvSpPr>
            <p:spPr>
              <a:xfrm>
                <a:off x="7045583" y="3170190"/>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5</a:t>
                </a:r>
              </a:p>
            </p:txBody>
          </p:sp>
        </p:grpSp>
        <p:grpSp>
          <p:nvGrpSpPr>
            <p:cNvPr id="31" name="Group 30">
              <a:extLst>
                <a:ext uri="{FF2B5EF4-FFF2-40B4-BE49-F238E27FC236}">
                  <a16:creationId xmlns:a16="http://schemas.microsoft.com/office/drawing/2014/main" id="{F177135B-DBED-4040-93BA-7B3F43F627F6}"/>
                </a:ext>
              </a:extLst>
            </p:cNvPr>
            <p:cNvGrpSpPr/>
            <p:nvPr/>
          </p:nvGrpSpPr>
          <p:grpSpPr>
            <a:xfrm>
              <a:off x="4247530" y="3164112"/>
              <a:ext cx="3935324" cy="1175876"/>
              <a:chOff x="641437" y="3151503"/>
              <a:chExt cx="8743955" cy="1175876"/>
            </a:xfrm>
          </p:grpSpPr>
          <p:sp>
            <p:nvSpPr>
              <p:cNvPr id="32" name="Rectangle 31">
                <a:extLst>
                  <a:ext uri="{FF2B5EF4-FFF2-40B4-BE49-F238E27FC236}">
                    <a16:creationId xmlns:a16="http://schemas.microsoft.com/office/drawing/2014/main" id="{F6199996-9A5C-4790-87EE-D9F985109A42}"/>
                  </a:ext>
                </a:extLst>
              </p:cNvPr>
              <p:cNvSpPr/>
              <p:nvPr/>
            </p:nvSpPr>
            <p:spPr>
              <a:xfrm>
                <a:off x="641437" y="3157581"/>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6</a:t>
                </a:r>
              </a:p>
            </p:txBody>
          </p:sp>
          <p:sp>
            <p:nvSpPr>
              <p:cNvPr id="34" name="Rectangle 33">
                <a:extLst>
                  <a:ext uri="{FF2B5EF4-FFF2-40B4-BE49-F238E27FC236}">
                    <a16:creationId xmlns:a16="http://schemas.microsoft.com/office/drawing/2014/main" id="{3F7B895E-7EDE-48A5-989C-230403131023}"/>
                  </a:ext>
                </a:extLst>
              </p:cNvPr>
              <p:cNvSpPr/>
              <p:nvPr/>
            </p:nvSpPr>
            <p:spPr>
              <a:xfrm>
                <a:off x="2242476" y="3157581"/>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7</a:t>
                </a:r>
              </a:p>
            </p:txBody>
          </p:sp>
          <p:sp>
            <p:nvSpPr>
              <p:cNvPr id="35" name="Rectangle 34">
                <a:extLst>
                  <a:ext uri="{FF2B5EF4-FFF2-40B4-BE49-F238E27FC236}">
                    <a16:creationId xmlns:a16="http://schemas.microsoft.com/office/drawing/2014/main" id="{A00A8DEA-2D79-458C-A425-FA5F1EC0691E}"/>
                  </a:ext>
                </a:extLst>
              </p:cNvPr>
              <p:cNvSpPr/>
              <p:nvPr/>
            </p:nvSpPr>
            <p:spPr>
              <a:xfrm>
                <a:off x="3843511" y="3156583"/>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8</a:t>
                </a:r>
              </a:p>
            </p:txBody>
          </p:sp>
          <p:sp>
            <p:nvSpPr>
              <p:cNvPr id="36" name="Rectangle 35">
                <a:extLst>
                  <a:ext uri="{FF2B5EF4-FFF2-40B4-BE49-F238E27FC236}">
                    <a16:creationId xmlns:a16="http://schemas.microsoft.com/office/drawing/2014/main" id="{C8736E3A-3083-4367-924B-CE1F5F727FD7}"/>
                  </a:ext>
                </a:extLst>
              </p:cNvPr>
              <p:cNvSpPr/>
              <p:nvPr/>
            </p:nvSpPr>
            <p:spPr>
              <a:xfrm>
                <a:off x="5437299" y="3151503"/>
                <a:ext cx="152055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9</a:t>
                </a:r>
              </a:p>
            </p:txBody>
          </p:sp>
          <p:sp>
            <p:nvSpPr>
              <p:cNvPr id="37" name="Rectangle 36">
                <a:extLst>
                  <a:ext uri="{FF2B5EF4-FFF2-40B4-BE49-F238E27FC236}">
                    <a16:creationId xmlns:a16="http://schemas.microsoft.com/office/drawing/2014/main" id="{15F33B89-8EB3-4F27-819D-C511296B02E3}"/>
                  </a:ext>
                </a:extLst>
              </p:cNvPr>
              <p:cNvSpPr/>
              <p:nvPr/>
            </p:nvSpPr>
            <p:spPr>
              <a:xfrm>
                <a:off x="7045581" y="3151503"/>
                <a:ext cx="2339811" cy="11697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rPr>
                  <a:t>10</a:t>
                </a:r>
              </a:p>
            </p:txBody>
          </p:sp>
        </p:grpSp>
      </p:grpSp>
      <p:pic>
        <p:nvPicPr>
          <p:cNvPr id="33" name="Picture 32">
            <a:extLst>
              <a:ext uri="{FF2B5EF4-FFF2-40B4-BE49-F238E27FC236}">
                <a16:creationId xmlns:a16="http://schemas.microsoft.com/office/drawing/2014/main" id="{4FD822CE-8046-4F8A-9342-052B55B71DC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94319" y="4968965"/>
            <a:ext cx="809439" cy="1237067"/>
          </a:xfrm>
          <a:prstGeom prst="rect">
            <a:avLst/>
          </a:prstGeom>
        </p:spPr>
      </p:pic>
    </p:spTree>
    <p:extLst>
      <p:ext uri="{BB962C8B-B14F-4D97-AF65-F5344CB8AC3E}">
        <p14:creationId xmlns:p14="http://schemas.microsoft.com/office/powerpoint/2010/main" val="102028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88889E-6 -3.33333E-6 L -0.18611 -0.46828 " pathEditMode="relative" rAng="0" ptsTypes="AA">
                                      <p:cBhvr>
                                        <p:cTn id="11" dur="2000" fill="hold"/>
                                        <p:tgtEl>
                                          <p:spTgt spid="33"/>
                                        </p:tgtEl>
                                        <p:attrNameLst>
                                          <p:attrName>ppt_x</p:attrName>
                                          <p:attrName>ppt_y</p:attrName>
                                        </p:attrNameLst>
                                      </p:cBhvr>
                                      <p:rCtr x="-9306" y="-23426"/>
                                    </p:animMotion>
                                  </p:childTnLst>
                                </p:cTn>
                              </p:par>
                            </p:childTnLst>
                          </p:cTn>
                        </p:par>
                      </p:childTnLst>
                    </p:cTn>
                  </p:par>
                </p:childTnLst>
              </p:cTn>
              <p:nextCondLst>
                <p:cond evt="onClick" delay="0">
                  <p:tgtEl>
                    <p:spTgt spid="33"/>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Number Eight</a:t>
            </a:r>
          </a:p>
        </p:txBody>
      </p:sp>
      <p:sp>
        <p:nvSpPr>
          <p:cNvPr id="5" name="Rectangle 4"/>
          <p:cNvSpPr/>
          <p:nvPr/>
        </p:nvSpPr>
        <p:spPr>
          <a:xfrm>
            <a:off x="750885" y="5736207"/>
            <a:ext cx="7632700" cy="775597"/>
          </a:xfrm>
          <a:prstGeom prst="rect">
            <a:avLst/>
          </a:prstGeom>
        </p:spPr>
        <p:txBody>
          <a:bodyPr wrap="square" lIns="0" tIns="0" rIns="0" bIns="0">
            <a:spAutoFit/>
          </a:bodyPr>
          <a:lstStyle/>
          <a:p>
            <a:pPr marL="114300" lvl="0" algn="ctr">
              <a:lnSpc>
                <a:spcPct val="90000"/>
              </a:lnSpc>
              <a:spcBef>
                <a:spcPts val="1000"/>
              </a:spcBef>
              <a:buSzPts val="1800"/>
            </a:pPr>
            <a:r>
              <a:rPr lang="en-GB" dirty="0">
                <a:solidFill>
                  <a:schemeClr val="dk1"/>
                </a:solidFill>
                <a:ea typeface="Roboto"/>
                <a:cs typeface="Roboto"/>
                <a:sym typeface="Roboto"/>
              </a:rPr>
              <a:t>What do you notice about Number Eight? Talk to a friend about </a:t>
            </a:r>
            <a:br>
              <a:rPr lang="en-GB" dirty="0">
                <a:solidFill>
                  <a:schemeClr val="dk1"/>
                </a:solidFill>
                <a:ea typeface="Roboto"/>
                <a:cs typeface="Roboto"/>
                <a:sym typeface="Roboto"/>
              </a:rPr>
            </a:br>
            <a:r>
              <a:rPr lang="en-GB" dirty="0">
                <a:solidFill>
                  <a:schemeClr val="dk1"/>
                </a:solidFill>
                <a:ea typeface="Roboto"/>
                <a:cs typeface="Roboto"/>
                <a:sym typeface="Roboto"/>
              </a:rPr>
              <a:t>what you can see.</a:t>
            </a:r>
            <a:endParaRPr lang="en-GB" dirty="0"/>
          </a:p>
          <a:p>
            <a:endParaRPr lang="en-GB" dirty="0"/>
          </a:p>
        </p:txBody>
      </p:sp>
      <p:pic>
        <p:nvPicPr>
          <p:cNvPr id="4" name="Picture 3">
            <a:extLst>
              <a:ext uri="{FF2B5EF4-FFF2-40B4-BE49-F238E27FC236}">
                <a16:creationId xmlns:a16="http://schemas.microsoft.com/office/drawing/2014/main" id="{5D6C670C-7730-4CBE-A6A1-A475FAE933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9666" y="1706829"/>
            <a:ext cx="2471349" cy="3776967"/>
          </a:xfrm>
          <a:prstGeom prst="rect">
            <a:avLst/>
          </a:prstGeom>
        </p:spPr>
      </p:pic>
      <p:sp>
        <p:nvSpPr>
          <p:cNvPr id="6" name="Speech Bubble: Rectangle with Corners Rounded 5">
            <a:extLst>
              <a:ext uri="{FF2B5EF4-FFF2-40B4-BE49-F238E27FC236}">
                <a16:creationId xmlns:a16="http://schemas.microsoft.com/office/drawing/2014/main" id="{6C44D55D-5EC2-4627-805C-8E3F04350B0E}"/>
              </a:ext>
            </a:extLst>
          </p:cNvPr>
          <p:cNvSpPr/>
          <p:nvPr/>
        </p:nvSpPr>
        <p:spPr>
          <a:xfrm>
            <a:off x="1042985" y="2030111"/>
            <a:ext cx="3821115" cy="1182989"/>
          </a:xfrm>
          <a:prstGeom prst="wedgeRoundRectCallout">
            <a:avLst>
              <a:gd name="adj1" fmla="val 68338"/>
              <a:gd name="adj2" fmla="val 59394"/>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tx1"/>
                </a:solidFill>
                <a:ea typeface="Roboto"/>
                <a:cs typeface="Roboto"/>
                <a:sym typeface="Roboto"/>
              </a:rPr>
              <a:t>Hello, my name is Number Eight and I love the number 8. Can you tell? Do you want to hear about my adventure to the farm?</a:t>
            </a:r>
            <a:endParaRPr lang="en-GB" dirty="0">
              <a:solidFill>
                <a:schemeClr val="tx1"/>
              </a:solidFill>
            </a:endParaRP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089FFB7-A643-4D59-86E9-8E461BEE22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7629" y="1845695"/>
            <a:ext cx="3226073" cy="4305298"/>
          </a:xfrm>
          <a:prstGeom prst="rect">
            <a:avLst/>
          </a:prstGeom>
        </p:spPr>
      </p:pic>
      <p:sp>
        <p:nvSpPr>
          <p:cNvPr id="5" name="Rectangle 4"/>
          <p:cNvSpPr/>
          <p:nvPr/>
        </p:nvSpPr>
        <p:spPr>
          <a:xfrm>
            <a:off x="755650" y="707007"/>
            <a:ext cx="7632700" cy="1107996"/>
          </a:xfrm>
          <a:prstGeom prst="rect">
            <a:avLst/>
          </a:prstGeom>
        </p:spPr>
        <p:txBody>
          <a:bodyPr wrap="square" lIns="0" tIns="0" rIns="0" bIns="0">
            <a:spAutoFit/>
          </a:bodyPr>
          <a:lstStyle/>
          <a:p>
            <a:pPr algn="ctr"/>
            <a:r>
              <a:rPr lang="en-US" dirty="0">
                <a:ea typeface="Roboto"/>
                <a:cs typeface="Roboto"/>
                <a:sym typeface="Roboto"/>
              </a:rPr>
              <a:t>One day, Number Eight decided to go and visit his friend, Farmer Flo, and see all the animals on her farm. As he walked down the path to his garden gate, he was so excited that he did a little dance and sang a song. </a:t>
            </a:r>
            <a:br>
              <a:rPr lang="en-US" dirty="0">
                <a:ea typeface="Roboto"/>
                <a:cs typeface="Roboto"/>
                <a:sym typeface="Roboto"/>
              </a:rPr>
            </a:br>
            <a:endParaRPr lang="en-US" dirty="0"/>
          </a:p>
        </p:txBody>
      </p:sp>
      <p:sp>
        <p:nvSpPr>
          <p:cNvPr id="28" name="Speech Bubble: Rectangle with Corners Rounded 27">
            <a:extLst>
              <a:ext uri="{FF2B5EF4-FFF2-40B4-BE49-F238E27FC236}">
                <a16:creationId xmlns:a16="http://schemas.microsoft.com/office/drawing/2014/main" id="{09BE4099-F7CC-41B3-A269-C19FD70E1455}"/>
              </a:ext>
            </a:extLst>
          </p:cNvPr>
          <p:cNvSpPr/>
          <p:nvPr/>
        </p:nvSpPr>
        <p:spPr>
          <a:xfrm>
            <a:off x="1665311" y="1896037"/>
            <a:ext cx="3043910" cy="1216088"/>
          </a:xfrm>
          <a:prstGeom prst="wedgeRoundRectCallout">
            <a:avLst>
              <a:gd name="adj1" fmla="val 67538"/>
              <a:gd name="adj2" fmla="val -18917"/>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Roboto"/>
                <a:cs typeface="Roboto"/>
                <a:sym typeface="Roboto"/>
              </a:rPr>
              <a:t>Make an ‘s’ and close the gate, now I’ve made the number 8!</a:t>
            </a:r>
            <a:endParaRPr lang="en-GB" sz="2800" dirty="0">
              <a:solidFill>
                <a:schemeClr val="dk1"/>
              </a:solidFill>
              <a:ea typeface="Roboto"/>
              <a:cs typeface="Roboto"/>
              <a:sym typeface="Roboto"/>
            </a:endParaRPr>
          </a:p>
        </p:txBody>
      </p:sp>
      <p:pic>
        <p:nvPicPr>
          <p:cNvPr id="23" name="Picture 22">
            <a:extLst>
              <a:ext uri="{FF2B5EF4-FFF2-40B4-BE49-F238E27FC236}">
                <a16:creationId xmlns:a16="http://schemas.microsoft.com/office/drawing/2014/main" id="{C00D02B1-C198-4E02-9D40-414A22E8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2032" y="1541808"/>
            <a:ext cx="917266" cy="1401859"/>
          </a:xfrm>
          <a:prstGeom prst="rect">
            <a:avLst/>
          </a:prstGeom>
        </p:spPr>
      </p:pic>
      <p:pic>
        <p:nvPicPr>
          <p:cNvPr id="6" name="Picture 5">
            <a:extLst>
              <a:ext uri="{FF2B5EF4-FFF2-40B4-BE49-F238E27FC236}">
                <a16:creationId xmlns:a16="http://schemas.microsoft.com/office/drawing/2014/main" id="{19172D75-606C-4CB8-BF49-91CE1C6BE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763" y="3849775"/>
            <a:ext cx="4000737" cy="2066943"/>
          </a:xfrm>
          <a:prstGeom prst="rect">
            <a:avLst/>
          </a:prstGeom>
        </p:spPr>
      </p:pic>
    </p:spTree>
    <p:extLst>
      <p:ext uri="{BB962C8B-B14F-4D97-AF65-F5344CB8AC3E}">
        <p14:creationId xmlns:p14="http://schemas.microsoft.com/office/powerpoint/2010/main" val="40416233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29 0.00533 L -0.01129 0.00533 C -0.0158 0.00671 -0.02032 0.00787 -0.02483 0.00926 C -0.02639 0.00996 -0.02778 0.01088 -0.02934 0.01134 C -0.03177 0.01227 -0.03421 0.0125 -0.03681 0.01343 C -0.03976 0.01435 -0.04271 0.01597 -0.04566 0.01736 L -0.05469 0.0213 C -0.0566 0.02269 -0.05868 0.02384 -0.06059 0.02523 C -0.06927 0.03195 -0.06111 0.02639 -0.06962 0.03519 C -0.0724 0.0382 -0.07848 0.04329 -0.07848 0.04329 C -0.09098 0.06528 -0.08542 0.05116 -0.08907 0.06713 C -0.08993 0.07107 -0.09202 0.07894 -0.09202 0.07894 C -0.0915 0.09236 -0.09115 0.10556 -0.09046 0.11875 C -0.09011 0.1257 -0.08907 0.13403 -0.0875 0.14074 C -0.08664 0.14468 -0.08681 0.14977 -0.08455 0.15255 L -0.08004 0.15857 C -0.07691 0.17153 -0.08108 0.15741 -0.07414 0.1706 C -0.07275 0.17292 -0.07223 0.17593 -0.07101 0.17847 C -0.07014 0.18056 -0.06893 0.18241 -0.06806 0.18449 C -0.06702 0.18704 -0.06632 0.19005 -0.06511 0.19236 C -0.06389 0.19468 -0.06198 0.1963 -0.06059 0.19838 C -0.05955 0.20023 -0.05886 0.20278 -0.05764 0.2044 C -0.05643 0.20602 -0.05452 0.20671 -0.05313 0.20834 C -0.05105 0.21088 -0.04931 0.21389 -0.04723 0.21644 C -0.04566 0.21806 -0.03907 0.22454 -0.03681 0.22639 C -0.02622 0.23426 -0.03542 0.22685 -0.02483 0.23218 C -0.02275 0.23334 -0.02084 0.23519 -0.01875 0.23634 C -0.0158 0.23796 -0.01146 0.23912 -0.00834 0.24028 C -0.00695 0.24144 -0.00556 0.24306 -0.00382 0.24421 C -0.00052 0.24653 0.00468 0.24699 0.00816 0.24815 C 0.0302 0.25556 0.0085 0.24954 0.02604 0.25417 C 0.02847 0.25556 0.03107 0.25648 0.0335 0.2581 C 0.03507 0.25926 0.03628 0.26111 0.03802 0.26204 C 0.03975 0.2632 0.04201 0.26343 0.04392 0.26412 C 0.04861 0.26597 0.05086 0.26759 0.0559 0.27014 C 0.05729 0.27084 0.05902 0.27107 0.06041 0.27199 C 0.06354 0.27431 0.06632 0.27732 0.06927 0.28009 C 0.07083 0.28125 0.07257 0.28241 0.07378 0.28403 C 0.07534 0.28611 0.07656 0.2882 0.07829 0.29005 C 0.08732 0.29908 0.08385 0.29213 0.09027 0.30185 C 0.09479 0.30903 0.09722 0.31528 0.10069 0.32384 C 0.10173 0.32639 0.10277 0.32894 0.10364 0.33171 C 0.10486 0.33565 0.10573 0.33982 0.10659 0.34375 L 0.10954 0.35556 C 0.11007 0.35764 0.11076 0.35949 0.11111 0.36158 L 0.11267 0.36968 C 0.11319 0.375 0.11354 0.38033 0.11406 0.38542 C 0.11458 0.38889 0.11527 0.39213 0.11562 0.39537 C 0.11632 0.40533 0.11666 0.41528 0.11718 0.42523 C 0.11666 0.43125 0.11632 0.43727 0.11562 0.44329 C 0.11493 0.44838 0.11267 0.45255 0.11111 0.45718 C 0.11059 0.45903 0.11041 0.46134 0.10954 0.4632 C 0.10833 0.46597 0.10659 0.46829 0.1052 0.47107 C 0.10312 0.475 0.10139 0.47917 0.09913 0.4831 C 0.0967 0.4875 0.09236 0.49584 0.08871 0.49908 C 0.08698 0.50046 0.08472 0.50023 0.08281 0.50093 C 0.07968 0.50371 0.07708 0.50695 0.07378 0.50903 C 0.06944 0.51158 0.06493 0.51389 0.06041 0.51482 C 0.04791 0.51759 0.05434 0.51621 0.04097 0.51898 L -0.03525 0.5169 C -0.03872 0.51667 -0.04219 0.51551 -0.04566 0.51482 C -0.054 0.5132 -0.05434 0.51296 -0.06216 0.51088 C -0.06736 0.50741 -0.0698 0.50556 -0.07552 0.50301 C -0.07743 0.50209 -0.07952 0.50162 -0.0816 0.50093 C -0.09184 0.4919 -0.08716 0.49445 -0.09497 0.49097 C -0.09705 0.48912 -0.09879 0.48681 -0.10087 0.48496 C -0.10278 0.48357 -0.10521 0.48287 -0.10695 0.48102 C -0.10921 0.47871 -0.11094 0.4757 -0.11285 0.47315 C -0.11337 0.47107 -0.11372 0.46898 -0.11441 0.46713 C -0.11528 0.46505 -0.11667 0.46343 -0.11736 0.46111 C -0.11823 0.45857 -0.11823 0.45579 -0.11893 0.45324 C -0.1198 0.44908 -0.12188 0.44121 -0.12188 0.44121 C -0.1224 0.43588 -0.12327 0.43056 -0.12327 0.42523 C -0.12327 0.4088 -0.12309 0.39213 -0.12188 0.37546 C -0.12153 0.37199 -0.1198 0.36898 -0.11893 0.36551 C -0.11841 0.36366 -0.11841 0.36134 -0.11736 0.35972 C -0.11528 0.35579 -0.11216 0.35324 -0.1099 0.34977 C -0.10868 0.34792 -0.10799 0.3456 -0.10695 0.34375 C -0.10556 0.34167 -0.10382 0.33982 -0.10243 0.33773 C -0.09931 0.33264 -0.09653 0.32709 -0.09341 0.32176 C -0.09202 0.31921 -0.09028 0.31667 -0.08907 0.31389 C -0.08594 0.30718 -0.08421 0.29954 -0.08004 0.29398 C -0.07848 0.2919 -0.07691 0.29005 -0.07552 0.28796 C -0.07049 0.27986 -0.07466 0.28195 -0.06667 0.27408 C -0.06285 0.27037 -0.05851 0.26759 -0.05469 0.26412 C -0.05313 0.26273 -0.05174 0.26111 -0.05018 0.26019 C -0.04775 0.25857 -0.04514 0.25764 -0.04271 0.25625 C -0.03802 0.25301 -0.03698 0.24977 -0.0323 0.2463 C -0.03091 0.24514 -0.02917 0.24514 -0.02778 0.24421 C -0.0257 0.24306 -0.02379 0.24144 -0.02188 0.24028 C -0.01893 0.23866 -0.01546 0.23866 -0.01285 0.23634 C -0.01129 0.23496 -0.01007 0.23334 -0.00834 0.23218 C -0.00556 0.23056 -0.00209 0.23056 0.00069 0.22824 C 0.00364 0.2257 0.00607 0.22153 0.00954 0.22037 C 0.01354 0.21898 0.0177 0.21806 0.02152 0.21644 C 0.04288 0.20695 0.02066 0.21644 0.03645 0.21042 C 0.03802 0.20972 0.03941 0.20903 0.04097 0.20834 C 0.04288 0.20764 0.04496 0.20718 0.04687 0.20648 C 0.04843 0.20579 0.04982 0.20486 0.05139 0.2044 C 0.0552 0.20301 0.05833 0.20255 0.0618 0.20046 C 0.07482 0.19306 0.0618 0.19908 0.07222 0.19445 C 0.07517 0.19167 0.08524 0.18264 0.08871 0.17662 C 0.09045 0.17338 0.09184 0.17014 0.09323 0.16667 C 0.09392 0.16482 0.09427 0.16273 0.09461 0.16065 C 0.09618 0.15417 0.0967 0.14954 0.09774 0.14259 C 0.09722 0.12014 0.09704 0.09746 0.09618 0.075 C 0.096 0.07176 0.09201 0.05648 0.09166 0.05509 C 0.08975 0.04861 0.08576 0.04051 0.08281 0.03519 C 0.08125 0.03264 0.08003 0.02963 0.07829 0.02732 C 0.07448 0.02222 0.07378 0.02408 0.06927 0.0213 C 0.06527 0.01875 0.0618 0.01459 0.05729 0.01343 C 0.04687 0.01042 0.04566 0.01019 0.03194 0.00741 C 0.02795 0.00648 0.02395 0.00579 0.01996 0.00533 C 0.01562 0.00509 0.01111 0.00533 0.00659 0.00533 " pathEditMode="relative" ptsTypes="AAAAAAAAAAAAAAAAAAAAAAAAAAAAAAAAAAAAAAAAAAAAAAAAAAAAAAAAAAAAAAAAAAAAAAAAAAAAAAAAAAAAAAAAAAAAAAAAAAAAAAAAAAAAAAAAAA">
                                      <p:cBhvr>
                                        <p:cTn id="6" dur="3000" fill="hold"/>
                                        <p:tgtEl>
                                          <p:spTgt spid="23"/>
                                        </p:tgtEl>
                                        <p:attrNameLst>
                                          <p:attrName>ppt_x</p:attrName>
                                          <p:attrName>ppt_y</p:attrName>
                                        </p:attrNameLst>
                                      </p:cBhvr>
                                    </p:animMotion>
                                  </p:childTnLst>
                                </p:cTn>
                              </p:par>
                            </p:childTnLst>
                          </p:cTn>
                        </p:par>
                      </p:childTnLst>
                    </p:cTn>
                  </p:par>
                </p:childTnLst>
              </p:cTn>
              <p:nextCondLst>
                <p:cond evt="onClick" delay="0">
                  <p:tgtEl>
                    <p:spTgt spid="2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peech Bubble: Rectangle with Corners Rounded 29">
            <a:extLst>
              <a:ext uri="{FF2B5EF4-FFF2-40B4-BE49-F238E27FC236}">
                <a16:creationId xmlns:a16="http://schemas.microsoft.com/office/drawing/2014/main" id="{61F41B10-FE0A-4852-A1FB-5D18655363AA}"/>
              </a:ext>
            </a:extLst>
          </p:cNvPr>
          <p:cNvSpPr/>
          <p:nvPr/>
        </p:nvSpPr>
        <p:spPr>
          <a:xfrm>
            <a:off x="4961758" y="3391185"/>
            <a:ext cx="1589857" cy="451454"/>
          </a:xfrm>
          <a:prstGeom prst="wedgeRoundRectCallout">
            <a:avLst>
              <a:gd name="adj1" fmla="val 65155"/>
              <a:gd name="adj2" fmla="val 215406"/>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sp>
        <p:nvSpPr>
          <p:cNvPr id="38" name="Speech Bubble: Rectangle with Corners Rounded 37">
            <a:extLst>
              <a:ext uri="{FF2B5EF4-FFF2-40B4-BE49-F238E27FC236}">
                <a16:creationId xmlns:a16="http://schemas.microsoft.com/office/drawing/2014/main" id="{562BF502-1861-48AE-AC78-E7ABD8EC2FF5}"/>
              </a:ext>
            </a:extLst>
          </p:cNvPr>
          <p:cNvSpPr/>
          <p:nvPr/>
        </p:nvSpPr>
        <p:spPr>
          <a:xfrm>
            <a:off x="5961251" y="2267740"/>
            <a:ext cx="2536096" cy="1033142"/>
          </a:xfrm>
          <a:prstGeom prst="wedgeRoundRectCallout">
            <a:avLst>
              <a:gd name="adj1" fmla="val -22539"/>
              <a:gd name="adj2" fmla="val 116869"/>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dk1"/>
                </a:solidFill>
                <a:ea typeface="Roboto"/>
                <a:cs typeface="Roboto"/>
                <a:sym typeface="Roboto"/>
              </a:rPr>
              <a:t>That’s right. This sign says ‘Farmer Flo’s Farm – 8 miles’.</a:t>
            </a:r>
            <a:endParaRPr lang="en-GB" dirty="0">
              <a:solidFill>
                <a:schemeClr val="tx1"/>
              </a:solidFill>
            </a:endParaRPr>
          </a:p>
        </p:txBody>
      </p:sp>
      <p:sp>
        <p:nvSpPr>
          <p:cNvPr id="33" name="Speech Bubble: Rectangle with Corners Rounded 32">
            <a:extLst>
              <a:ext uri="{FF2B5EF4-FFF2-40B4-BE49-F238E27FC236}">
                <a16:creationId xmlns:a16="http://schemas.microsoft.com/office/drawing/2014/main" id="{2508E799-2D7B-4D6A-B46B-AEDA111D600E}"/>
              </a:ext>
            </a:extLst>
          </p:cNvPr>
          <p:cNvSpPr/>
          <p:nvPr/>
        </p:nvSpPr>
        <p:spPr>
          <a:xfrm>
            <a:off x="4961758" y="3391185"/>
            <a:ext cx="1589857" cy="451454"/>
          </a:xfrm>
          <a:prstGeom prst="wedgeRoundRectCallout">
            <a:avLst>
              <a:gd name="adj1" fmla="val 63438"/>
              <a:gd name="adj2" fmla="val 206337"/>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sp>
        <p:nvSpPr>
          <p:cNvPr id="5" name="Rectangle 4"/>
          <p:cNvSpPr/>
          <p:nvPr/>
        </p:nvSpPr>
        <p:spPr>
          <a:xfrm>
            <a:off x="755650" y="707007"/>
            <a:ext cx="7632700" cy="830997"/>
          </a:xfrm>
          <a:prstGeom prst="rect">
            <a:avLst/>
          </a:prstGeom>
        </p:spPr>
        <p:txBody>
          <a:bodyPr wrap="square" lIns="0" tIns="0" rIns="0" bIns="0">
            <a:spAutoFit/>
          </a:bodyPr>
          <a:lstStyle/>
          <a:p>
            <a:pPr algn="ctr"/>
            <a:r>
              <a:rPr lang="en-US" dirty="0">
                <a:ea typeface="Roboto"/>
                <a:cs typeface="Roboto"/>
                <a:sym typeface="Roboto"/>
              </a:rPr>
              <a:t>Number Eight walked down the road to the road sign and stopped to decide which way to go. Which is the way to Farmer Flo’s farm? How do you know</a:t>
            </a:r>
            <a:r>
              <a:rPr lang="en-US" dirty="0">
                <a:solidFill>
                  <a:schemeClr val="dk1"/>
                </a:solidFill>
                <a:ea typeface="Roboto"/>
                <a:cs typeface="Roboto"/>
                <a:sym typeface="Roboto"/>
              </a:rPr>
              <a:t>?</a:t>
            </a:r>
            <a:r>
              <a:rPr lang="en-US" dirty="0">
                <a:solidFill>
                  <a:srgbClr val="7030A0"/>
                </a:solidFill>
                <a:ea typeface="Roboto"/>
                <a:cs typeface="Roboto"/>
                <a:sym typeface="Roboto"/>
              </a:rPr>
              <a:t> </a:t>
            </a:r>
            <a:r>
              <a:rPr lang="en-US" dirty="0">
                <a:solidFill>
                  <a:schemeClr val="dk1"/>
                </a:solidFill>
                <a:ea typeface="Roboto"/>
                <a:cs typeface="Roboto"/>
                <a:sym typeface="Roboto"/>
              </a:rPr>
              <a:t>Click on the sign that Number Eight followed.</a:t>
            </a:r>
            <a:endParaRPr lang="en-GB" dirty="0"/>
          </a:p>
        </p:txBody>
      </p:sp>
      <p:pic>
        <p:nvPicPr>
          <p:cNvPr id="4" name="Picture 3">
            <a:extLst>
              <a:ext uri="{FF2B5EF4-FFF2-40B4-BE49-F238E27FC236}">
                <a16:creationId xmlns:a16="http://schemas.microsoft.com/office/drawing/2014/main" id="{5D6C670C-7730-4CBE-A6A1-A475FAE933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7946" y="3682999"/>
            <a:ext cx="1673754" cy="2558001"/>
          </a:xfrm>
          <a:prstGeom prst="rect">
            <a:avLst/>
          </a:prstGeom>
        </p:spPr>
      </p:pic>
      <p:pic>
        <p:nvPicPr>
          <p:cNvPr id="9" name="purse">
            <a:extLst>
              <a:ext uri="{FF2B5EF4-FFF2-40B4-BE49-F238E27FC236}">
                <a16:creationId xmlns:a16="http://schemas.microsoft.com/office/drawing/2014/main" id="{30F11F42-4F13-4AAF-9FC1-B28E48F00C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55" t="28156" r="27228"/>
          <a:stretch/>
        </p:blipFill>
        <p:spPr>
          <a:xfrm>
            <a:off x="504896" y="1585898"/>
            <a:ext cx="5380046" cy="4827601"/>
          </a:xfrm>
          <a:prstGeom prst="rect">
            <a:avLst/>
          </a:prstGeom>
        </p:spPr>
      </p:pic>
      <p:sp>
        <p:nvSpPr>
          <p:cNvPr id="6" name="TextBox 5">
            <a:extLst>
              <a:ext uri="{FF2B5EF4-FFF2-40B4-BE49-F238E27FC236}">
                <a16:creationId xmlns:a16="http://schemas.microsoft.com/office/drawing/2014/main" id="{61B16C9D-B0BF-4464-8214-D8FCA9E2D607}"/>
              </a:ext>
            </a:extLst>
          </p:cNvPr>
          <p:cNvSpPr txBox="1"/>
          <p:nvPr/>
        </p:nvSpPr>
        <p:spPr>
          <a:xfrm rot="2253361">
            <a:off x="2396810" y="4376434"/>
            <a:ext cx="1943100" cy="338554"/>
          </a:xfrm>
          <a:prstGeom prst="rect">
            <a:avLst/>
          </a:prstGeom>
          <a:noFill/>
        </p:spPr>
        <p:txBody>
          <a:bodyPr wrap="square" rtlCol="0">
            <a:spAutoFit/>
          </a:bodyPr>
          <a:lstStyle/>
          <a:p>
            <a:r>
              <a:rPr lang="en-GB" sz="1600" dirty="0"/>
              <a:t>Seaside </a:t>
            </a:r>
          </a:p>
        </p:txBody>
      </p:sp>
      <p:sp>
        <p:nvSpPr>
          <p:cNvPr id="19" name="TextBox 18">
            <a:extLst>
              <a:ext uri="{FF2B5EF4-FFF2-40B4-BE49-F238E27FC236}">
                <a16:creationId xmlns:a16="http://schemas.microsoft.com/office/drawing/2014/main" id="{70E52A1B-78BD-4707-80C7-2D5DDC2946FA}"/>
              </a:ext>
            </a:extLst>
          </p:cNvPr>
          <p:cNvSpPr txBox="1"/>
          <p:nvPr/>
        </p:nvSpPr>
        <p:spPr>
          <a:xfrm rot="2212679">
            <a:off x="2378322" y="4653023"/>
            <a:ext cx="1943100" cy="338554"/>
          </a:xfrm>
          <a:prstGeom prst="rect">
            <a:avLst/>
          </a:prstGeom>
          <a:noFill/>
        </p:spPr>
        <p:txBody>
          <a:bodyPr wrap="square" rtlCol="0">
            <a:spAutoFit/>
          </a:bodyPr>
          <a:lstStyle/>
          <a:p>
            <a:r>
              <a:rPr lang="en-GB" sz="1600" dirty="0"/>
              <a:t>2 miles</a:t>
            </a:r>
          </a:p>
        </p:txBody>
      </p:sp>
      <p:sp>
        <p:nvSpPr>
          <p:cNvPr id="20" name="TextBox 19">
            <a:extLst>
              <a:ext uri="{FF2B5EF4-FFF2-40B4-BE49-F238E27FC236}">
                <a16:creationId xmlns:a16="http://schemas.microsoft.com/office/drawing/2014/main" id="{D2E84590-E9A5-4216-B8DA-8BD23326CCDC}"/>
              </a:ext>
            </a:extLst>
          </p:cNvPr>
          <p:cNvSpPr txBox="1"/>
          <p:nvPr/>
        </p:nvSpPr>
        <p:spPr>
          <a:xfrm rot="21285970">
            <a:off x="1220709" y="2473229"/>
            <a:ext cx="2297190" cy="369332"/>
          </a:xfrm>
          <a:prstGeom prst="rect">
            <a:avLst/>
          </a:prstGeom>
          <a:noFill/>
        </p:spPr>
        <p:txBody>
          <a:bodyPr wrap="square" rtlCol="0">
            <a:spAutoFit/>
          </a:bodyPr>
          <a:lstStyle/>
          <a:p>
            <a:r>
              <a:rPr lang="en-GB" dirty="0"/>
              <a:t>Farmer Flo’s Farm </a:t>
            </a:r>
          </a:p>
        </p:txBody>
      </p:sp>
      <p:sp>
        <p:nvSpPr>
          <p:cNvPr id="21" name="TextBox 20">
            <a:extLst>
              <a:ext uri="{FF2B5EF4-FFF2-40B4-BE49-F238E27FC236}">
                <a16:creationId xmlns:a16="http://schemas.microsoft.com/office/drawing/2014/main" id="{ADB18907-E53A-4FB3-9959-FD1376497411}"/>
              </a:ext>
            </a:extLst>
          </p:cNvPr>
          <p:cNvSpPr txBox="1"/>
          <p:nvPr/>
        </p:nvSpPr>
        <p:spPr>
          <a:xfrm rot="21285970">
            <a:off x="2277670" y="2674319"/>
            <a:ext cx="2297190" cy="369332"/>
          </a:xfrm>
          <a:prstGeom prst="rect">
            <a:avLst/>
          </a:prstGeom>
          <a:noFill/>
        </p:spPr>
        <p:txBody>
          <a:bodyPr wrap="square" rtlCol="0">
            <a:spAutoFit/>
          </a:bodyPr>
          <a:lstStyle/>
          <a:p>
            <a:r>
              <a:rPr lang="en-GB" dirty="0"/>
              <a:t>8 miles</a:t>
            </a:r>
          </a:p>
        </p:txBody>
      </p:sp>
      <p:sp>
        <p:nvSpPr>
          <p:cNvPr id="22" name="TextBox 21">
            <a:extLst>
              <a:ext uri="{FF2B5EF4-FFF2-40B4-BE49-F238E27FC236}">
                <a16:creationId xmlns:a16="http://schemas.microsoft.com/office/drawing/2014/main" id="{599D8792-32A6-4785-B37B-A11B35C279E2}"/>
              </a:ext>
            </a:extLst>
          </p:cNvPr>
          <p:cNvSpPr txBox="1"/>
          <p:nvPr/>
        </p:nvSpPr>
        <p:spPr>
          <a:xfrm rot="21285970">
            <a:off x="3518931" y="2229270"/>
            <a:ext cx="2297190" cy="369332"/>
          </a:xfrm>
          <a:prstGeom prst="rect">
            <a:avLst/>
          </a:prstGeom>
          <a:noFill/>
        </p:spPr>
        <p:txBody>
          <a:bodyPr wrap="square" rtlCol="0">
            <a:spAutoFit/>
          </a:bodyPr>
          <a:lstStyle/>
          <a:p>
            <a:r>
              <a:rPr lang="en-GB" dirty="0"/>
              <a:t>Railway Station</a:t>
            </a:r>
          </a:p>
        </p:txBody>
      </p:sp>
      <p:sp>
        <p:nvSpPr>
          <p:cNvPr id="23" name="TextBox 22">
            <a:extLst>
              <a:ext uri="{FF2B5EF4-FFF2-40B4-BE49-F238E27FC236}">
                <a16:creationId xmlns:a16="http://schemas.microsoft.com/office/drawing/2014/main" id="{BF9C6F15-6259-4740-BD79-8A3081059332}"/>
              </a:ext>
            </a:extLst>
          </p:cNvPr>
          <p:cNvSpPr txBox="1"/>
          <p:nvPr/>
        </p:nvSpPr>
        <p:spPr>
          <a:xfrm rot="21285970">
            <a:off x="3575140" y="2542024"/>
            <a:ext cx="2297190" cy="369332"/>
          </a:xfrm>
          <a:prstGeom prst="rect">
            <a:avLst/>
          </a:prstGeom>
          <a:noFill/>
        </p:spPr>
        <p:txBody>
          <a:bodyPr wrap="square" rtlCol="0">
            <a:spAutoFit/>
          </a:bodyPr>
          <a:lstStyle/>
          <a:p>
            <a:r>
              <a:rPr lang="en-GB" dirty="0"/>
              <a:t>5 miles</a:t>
            </a:r>
          </a:p>
        </p:txBody>
      </p:sp>
      <p:sp>
        <p:nvSpPr>
          <p:cNvPr id="24" name="TextBox 23">
            <a:extLst>
              <a:ext uri="{FF2B5EF4-FFF2-40B4-BE49-F238E27FC236}">
                <a16:creationId xmlns:a16="http://schemas.microsoft.com/office/drawing/2014/main" id="{D80F0205-2B0B-41F1-8D9C-784B8D787943}"/>
              </a:ext>
            </a:extLst>
          </p:cNvPr>
          <p:cNvSpPr txBox="1"/>
          <p:nvPr/>
        </p:nvSpPr>
        <p:spPr>
          <a:xfrm rot="2331923">
            <a:off x="3251380" y="4482411"/>
            <a:ext cx="2297190" cy="369332"/>
          </a:xfrm>
          <a:prstGeom prst="rect">
            <a:avLst/>
          </a:prstGeom>
          <a:noFill/>
        </p:spPr>
        <p:txBody>
          <a:bodyPr wrap="square" rtlCol="0">
            <a:spAutoFit/>
          </a:bodyPr>
          <a:lstStyle/>
          <a:p>
            <a:r>
              <a:rPr lang="en-GB" dirty="0"/>
              <a:t>10 miles</a:t>
            </a:r>
          </a:p>
        </p:txBody>
      </p:sp>
      <p:sp>
        <p:nvSpPr>
          <p:cNvPr id="25" name="TextBox 24">
            <a:extLst>
              <a:ext uri="{FF2B5EF4-FFF2-40B4-BE49-F238E27FC236}">
                <a16:creationId xmlns:a16="http://schemas.microsoft.com/office/drawing/2014/main" id="{A2B307F4-03A2-4B99-82F0-E00A413D4626}"/>
              </a:ext>
            </a:extLst>
          </p:cNvPr>
          <p:cNvSpPr txBox="1"/>
          <p:nvPr/>
        </p:nvSpPr>
        <p:spPr>
          <a:xfrm rot="2267015">
            <a:off x="3227141" y="3978437"/>
            <a:ext cx="2297190" cy="369332"/>
          </a:xfrm>
          <a:prstGeom prst="rect">
            <a:avLst/>
          </a:prstGeom>
          <a:noFill/>
        </p:spPr>
        <p:txBody>
          <a:bodyPr wrap="square" rtlCol="0">
            <a:spAutoFit/>
          </a:bodyPr>
          <a:lstStyle/>
          <a:p>
            <a:r>
              <a:rPr lang="en-GB" dirty="0"/>
              <a:t>Town Centre</a:t>
            </a:r>
          </a:p>
        </p:txBody>
      </p:sp>
      <p:pic>
        <p:nvPicPr>
          <p:cNvPr id="8" name="Picture 7">
            <a:extLst>
              <a:ext uri="{FF2B5EF4-FFF2-40B4-BE49-F238E27FC236}">
                <a16:creationId xmlns:a16="http://schemas.microsoft.com/office/drawing/2014/main" id="{3257AD04-D7FF-4E1F-9CBA-D970E29F2D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017" y="2692223"/>
            <a:ext cx="374592" cy="508687"/>
          </a:xfrm>
          <a:prstGeom prst="rect">
            <a:avLst/>
          </a:prstGeom>
        </p:spPr>
      </p:pic>
      <p:pic>
        <p:nvPicPr>
          <p:cNvPr id="28" name="Picture 27">
            <a:extLst>
              <a:ext uri="{FF2B5EF4-FFF2-40B4-BE49-F238E27FC236}">
                <a16:creationId xmlns:a16="http://schemas.microsoft.com/office/drawing/2014/main" id="{B44F0974-7782-466B-9716-16FCA832EF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66021">
            <a:off x="4884973" y="2501227"/>
            <a:ext cx="451290" cy="385523"/>
          </a:xfrm>
          <a:prstGeom prst="rect">
            <a:avLst/>
          </a:prstGeom>
        </p:spPr>
      </p:pic>
      <p:pic>
        <p:nvPicPr>
          <p:cNvPr id="39" name="Picture 38">
            <a:extLst>
              <a:ext uri="{FF2B5EF4-FFF2-40B4-BE49-F238E27FC236}">
                <a16:creationId xmlns:a16="http://schemas.microsoft.com/office/drawing/2014/main" id="{BFADC711-8DBA-4050-9233-9DFBDEC6F6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726256">
            <a:off x="4214008" y="4582138"/>
            <a:ext cx="656196" cy="531744"/>
          </a:xfrm>
          <a:prstGeom prst="rect">
            <a:avLst/>
          </a:prstGeom>
        </p:spPr>
      </p:pic>
      <p:pic>
        <p:nvPicPr>
          <p:cNvPr id="11" name="Picture 10">
            <a:extLst>
              <a:ext uri="{FF2B5EF4-FFF2-40B4-BE49-F238E27FC236}">
                <a16:creationId xmlns:a16="http://schemas.microsoft.com/office/drawing/2014/main" id="{32B2A6EA-CDCD-44F6-AEF0-806687DBB4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91743">
            <a:off x="2871734" y="4729481"/>
            <a:ext cx="290517" cy="256117"/>
          </a:xfrm>
          <a:prstGeom prst="rect">
            <a:avLst/>
          </a:prstGeom>
        </p:spPr>
      </p:pic>
      <p:sp>
        <p:nvSpPr>
          <p:cNvPr id="12" name="railway">
            <a:hlinkClick r:id="rId8" action="ppaction://hlinksldjump"/>
            <a:extLst>
              <a:ext uri="{FF2B5EF4-FFF2-40B4-BE49-F238E27FC236}">
                <a16:creationId xmlns:a16="http://schemas.microsoft.com/office/drawing/2014/main" id="{A49D42B0-4840-48B7-B8ED-FA4AEA7FB08F}"/>
              </a:ext>
            </a:extLst>
          </p:cNvPr>
          <p:cNvSpPr/>
          <p:nvPr/>
        </p:nvSpPr>
        <p:spPr>
          <a:xfrm>
            <a:off x="3529957" y="1983054"/>
            <a:ext cx="2298222" cy="11377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own">
            <a:hlinkClick r:id="rId8" action="ppaction://hlinksldjump"/>
            <a:extLst>
              <a:ext uri="{FF2B5EF4-FFF2-40B4-BE49-F238E27FC236}">
                <a16:creationId xmlns:a16="http://schemas.microsoft.com/office/drawing/2014/main" id="{ED4AD84E-0E6D-4936-96EC-B30605496C6C}"/>
              </a:ext>
            </a:extLst>
          </p:cNvPr>
          <p:cNvSpPr/>
          <p:nvPr/>
        </p:nvSpPr>
        <p:spPr>
          <a:xfrm rot="2603785">
            <a:off x="3250863" y="3781625"/>
            <a:ext cx="2298222" cy="11377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easide">
            <a:hlinkClick r:id="rId8" action="ppaction://hlinksldjump"/>
            <a:extLst>
              <a:ext uri="{FF2B5EF4-FFF2-40B4-BE49-F238E27FC236}">
                <a16:creationId xmlns:a16="http://schemas.microsoft.com/office/drawing/2014/main" id="{9B8971F8-3981-4BB1-9F2F-761E8941D6F1}"/>
              </a:ext>
            </a:extLst>
          </p:cNvPr>
          <p:cNvSpPr/>
          <p:nvPr/>
        </p:nvSpPr>
        <p:spPr>
          <a:xfrm rot="226190">
            <a:off x="2381082" y="3727195"/>
            <a:ext cx="871408" cy="1455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peech Bubble: Rectangle with Corners Rounded 42">
            <a:extLst>
              <a:ext uri="{FF2B5EF4-FFF2-40B4-BE49-F238E27FC236}">
                <a16:creationId xmlns:a16="http://schemas.microsoft.com/office/drawing/2014/main" id="{B6CBE987-D8B4-4D01-A783-5179CF16FF97}"/>
              </a:ext>
            </a:extLst>
          </p:cNvPr>
          <p:cNvSpPr/>
          <p:nvPr/>
        </p:nvSpPr>
        <p:spPr>
          <a:xfrm>
            <a:off x="4961758" y="3391185"/>
            <a:ext cx="1589857" cy="451454"/>
          </a:xfrm>
          <a:prstGeom prst="wedgeRoundRectCallout">
            <a:avLst>
              <a:gd name="adj1" fmla="val 63438"/>
              <a:gd name="adj2" fmla="val 206337"/>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sp>
        <p:nvSpPr>
          <p:cNvPr id="44" name="farm">
            <a:hlinkClick r:id="rId8" action="ppaction://hlinksldjump"/>
            <a:extLst>
              <a:ext uri="{FF2B5EF4-FFF2-40B4-BE49-F238E27FC236}">
                <a16:creationId xmlns:a16="http://schemas.microsoft.com/office/drawing/2014/main" id="{F27A00B0-4506-44C7-AB18-3AED0180061D}"/>
              </a:ext>
            </a:extLst>
          </p:cNvPr>
          <p:cNvSpPr/>
          <p:nvPr/>
        </p:nvSpPr>
        <p:spPr>
          <a:xfrm rot="21316143">
            <a:off x="687997" y="2328991"/>
            <a:ext cx="2532903" cy="11071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1207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xit" presetSubtype="0" fill="hold" grpId="1" nodeType="withEffect">
                                  <p:stCondLst>
                                    <p:cond delay="1250"/>
                                  </p:stCondLst>
                                  <p:childTnLst>
                                    <p:set>
                                      <p:cBhvr>
                                        <p:cTn id="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4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par>
                                <p:cTn id="14" presetID="1" presetClass="exit" presetSubtype="0" fill="hold" grpId="1" nodeType="withEffect">
                                  <p:stCondLst>
                                    <p:cond delay="1250"/>
                                  </p:stCondLst>
                                  <p:childTnLst>
                                    <p:set>
                                      <p:cBhvr>
                                        <p:cTn id="15"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6" restart="whenNotActive" fill="hold" evtFilter="cancelBubble" nodeType="interactiveSeq">
                <p:stCondLst>
                  <p:cond evt="onClick" delay="0">
                    <p:tgtEl>
                      <p:spTgt spid="4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xit" presetSubtype="0" fill="hold" grpId="1" nodeType="withEffect">
                                  <p:stCondLst>
                                    <p:cond delay="1250"/>
                                  </p:stCondLst>
                                  <p:childTnLst>
                                    <p:set>
                                      <p:cBhvr>
                                        <p:cTn id="22"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3" restart="whenNotActive" fill="hold" evtFilter="cancelBubble" nodeType="interactiveSeq">
                <p:stCondLst>
                  <p:cond evt="onClick" delay="0">
                    <p:tgtEl>
                      <p:spTgt spid="44"/>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childTnLst>
        </p:cTn>
      </p:par>
    </p:tnLst>
    <p:bldLst>
      <p:bldP spid="30" grpId="0" animBg="1"/>
      <p:bldP spid="30" grpId="1" animBg="1"/>
      <p:bldP spid="38" grpId="0" animBg="1"/>
      <p:bldP spid="33" grpId="0" animBg="1"/>
      <p:bldP spid="33" grpId="1" animBg="1"/>
      <p:bldP spid="43" grpId="0" animBg="1"/>
      <p:bldP spid="4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9698E3-9E28-4C19-A2B7-B41DA39AC5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6036"/>
          <a:stretch/>
        </p:blipFill>
        <p:spPr>
          <a:xfrm>
            <a:off x="2284455" y="1389457"/>
            <a:ext cx="5646142" cy="2952320"/>
          </a:xfrm>
          <a:prstGeom prst="rect">
            <a:avLst/>
          </a:prstGeom>
        </p:spPr>
      </p:pic>
      <p:sp>
        <p:nvSpPr>
          <p:cNvPr id="15" name="Speech Bubble: Rectangle with Corners Rounded 14">
            <a:extLst>
              <a:ext uri="{FF2B5EF4-FFF2-40B4-BE49-F238E27FC236}">
                <a16:creationId xmlns:a16="http://schemas.microsoft.com/office/drawing/2014/main" id="{6ED22F16-FD8A-437F-A74A-D2885DFDA4D3}"/>
              </a:ext>
            </a:extLst>
          </p:cNvPr>
          <p:cNvSpPr/>
          <p:nvPr/>
        </p:nvSpPr>
        <p:spPr>
          <a:xfrm>
            <a:off x="4955992" y="4823480"/>
            <a:ext cx="2310576" cy="1080387"/>
          </a:xfrm>
          <a:prstGeom prst="wedgeRoundRectCallout">
            <a:avLst>
              <a:gd name="adj1" fmla="val -6519"/>
              <a:gd name="adj2" fmla="val -142335"/>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dk1"/>
                </a:solidFill>
                <a:ea typeface="Roboto" panose="02000000000000000000" pitchFamily="2" charset="0"/>
                <a:cs typeface="Roboto"/>
                <a:sym typeface="Roboto"/>
              </a:rPr>
              <a:t>Yes! This watch says 8 o’clock. How did you know?</a:t>
            </a:r>
            <a:endParaRPr lang="en-GB" dirty="0">
              <a:solidFill>
                <a:schemeClr val="tx1"/>
              </a:solidFill>
              <a:ea typeface="Roboto" panose="02000000000000000000" pitchFamily="2" charset="0"/>
            </a:endParaRPr>
          </a:p>
        </p:txBody>
      </p:sp>
      <p:sp>
        <p:nvSpPr>
          <p:cNvPr id="5" name="Rectangle 4"/>
          <p:cNvSpPr/>
          <p:nvPr/>
        </p:nvSpPr>
        <p:spPr>
          <a:xfrm>
            <a:off x="561474" y="679612"/>
            <a:ext cx="8004660" cy="553998"/>
          </a:xfrm>
          <a:prstGeom prst="rect">
            <a:avLst/>
          </a:prstGeom>
        </p:spPr>
        <p:txBody>
          <a:bodyPr wrap="square" lIns="0" tIns="0" rIns="0" bIns="0">
            <a:spAutoFit/>
          </a:bodyPr>
          <a:lstStyle/>
          <a:p>
            <a:pPr algn="ctr"/>
            <a:r>
              <a:rPr lang="en-US" dirty="0">
                <a:ea typeface="Roboto"/>
                <a:cs typeface="Roboto"/>
                <a:sym typeface="Roboto"/>
              </a:rPr>
              <a:t>It was 8 o’clock by the time Number Eight got to Farmer Flo’s farm. What did he see on his watch?</a:t>
            </a:r>
            <a:endParaRPr lang="en-GB" dirty="0"/>
          </a:p>
        </p:txBody>
      </p:sp>
      <p:pic>
        <p:nvPicPr>
          <p:cNvPr id="23" name="Picture 22">
            <a:extLst>
              <a:ext uri="{FF2B5EF4-FFF2-40B4-BE49-F238E27FC236}">
                <a16:creationId xmlns:a16="http://schemas.microsoft.com/office/drawing/2014/main" id="{47E16B9C-CEFE-4417-9999-61F311308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210" y="2861951"/>
            <a:ext cx="932033" cy="1424429"/>
          </a:xfrm>
          <a:prstGeom prst="rect">
            <a:avLst/>
          </a:prstGeom>
        </p:spPr>
      </p:pic>
      <p:sp>
        <p:nvSpPr>
          <p:cNvPr id="44" name="Speech Bubble: Rectangle with Corners Rounded 43">
            <a:extLst>
              <a:ext uri="{FF2B5EF4-FFF2-40B4-BE49-F238E27FC236}">
                <a16:creationId xmlns:a16="http://schemas.microsoft.com/office/drawing/2014/main" id="{CD0E18B5-E6C7-4554-BC91-A677A93AEF40}"/>
              </a:ext>
            </a:extLst>
          </p:cNvPr>
          <p:cNvSpPr/>
          <p:nvPr/>
        </p:nvSpPr>
        <p:spPr>
          <a:xfrm>
            <a:off x="5689003" y="4823480"/>
            <a:ext cx="1589857" cy="451454"/>
          </a:xfrm>
          <a:prstGeom prst="wedgeRoundRectCallout">
            <a:avLst>
              <a:gd name="adj1" fmla="val 17941"/>
              <a:gd name="adj2" fmla="val -132247"/>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sp>
        <p:nvSpPr>
          <p:cNvPr id="55" name="Speech Bubble: Rectangle with Corners Rounded 54">
            <a:extLst>
              <a:ext uri="{FF2B5EF4-FFF2-40B4-BE49-F238E27FC236}">
                <a16:creationId xmlns:a16="http://schemas.microsoft.com/office/drawing/2014/main" id="{3C4B31A1-9E79-43B2-852A-CC809B521559}"/>
              </a:ext>
            </a:extLst>
          </p:cNvPr>
          <p:cNvSpPr/>
          <p:nvPr/>
        </p:nvSpPr>
        <p:spPr>
          <a:xfrm>
            <a:off x="5701296" y="4823480"/>
            <a:ext cx="1589857" cy="451454"/>
          </a:xfrm>
          <a:prstGeom prst="wedgeRoundRectCallout">
            <a:avLst>
              <a:gd name="adj1" fmla="val 17083"/>
              <a:gd name="adj2" fmla="val -135270"/>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pic>
        <p:nvPicPr>
          <p:cNvPr id="13" name="Picture 12">
            <a:extLst>
              <a:ext uri="{FF2B5EF4-FFF2-40B4-BE49-F238E27FC236}">
                <a16:creationId xmlns:a16="http://schemas.microsoft.com/office/drawing/2014/main" id="{D7B575D0-7444-4513-A91C-9FC02BFEF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47" y="4415589"/>
            <a:ext cx="1000693" cy="1762799"/>
          </a:xfrm>
          <a:prstGeom prst="rect">
            <a:avLst/>
          </a:prstGeom>
        </p:spPr>
      </p:pic>
      <p:pic>
        <p:nvPicPr>
          <p:cNvPr id="37" name="Picture 36">
            <a:extLst>
              <a:ext uri="{FF2B5EF4-FFF2-40B4-BE49-F238E27FC236}">
                <a16:creationId xmlns:a16="http://schemas.microsoft.com/office/drawing/2014/main" id="{2FC4C18B-4B52-4FE9-89F2-AE6A4C7B73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6374" y="4415591"/>
            <a:ext cx="1000693" cy="1762797"/>
          </a:xfrm>
          <a:prstGeom prst="rect">
            <a:avLst/>
          </a:prstGeom>
        </p:spPr>
      </p:pic>
      <p:pic>
        <p:nvPicPr>
          <p:cNvPr id="40" name="Picture 39">
            <a:extLst>
              <a:ext uri="{FF2B5EF4-FFF2-40B4-BE49-F238E27FC236}">
                <a16:creationId xmlns:a16="http://schemas.microsoft.com/office/drawing/2014/main" id="{567E006D-B89C-4220-8711-E2F650DC75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0001" y="4415591"/>
            <a:ext cx="1000693" cy="1762797"/>
          </a:xfrm>
          <a:prstGeom prst="rect">
            <a:avLst/>
          </a:prstGeom>
        </p:spPr>
      </p:pic>
      <p:pic>
        <p:nvPicPr>
          <p:cNvPr id="49" name="Picture 48">
            <a:extLst>
              <a:ext uri="{FF2B5EF4-FFF2-40B4-BE49-F238E27FC236}">
                <a16:creationId xmlns:a16="http://schemas.microsoft.com/office/drawing/2014/main" id="{5CD49C20-7BDA-4C3B-815B-F6932487F3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348933" y="3273740"/>
            <a:ext cx="660668" cy="864386"/>
          </a:xfrm>
          <a:prstGeom prst="rect">
            <a:avLst/>
          </a:prstGeom>
        </p:spPr>
      </p:pic>
      <p:pic>
        <p:nvPicPr>
          <p:cNvPr id="48" name="Picture 47">
            <a:extLst>
              <a:ext uri="{FF2B5EF4-FFF2-40B4-BE49-F238E27FC236}">
                <a16:creationId xmlns:a16="http://schemas.microsoft.com/office/drawing/2014/main" id="{B4744E5C-975E-4B4F-9CE5-700FFD36EE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323158" y="2413000"/>
            <a:ext cx="870271" cy="1710315"/>
          </a:xfrm>
          <a:prstGeom prst="rect">
            <a:avLst/>
          </a:prstGeom>
        </p:spPr>
      </p:pic>
      <p:sp>
        <p:nvSpPr>
          <p:cNvPr id="43" name="10 o'clock">
            <a:hlinkClick r:id="rId9" action="ppaction://hlinksldjump"/>
            <a:extLst>
              <a:ext uri="{FF2B5EF4-FFF2-40B4-BE49-F238E27FC236}">
                <a16:creationId xmlns:a16="http://schemas.microsoft.com/office/drawing/2014/main" id="{8ECC03BF-A635-47EB-97D5-0974304DD5A6}"/>
              </a:ext>
            </a:extLst>
          </p:cNvPr>
          <p:cNvSpPr/>
          <p:nvPr/>
        </p:nvSpPr>
        <p:spPr>
          <a:xfrm>
            <a:off x="3438341" y="4383315"/>
            <a:ext cx="1085146" cy="205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8 o'clock">
            <a:hlinkClick r:id="rId9" action="ppaction://hlinksldjump"/>
            <a:extLst>
              <a:ext uri="{FF2B5EF4-FFF2-40B4-BE49-F238E27FC236}">
                <a16:creationId xmlns:a16="http://schemas.microsoft.com/office/drawing/2014/main" id="{A91F44C2-1B6A-4B03-B885-5B85D31B2AA8}"/>
              </a:ext>
            </a:extLst>
          </p:cNvPr>
          <p:cNvSpPr/>
          <p:nvPr/>
        </p:nvSpPr>
        <p:spPr>
          <a:xfrm>
            <a:off x="2086967" y="4408435"/>
            <a:ext cx="1077847" cy="1910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3 o'clock">
            <a:hlinkClick r:id="rId9" action="ppaction://hlinksldjump"/>
            <a:extLst>
              <a:ext uri="{FF2B5EF4-FFF2-40B4-BE49-F238E27FC236}">
                <a16:creationId xmlns:a16="http://schemas.microsoft.com/office/drawing/2014/main" id="{4548B597-699B-48A0-95DC-9DCB56FDA2F0}"/>
              </a:ext>
            </a:extLst>
          </p:cNvPr>
          <p:cNvSpPr/>
          <p:nvPr/>
        </p:nvSpPr>
        <p:spPr>
          <a:xfrm>
            <a:off x="765401" y="4348933"/>
            <a:ext cx="1085147" cy="1969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29973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childTnLst>
                                </p:cTn>
                              </p:par>
                              <p:par>
                                <p:cTn id="12" presetID="1" presetClass="exit" presetSubtype="0" fill="hold" grpId="1" nodeType="withEffect">
                                  <p:stCondLst>
                                    <p:cond delay="1250"/>
                                  </p:stCondLst>
                                  <p:childTnLst>
                                    <p:set>
                                      <p:cBhvr>
                                        <p:cTn id="13"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43"/>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xit" presetSubtype="0" fill="hold" grpId="1" nodeType="withEffect">
                                  <p:stCondLst>
                                    <p:cond delay="1250"/>
                                  </p:stCondLst>
                                  <p:childTnLst>
                                    <p:set>
                                      <p:cBhvr>
                                        <p:cTn id="20"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15" grpId="0" animBg="1"/>
      <p:bldP spid="44" grpId="0" animBg="1"/>
      <p:bldP spid="44" grpId="1" animBg="1"/>
      <p:bldP spid="55" grpId="0" animBg="1"/>
      <p:bldP spid="5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84" y="679612"/>
            <a:ext cx="7994650" cy="830997"/>
          </a:xfrm>
          <a:prstGeom prst="rect">
            <a:avLst/>
          </a:prstGeom>
        </p:spPr>
        <p:txBody>
          <a:bodyPr wrap="square" lIns="0" tIns="0" rIns="0" bIns="0">
            <a:spAutoFit/>
          </a:bodyPr>
          <a:lstStyle/>
          <a:p>
            <a:pPr algn="ctr"/>
            <a:r>
              <a:rPr lang="en-US" dirty="0">
                <a:ea typeface="Roboto"/>
                <a:cs typeface="Roboto"/>
                <a:sym typeface="Roboto"/>
              </a:rPr>
              <a:t>First, it was time to round up the sheep with the help of Sheepdog </a:t>
            </a:r>
            <a:r>
              <a:rPr lang="en-US" dirty="0" err="1">
                <a:ea typeface="Roboto"/>
                <a:cs typeface="Roboto"/>
                <a:sym typeface="Roboto"/>
              </a:rPr>
              <a:t>Shep</a:t>
            </a:r>
            <a:r>
              <a:rPr lang="en-US" dirty="0">
                <a:ea typeface="Roboto"/>
                <a:cs typeface="Roboto"/>
                <a:sym typeface="Roboto"/>
              </a:rPr>
              <a:t>. Which pen has 8 sheep in it? </a:t>
            </a:r>
            <a:r>
              <a:rPr lang="en-US" dirty="0">
                <a:ea typeface="Arial"/>
                <a:cs typeface="Arial"/>
                <a:sym typeface="Arial"/>
              </a:rPr>
              <a:t/>
            </a:r>
            <a:br>
              <a:rPr lang="en-US" dirty="0">
                <a:ea typeface="Arial"/>
                <a:cs typeface="Arial"/>
                <a:sym typeface="Arial"/>
              </a:rPr>
            </a:br>
            <a:endParaRPr lang="en-GB" dirty="0"/>
          </a:p>
        </p:txBody>
      </p:sp>
      <p:pic>
        <p:nvPicPr>
          <p:cNvPr id="23" name="Picture 22">
            <a:extLst>
              <a:ext uri="{FF2B5EF4-FFF2-40B4-BE49-F238E27FC236}">
                <a16:creationId xmlns:a16="http://schemas.microsoft.com/office/drawing/2014/main" id="{47E16B9C-CEFE-4417-9999-61F311308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712" y="4074587"/>
            <a:ext cx="1365422" cy="2086777"/>
          </a:xfrm>
          <a:prstGeom prst="rect">
            <a:avLst/>
          </a:prstGeom>
        </p:spPr>
      </p:pic>
      <p:sp>
        <p:nvSpPr>
          <p:cNvPr id="22" name="Speech Bubble: Rectangle with Corners Rounded 21">
            <a:extLst>
              <a:ext uri="{FF2B5EF4-FFF2-40B4-BE49-F238E27FC236}">
                <a16:creationId xmlns:a16="http://schemas.microsoft.com/office/drawing/2014/main" id="{956C06BC-E80C-402A-9437-AC68E6C7961F}"/>
              </a:ext>
            </a:extLst>
          </p:cNvPr>
          <p:cNvSpPr/>
          <p:nvPr/>
        </p:nvSpPr>
        <p:spPr>
          <a:xfrm>
            <a:off x="4240889" y="3951130"/>
            <a:ext cx="2621568" cy="1552949"/>
          </a:xfrm>
          <a:prstGeom prst="wedgeRoundRectCallout">
            <a:avLst>
              <a:gd name="adj1" fmla="val 61768"/>
              <a:gd name="adj2" fmla="val 27880"/>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ea typeface="Roboto"/>
                <a:cs typeface="Roboto"/>
                <a:sym typeface="Roboto"/>
              </a:rPr>
              <a:t>Yes! There are 8 sheep in this pen. Can you count how many sheep are in the other two pens?</a:t>
            </a:r>
            <a:endParaRPr lang="en-GB" dirty="0">
              <a:solidFill>
                <a:schemeClr val="tx1"/>
              </a:solidFill>
            </a:endParaRPr>
          </a:p>
        </p:txBody>
      </p:sp>
      <p:sp>
        <p:nvSpPr>
          <p:cNvPr id="14" name="Speech Bubble: Rectangle with Corners Rounded 13">
            <a:extLst>
              <a:ext uri="{FF2B5EF4-FFF2-40B4-BE49-F238E27FC236}">
                <a16:creationId xmlns:a16="http://schemas.microsoft.com/office/drawing/2014/main" id="{D1F85BC4-D6F8-4ED4-A69B-71576EE2E9CA}"/>
              </a:ext>
            </a:extLst>
          </p:cNvPr>
          <p:cNvSpPr/>
          <p:nvPr/>
        </p:nvSpPr>
        <p:spPr>
          <a:xfrm>
            <a:off x="4945609" y="5147769"/>
            <a:ext cx="1589857" cy="451454"/>
          </a:xfrm>
          <a:prstGeom prst="wedgeRoundRectCallout">
            <a:avLst>
              <a:gd name="adj1" fmla="val 82718"/>
              <a:gd name="adj2" fmla="val -39701"/>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sp>
        <p:nvSpPr>
          <p:cNvPr id="27" name="Speech Bubble: Rectangle with Corners Rounded 26">
            <a:extLst>
              <a:ext uri="{FF2B5EF4-FFF2-40B4-BE49-F238E27FC236}">
                <a16:creationId xmlns:a16="http://schemas.microsoft.com/office/drawing/2014/main" id="{23DEAB2A-41EC-4D69-83F6-DD9E0DA99315}"/>
              </a:ext>
            </a:extLst>
          </p:cNvPr>
          <p:cNvSpPr/>
          <p:nvPr/>
        </p:nvSpPr>
        <p:spPr>
          <a:xfrm>
            <a:off x="4900989" y="5129962"/>
            <a:ext cx="1589857" cy="451454"/>
          </a:xfrm>
          <a:prstGeom prst="wedgeRoundRectCallout">
            <a:avLst>
              <a:gd name="adj1" fmla="val 86254"/>
              <a:gd name="adj2" fmla="val -42724"/>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pic>
        <p:nvPicPr>
          <p:cNvPr id="7" name="Picture 6">
            <a:extLst>
              <a:ext uri="{FF2B5EF4-FFF2-40B4-BE49-F238E27FC236}">
                <a16:creationId xmlns:a16="http://schemas.microsoft.com/office/drawing/2014/main" id="{31FE745F-777D-4734-91A0-24A8B259F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369" y="1802351"/>
            <a:ext cx="3675232" cy="1857039"/>
          </a:xfrm>
          <a:prstGeom prst="rect">
            <a:avLst/>
          </a:prstGeom>
        </p:spPr>
      </p:pic>
      <p:pic>
        <p:nvPicPr>
          <p:cNvPr id="28" name="Picture 27">
            <a:extLst>
              <a:ext uri="{FF2B5EF4-FFF2-40B4-BE49-F238E27FC236}">
                <a16:creationId xmlns:a16="http://schemas.microsoft.com/office/drawing/2014/main" id="{A12B012E-AFB8-4337-9F78-A9962DADC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109" y="1802350"/>
            <a:ext cx="3675232" cy="1857039"/>
          </a:xfrm>
          <a:prstGeom prst="rect">
            <a:avLst/>
          </a:prstGeom>
        </p:spPr>
      </p:pic>
      <p:pic>
        <p:nvPicPr>
          <p:cNvPr id="29" name="Picture 28">
            <a:extLst>
              <a:ext uri="{FF2B5EF4-FFF2-40B4-BE49-F238E27FC236}">
                <a16:creationId xmlns:a16="http://schemas.microsoft.com/office/drawing/2014/main" id="{D23101BA-E265-4E0E-8568-9E377AA89D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829"/>
          <a:stretch/>
        </p:blipFill>
        <p:spPr>
          <a:xfrm>
            <a:off x="638369" y="4304324"/>
            <a:ext cx="3675232" cy="1965306"/>
          </a:xfrm>
          <a:prstGeom prst="rect">
            <a:avLst/>
          </a:prstGeom>
        </p:spPr>
      </p:pic>
      <p:pic>
        <p:nvPicPr>
          <p:cNvPr id="8" name="Picture 7">
            <a:extLst>
              <a:ext uri="{FF2B5EF4-FFF2-40B4-BE49-F238E27FC236}">
                <a16:creationId xmlns:a16="http://schemas.microsoft.com/office/drawing/2014/main" id="{26597243-82DC-48C5-84E2-2AC04ACAD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1111" y="4420155"/>
            <a:ext cx="598457" cy="812688"/>
          </a:xfrm>
          <a:prstGeom prst="rect">
            <a:avLst/>
          </a:prstGeom>
        </p:spPr>
      </p:pic>
      <p:pic>
        <p:nvPicPr>
          <p:cNvPr id="30" name="Picture 29">
            <a:extLst>
              <a:ext uri="{FF2B5EF4-FFF2-40B4-BE49-F238E27FC236}">
                <a16:creationId xmlns:a16="http://schemas.microsoft.com/office/drawing/2014/main" id="{4E0A21C9-BB05-40EE-83ED-3FBC58A71F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7644" y="4420155"/>
            <a:ext cx="598457" cy="812688"/>
          </a:xfrm>
          <a:prstGeom prst="rect">
            <a:avLst/>
          </a:prstGeom>
        </p:spPr>
      </p:pic>
      <p:pic>
        <p:nvPicPr>
          <p:cNvPr id="31" name="Picture 30">
            <a:extLst>
              <a:ext uri="{FF2B5EF4-FFF2-40B4-BE49-F238E27FC236}">
                <a16:creationId xmlns:a16="http://schemas.microsoft.com/office/drawing/2014/main" id="{B45675CC-715F-4601-A76A-4F0B55FA0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3052" y="4420155"/>
            <a:ext cx="598457" cy="812688"/>
          </a:xfrm>
          <a:prstGeom prst="rect">
            <a:avLst/>
          </a:prstGeom>
        </p:spPr>
      </p:pic>
      <p:pic>
        <p:nvPicPr>
          <p:cNvPr id="32" name="Picture 31">
            <a:extLst>
              <a:ext uri="{FF2B5EF4-FFF2-40B4-BE49-F238E27FC236}">
                <a16:creationId xmlns:a16="http://schemas.microsoft.com/office/drawing/2014/main" id="{8010B661-675D-41B3-A005-9670C1EE15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8460" y="4420155"/>
            <a:ext cx="598457" cy="812688"/>
          </a:xfrm>
          <a:prstGeom prst="rect">
            <a:avLst/>
          </a:prstGeom>
        </p:spPr>
      </p:pic>
      <p:pic>
        <p:nvPicPr>
          <p:cNvPr id="33" name="Picture 32">
            <a:extLst>
              <a:ext uri="{FF2B5EF4-FFF2-40B4-BE49-F238E27FC236}">
                <a16:creationId xmlns:a16="http://schemas.microsoft.com/office/drawing/2014/main" id="{61765A07-2F03-4595-AA53-B0F0A4C501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322" y="4967152"/>
            <a:ext cx="598457" cy="812688"/>
          </a:xfrm>
          <a:prstGeom prst="rect">
            <a:avLst/>
          </a:prstGeom>
        </p:spPr>
      </p:pic>
      <p:pic>
        <p:nvPicPr>
          <p:cNvPr id="34" name="Picture 33">
            <a:extLst>
              <a:ext uri="{FF2B5EF4-FFF2-40B4-BE49-F238E27FC236}">
                <a16:creationId xmlns:a16="http://schemas.microsoft.com/office/drawing/2014/main" id="{C8BB589E-3A09-4287-979B-0BF24523C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3855" y="4967152"/>
            <a:ext cx="598457" cy="812688"/>
          </a:xfrm>
          <a:prstGeom prst="rect">
            <a:avLst/>
          </a:prstGeom>
        </p:spPr>
      </p:pic>
      <p:pic>
        <p:nvPicPr>
          <p:cNvPr id="35" name="Picture 34">
            <a:extLst>
              <a:ext uri="{FF2B5EF4-FFF2-40B4-BE49-F238E27FC236}">
                <a16:creationId xmlns:a16="http://schemas.microsoft.com/office/drawing/2014/main" id="{CAF9E6F7-940B-408E-9207-787FA3BFD9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263" y="4967152"/>
            <a:ext cx="598457" cy="812688"/>
          </a:xfrm>
          <a:prstGeom prst="rect">
            <a:avLst/>
          </a:prstGeom>
        </p:spPr>
      </p:pic>
      <p:pic>
        <p:nvPicPr>
          <p:cNvPr id="36" name="Picture 35">
            <a:extLst>
              <a:ext uri="{FF2B5EF4-FFF2-40B4-BE49-F238E27FC236}">
                <a16:creationId xmlns:a16="http://schemas.microsoft.com/office/drawing/2014/main" id="{FC60C637-0DD8-4AAB-9FEE-26DF85B71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4671" y="4967152"/>
            <a:ext cx="598457" cy="812688"/>
          </a:xfrm>
          <a:prstGeom prst="rect">
            <a:avLst/>
          </a:prstGeom>
        </p:spPr>
      </p:pic>
      <p:pic>
        <p:nvPicPr>
          <p:cNvPr id="38" name="Picture 37">
            <a:extLst>
              <a:ext uri="{FF2B5EF4-FFF2-40B4-BE49-F238E27FC236}">
                <a16:creationId xmlns:a16="http://schemas.microsoft.com/office/drawing/2014/main" id="{56BA7CFE-F026-48AD-80DF-87B8AC9571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9297" y="1818886"/>
            <a:ext cx="598457" cy="812688"/>
          </a:xfrm>
          <a:prstGeom prst="rect">
            <a:avLst/>
          </a:prstGeom>
        </p:spPr>
      </p:pic>
      <p:pic>
        <p:nvPicPr>
          <p:cNvPr id="39" name="Picture 38">
            <a:extLst>
              <a:ext uri="{FF2B5EF4-FFF2-40B4-BE49-F238E27FC236}">
                <a16:creationId xmlns:a16="http://schemas.microsoft.com/office/drawing/2014/main" id="{1517AD4F-331A-4067-A222-F9299663B5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5830" y="1818886"/>
            <a:ext cx="598457" cy="812688"/>
          </a:xfrm>
          <a:prstGeom prst="rect">
            <a:avLst/>
          </a:prstGeom>
        </p:spPr>
      </p:pic>
      <p:pic>
        <p:nvPicPr>
          <p:cNvPr id="40" name="Picture 39">
            <a:extLst>
              <a:ext uri="{FF2B5EF4-FFF2-40B4-BE49-F238E27FC236}">
                <a16:creationId xmlns:a16="http://schemas.microsoft.com/office/drawing/2014/main" id="{F641D291-976A-4B7D-B499-92A0501EC4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238" y="1818886"/>
            <a:ext cx="598457" cy="812688"/>
          </a:xfrm>
          <a:prstGeom prst="rect">
            <a:avLst/>
          </a:prstGeom>
        </p:spPr>
      </p:pic>
      <p:pic>
        <p:nvPicPr>
          <p:cNvPr id="41" name="Picture 40">
            <a:extLst>
              <a:ext uri="{FF2B5EF4-FFF2-40B4-BE49-F238E27FC236}">
                <a16:creationId xmlns:a16="http://schemas.microsoft.com/office/drawing/2014/main" id="{AE50287A-A01E-480D-AC49-9A91BF9F13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6646" y="1818886"/>
            <a:ext cx="598457" cy="812688"/>
          </a:xfrm>
          <a:prstGeom prst="rect">
            <a:avLst/>
          </a:prstGeom>
        </p:spPr>
      </p:pic>
      <p:pic>
        <p:nvPicPr>
          <p:cNvPr id="42" name="Picture 41">
            <a:extLst>
              <a:ext uri="{FF2B5EF4-FFF2-40B4-BE49-F238E27FC236}">
                <a16:creationId xmlns:a16="http://schemas.microsoft.com/office/drawing/2014/main" id="{4ACDF91B-A1DF-4655-AAF9-3A1580C2C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5508" y="2365883"/>
            <a:ext cx="598457" cy="812688"/>
          </a:xfrm>
          <a:prstGeom prst="rect">
            <a:avLst/>
          </a:prstGeom>
        </p:spPr>
      </p:pic>
      <p:pic>
        <p:nvPicPr>
          <p:cNvPr id="43" name="Picture 42">
            <a:extLst>
              <a:ext uri="{FF2B5EF4-FFF2-40B4-BE49-F238E27FC236}">
                <a16:creationId xmlns:a16="http://schemas.microsoft.com/office/drawing/2014/main" id="{886A3DD3-E675-4D77-98BC-B06E9E0469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2041" y="2365883"/>
            <a:ext cx="598457" cy="812688"/>
          </a:xfrm>
          <a:prstGeom prst="rect">
            <a:avLst/>
          </a:prstGeom>
        </p:spPr>
      </p:pic>
      <p:pic>
        <p:nvPicPr>
          <p:cNvPr id="44" name="Picture 43">
            <a:extLst>
              <a:ext uri="{FF2B5EF4-FFF2-40B4-BE49-F238E27FC236}">
                <a16:creationId xmlns:a16="http://schemas.microsoft.com/office/drawing/2014/main" id="{8F868A94-71C3-40F6-B01A-B3E6B2FC03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7449" y="2365883"/>
            <a:ext cx="598457" cy="812688"/>
          </a:xfrm>
          <a:prstGeom prst="rect">
            <a:avLst/>
          </a:prstGeom>
        </p:spPr>
      </p:pic>
      <p:pic>
        <p:nvPicPr>
          <p:cNvPr id="45" name="Picture 44">
            <a:extLst>
              <a:ext uri="{FF2B5EF4-FFF2-40B4-BE49-F238E27FC236}">
                <a16:creationId xmlns:a16="http://schemas.microsoft.com/office/drawing/2014/main" id="{792C93C8-9B1B-4C62-B088-E4DE231721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216" y="1893361"/>
            <a:ext cx="598457" cy="812688"/>
          </a:xfrm>
          <a:prstGeom prst="rect">
            <a:avLst/>
          </a:prstGeom>
        </p:spPr>
      </p:pic>
      <p:pic>
        <p:nvPicPr>
          <p:cNvPr id="46" name="Picture 45">
            <a:extLst>
              <a:ext uri="{FF2B5EF4-FFF2-40B4-BE49-F238E27FC236}">
                <a16:creationId xmlns:a16="http://schemas.microsoft.com/office/drawing/2014/main" id="{41099C41-F307-4390-9036-52D2A6805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9749" y="1893361"/>
            <a:ext cx="598457" cy="812688"/>
          </a:xfrm>
          <a:prstGeom prst="rect">
            <a:avLst/>
          </a:prstGeom>
        </p:spPr>
      </p:pic>
      <p:pic>
        <p:nvPicPr>
          <p:cNvPr id="47" name="Picture 46">
            <a:extLst>
              <a:ext uri="{FF2B5EF4-FFF2-40B4-BE49-F238E27FC236}">
                <a16:creationId xmlns:a16="http://schemas.microsoft.com/office/drawing/2014/main" id="{EC551A88-7B07-40B3-8D19-71F31A9B1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157" y="1893361"/>
            <a:ext cx="598457" cy="812688"/>
          </a:xfrm>
          <a:prstGeom prst="rect">
            <a:avLst/>
          </a:prstGeom>
        </p:spPr>
      </p:pic>
      <p:pic>
        <p:nvPicPr>
          <p:cNvPr id="48" name="Picture 47">
            <a:extLst>
              <a:ext uri="{FF2B5EF4-FFF2-40B4-BE49-F238E27FC236}">
                <a16:creationId xmlns:a16="http://schemas.microsoft.com/office/drawing/2014/main" id="{8E8447C9-9C8C-4C52-B7E9-18BE1C01B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427" y="2440358"/>
            <a:ext cx="598457" cy="812688"/>
          </a:xfrm>
          <a:prstGeom prst="rect">
            <a:avLst/>
          </a:prstGeom>
        </p:spPr>
      </p:pic>
      <p:pic>
        <p:nvPicPr>
          <p:cNvPr id="49" name="Picture 48">
            <a:extLst>
              <a:ext uri="{FF2B5EF4-FFF2-40B4-BE49-F238E27FC236}">
                <a16:creationId xmlns:a16="http://schemas.microsoft.com/office/drawing/2014/main" id="{1A338D77-6A37-4104-B336-941B34033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5960" y="2440358"/>
            <a:ext cx="598457" cy="812688"/>
          </a:xfrm>
          <a:prstGeom prst="rect">
            <a:avLst/>
          </a:prstGeom>
        </p:spPr>
      </p:pic>
      <p:sp>
        <p:nvSpPr>
          <p:cNvPr id="12" name="5 sheep">
            <a:hlinkClick r:id="rId5" action="ppaction://hlinksldjump"/>
            <a:extLst>
              <a:ext uri="{FF2B5EF4-FFF2-40B4-BE49-F238E27FC236}">
                <a16:creationId xmlns:a16="http://schemas.microsoft.com/office/drawing/2014/main" id="{EA08F99E-77A0-4F2D-B526-F342871A4DC7}"/>
              </a:ext>
            </a:extLst>
          </p:cNvPr>
          <p:cNvSpPr/>
          <p:nvPr/>
        </p:nvSpPr>
        <p:spPr>
          <a:xfrm>
            <a:off x="681578" y="1738830"/>
            <a:ext cx="3642393" cy="1970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7 sheep">
            <a:hlinkClick r:id="rId5" action="ppaction://hlinksldjump"/>
            <a:extLst>
              <a:ext uri="{FF2B5EF4-FFF2-40B4-BE49-F238E27FC236}">
                <a16:creationId xmlns:a16="http://schemas.microsoft.com/office/drawing/2014/main" id="{9F7B3204-BE19-444B-9A27-9AC9AB674FB6}"/>
              </a:ext>
            </a:extLst>
          </p:cNvPr>
          <p:cNvSpPr/>
          <p:nvPr/>
        </p:nvSpPr>
        <p:spPr>
          <a:xfrm>
            <a:off x="4945609" y="1698049"/>
            <a:ext cx="3516813" cy="1961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8 sheep">
            <a:hlinkClick r:id="rId5" action="ppaction://hlinksldjump"/>
            <a:extLst>
              <a:ext uri="{FF2B5EF4-FFF2-40B4-BE49-F238E27FC236}">
                <a16:creationId xmlns:a16="http://schemas.microsoft.com/office/drawing/2014/main" id="{DA359E63-BFE4-4059-B404-D269BC26C6B1}"/>
              </a:ext>
            </a:extLst>
          </p:cNvPr>
          <p:cNvSpPr/>
          <p:nvPr/>
        </p:nvSpPr>
        <p:spPr>
          <a:xfrm>
            <a:off x="643047" y="4191327"/>
            <a:ext cx="3568678" cy="2047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44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xit" presetSubtype="0" fill="hold" grpId="1" nodeType="withEffect">
                                  <p:stCondLst>
                                    <p:cond delay="125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26"/>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 presetClass="exit" presetSubtype="0" fill="hold" grpId="1" nodeType="withEffect">
                                  <p:stCondLst>
                                    <p:cond delay="1250"/>
                                  </p:stCondLst>
                                  <p:childTnLst>
                                    <p:set>
                                      <p:cBhvr>
                                        <p:cTn id="1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22" grpId="0" animBg="1"/>
      <p:bldP spid="14" grpId="0" animBg="1"/>
      <p:bldP spid="14" grpId="1" animBg="1"/>
      <p:bldP spid="27" grpId="0" animBg="1"/>
      <p:bldP spid="2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peech Bubble: Rectangle with Corners Rounded 32">
            <a:extLst>
              <a:ext uri="{FF2B5EF4-FFF2-40B4-BE49-F238E27FC236}">
                <a16:creationId xmlns:a16="http://schemas.microsoft.com/office/drawing/2014/main" id="{BAE7F6FD-5B6E-45EA-B342-166C81CC331B}"/>
              </a:ext>
            </a:extLst>
          </p:cNvPr>
          <p:cNvSpPr/>
          <p:nvPr/>
        </p:nvSpPr>
        <p:spPr>
          <a:xfrm>
            <a:off x="4359572" y="4712670"/>
            <a:ext cx="2141367" cy="741869"/>
          </a:xfrm>
          <a:prstGeom prst="wedgeRoundRectCallout">
            <a:avLst>
              <a:gd name="adj1" fmla="val 71340"/>
              <a:gd name="adj2" fmla="val 4932"/>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ea typeface="Roboto"/>
                <a:cs typeface="Roboto"/>
                <a:sym typeface="Roboto"/>
              </a:rPr>
              <a:t>Yes! There are 8 eggs in this box.</a:t>
            </a:r>
            <a:endParaRPr lang="en-GB" dirty="0">
              <a:solidFill>
                <a:schemeClr val="tx1"/>
              </a:solidFill>
            </a:endParaRPr>
          </a:p>
        </p:txBody>
      </p:sp>
      <p:sp>
        <p:nvSpPr>
          <p:cNvPr id="5" name="Rectangle 4"/>
          <p:cNvSpPr/>
          <p:nvPr/>
        </p:nvSpPr>
        <p:spPr>
          <a:xfrm>
            <a:off x="571484" y="679612"/>
            <a:ext cx="7994650" cy="498598"/>
          </a:xfrm>
          <a:prstGeom prst="rect">
            <a:avLst/>
          </a:prstGeom>
        </p:spPr>
        <p:txBody>
          <a:bodyPr wrap="square" lIns="0" tIns="0" rIns="0" bIns="0">
            <a:spAutoFit/>
          </a:bodyPr>
          <a:lstStyle/>
          <a:p>
            <a:pPr lvl="0" algn="ctr">
              <a:lnSpc>
                <a:spcPct val="90000"/>
              </a:lnSpc>
              <a:buSzPts val="1400"/>
            </a:pPr>
            <a:r>
              <a:rPr lang="en-US" dirty="0">
                <a:ea typeface="Roboto"/>
                <a:cs typeface="Roboto"/>
                <a:sym typeface="Roboto"/>
              </a:rPr>
              <a:t>Next, Number Eight and Farmer Flo went to collect some eggs from the hens. Number Eight found 8 eggs. Which egg box do you think is his?</a:t>
            </a:r>
            <a:endParaRPr lang="en-GB" dirty="0"/>
          </a:p>
        </p:txBody>
      </p:sp>
      <p:pic>
        <p:nvPicPr>
          <p:cNvPr id="23" name="Picture 22">
            <a:extLst>
              <a:ext uri="{FF2B5EF4-FFF2-40B4-BE49-F238E27FC236}">
                <a16:creationId xmlns:a16="http://schemas.microsoft.com/office/drawing/2014/main" id="{47E16B9C-CEFE-4417-9999-61F311308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1657" y="3940627"/>
            <a:ext cx="1514477" cy="2314578"/>
          </a:xfrm>
          <a:prstGeom prst="rect">
            <a:avLst/>
          </a:prstGeom>
        </p:spPr>
      </p:pic>
      <p:sp>
        <p:nvSpPr>
          <p:cNvPr id="29" name="Speech Bubble: Rectangle with Corners Rounded 28">
            <a:extLst>
              <a:ext uri="{FF2B5EF4-FFF2-40B4-BE49-F238E27FC236}">
                <a16:creationId xmlns:a16="http://schemas.microsoft.com/office/drawing/2014/main" id="{EFFB0241-7297-44FE-B4D2-068E5E98A5DA}"/>
              </a:ext>
            </a:extLst>
          </p:cNvPr>
          <p:cNvSpPr/>
          <p:nvPr/>
        </p:nvSpPr>
        <p:spPr>
          <a:xfrm>
            <a:off x="4926288" y="4871814"/>
            <a:ext cx="1589857" cy="451454"/>
          </a:xfrm>
          <a:prstGeom prst="wedgeRoundRectCallout">
            <a:avLst>
              <a:gd name="adj1" fmla="val 81200"/>
              <a:gd name="adj2" fmla="val 693"/>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sp>
        <p:nvSpPr>
          <p:cNvPr id="31" name="Speech Bubble: Rectangle with Corners Rounded 30">
            <a:extLst>
              <a:ext uri="{FF2B5EF4-FFF2-40B4-BE49-F238E27FC236}">
                <a16:creationId xmlns:a16="http://schemas.microsoft.com/office/drawing/2014/main" id="{0B803200-C489-4E02-953E-320DD9E4AA87}"/>
              </a:ext>
            </a:extLst>
          </p:cNvPr>
          <p:cNvSpPr/>
          <p:nvPr/>
        </p:nvSpPr>
        <p:spPr>
          <a:xfrm>
            <a:off x="4916780" y="4866564"/>
            <a:ext cx="1589857" cy="451454"/>
          </a:xfrm>
          <a:prstGeom prst="wedgeRoundRectCallout">
            <a:avLst>
              <a:gd name="adj1" fmla="val 80134"/>
              <a:gd name="adj2" fmla="val 6008"/>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pic>
        <p:nvPicPr>
          <p:cNvPr id="3" name="Picture 2">
            <a:extLst>
              <a:ext uri="{FF2B5EF4-FFF2-40B4-BE49-F238E27FC236}">
                <a16:creationId xmlns:a16="http://schemas.microsoft.com/office/drawing/2014/main" id="{BE748E42-B074-4E3C-8BD3-1EF21A8D45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70" y="1672028"/>
            <a:ext cx="3021110" cy="1130385"/>
          </a:xfrm>
          <a:prstGeom prst="rect">
            <a:avLst/>
          </a:prstGeom>
        </p:spPr>
      </p:pic>
      <p:pic>
        <p:nvPicPr>
          <p:cNvPr id="44" name="Picture 43">
            <a:extLst>
              <a:ext uri="{FF2B5EF4-FFF2-40B4-BE49-F238E27FC236}">
                <a16:creationId xmlns:a16="http://schemas.microsoft.com/office/drawing/2014/main" id="{5BEE7994-B1BB-4A1A-B17A-EA2548736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266" y="2016928"/>
            <a:ext cx="455744" cy="589647"/>
          </a:xfrm>
          <a:prstGeom prst="rect">
            <a:avLst/>
          </a:prstGeom>
        </p:spPr>
      </p:pic>
      <p:grpSp>
        <p:nvGrpSpPr>
          <p:cNvPr id="2" name="Group 1">
            <a:extLst>
              <a:ext uri="{FF2B5EF4-FFF2-40B4-BE49-F238E27FC236}">
                <a16:creationId xmlns:a16="http://schemas.microsoft.com/office/drawing/2014/main" id="{D3FF1E18-7831-4778-AD0E-E47850C636FA}"/>
              </a:ext>
            </a:extLst>
          </p:cNvPr>
          <p:cNvGrpSpPr/>
          <p:nvPr/>
        </p:nvGrpSpPr>
        <p:grpSpPr>
          <a:xfrm>
            <a:off x="659486" y="4201030"/>
            <a:ext cx="3158895" cy="2054175"/>
            <a:chOff x="740539" y="1320224"/>
            <a:chExt cx="4038441" cy="2855644"/>
          </a:xfrm>
        </p:grpSpPr>
        <p:pic>
          <p:nvPicPr>
            <p:cNvPr id="32" name="Picture 31">
              <a:extLst>
                <a:ext uri="{FF2B5EF4-FFF2-40B4-BE49-F238E27FC236}">
                  <a16:creationId xmlns:a16="http://schemas.microsoft.com/office/drawing/2014/main" id="{3934B51E-3B72-4AE4-9336-536A1FAA8A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539" y="1320224"/>
              <a:ext cx="4038441" cy="2855644"/>
            </a:xfrm>
            <a:prstGeom prst="rect">
              <a:avLst/>
            </a:prstGeom>
          </p:spPr>
        </p:pic>
        <p:pic>
          <p:nvPicPr>
            <p:cNvPr id="52" name="Picture 51">
              <a:extLst>
                <a:ext uri="{FF2B5EF4-FFF2-40B4-BE49-F238E27FC236}">
                  <a16:creationId xmlns:a16="http://schemas.microsoft.com/office/drawing/2014/main" id="{90E02EAB-4C62-491E-9B99-56DFDD6D32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5749" y="2230896"/>
              <a:ext cx="707306" cy="720836"/>
            </a:xfrm>
            <a:prstGeom prst="rect">
              <a:avLst/>
            </a:prstGeom>
          </p:spPr>
        </p:pic>
        <p:pic>
          <p:nvPicPr>
            <p:cNvPr id="54" name="Picture 53">
              <a:extLst>
                <a:ext uri="{FF2B5EF4-FFF2-40B4-BE49-F238E27FC236}">
                  <a16:creationId xmlns:a16="http://schemas.microsoft.com/office/drawing/2014/main" id="{EC0BA157-06C2-49B3-B322-37B7723EA6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6307" y="2313576"/>
              <a:ext cx="756578" cy="770753"/>
            </a:xfrm>
            <a:prstGeom prst="rect">
              <a:avLst/>
            </a:prstGeom>
          </p:spPr>
        </p:pic>
        <p:pic>
          <p:nvPicPr>
            <p:cNvPr id="58" name="Picture 57">
              <a:extLst>
                <a:ext uri="{FF2B5EF4-FFF2-40B4-BE49-F238E27FC236}">
                  <a16:creationId xmlns:a16="http://schemas.microsoft.com/office/drawing/2014/main" id="{415BC7F9-832B-46B6-ACEB-560F49E446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2274" y="2930970"/>
              <a:ext cx="826878" cy="1011929"/>
            </a:xfrm>
            <a:prstGeom prst="rect">
              <a:avLst/>
            </a:prstGeom>
          </p:spPr>
        </p:pic>
      </p:grpSp>
      <p:pic>
        <p:nvPicPr>
          <p:cNvPr id="51" name="Picture 50">
            <a:extLst>
              <a:ext uri="{FF2B5EF4-FFF2-40B4-BE49-F238E27FC236}">
                <a16:creationId xmlns:a16="http://schemas.microsoft.com/office/drawing/2014/main" id="{8ED0B761-48CD-467A-A881-D396DBCE9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8835" y="1662186"/>
            <a:ext cx="3021110" cy="1130385"/>
          </a:xfrm>
          <a:prstGeom prst="rect">
            <a:avLst/>
          </a:prstGeom>
        </p:spPr>
      </p:pic>
      <p:pic>
        <p:nvPicPr>
          <p:cNvPr id="63" name="Picture 62">
            <a:extLst>
              <a:ext uri="{FF2B5EF4-FFF2-40B4-BE49-F238E27FC236}">
                <a16:creationId xmlns:a16="http://schemas.microsoft.com/office/drawing/2014/main" id="{46FBC9B4-280D-4F56-AFB5-E38BCCB56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4349" y="3133666"/>
            <a:ext cx="3021110" cy="1130385"/>
          </a:xfrm>
          <a:prstGeom prst="rect">
            <a:avLst/>
          </a:prstGeom>
        </p:spPr>
      </p:pic>
      <p:pic>
        <p:nvPicPr>
          <p:cNvPr id="64" name="Picture 63">
            <a:extLst>
              <a:ext uri="{FF2B5EF4-FFF2-40B4-BE49-F238E27FC236}">
                <a16:creationId xmlns:a16="http://schemas.microsoft.com/office/drawing/2014/main" id="{12809B19-D49B-44C3-A8FC-20000FF255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574" y="2022452"/>
            <a:ext cx="455744" cy="589647"/>
          </a:xfrm>
          <a:prstGeom prst="rect">
            <a:avLst/>
          </a:prstGeom>
        </p:spPr>
      </p:pic>
      <p:pic>
        <p:nvPicPr>
          <p:cNvPr id="65" name="Picture 64">
            <a:extLst>
              <a:ext uri="{FF2B5EF4-FFF2-40B4-BE49-F238E27FC236}">
                <a16:creationId xmlns:a16="http://schemas.microsoft.com/office/drawing/2014/main" id="{0DDADB5D-D406-439C-90B7-25748316D7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8340" y="2016928"/>
            <a:ext cx="455744" cy="589647"/>
          </a:xfrm>
          <a:prstGeom prst="rect">
            <a:avLst/>
          </a:prstGeom>
        </p:spPr>
      </p:pic>
      <p:pic>
        <p:nvPicPr>
          <p:cNvPr id="66" name="Picture 65">
            <a:extLst>
              <a:ext uri="{FF2B5EF4-FFF2-40B4-BE49-F238E27FC236}">
                <a16:creationId xmlns:a16="http://schemas.microsoft.com/office/drawing/2014/main" id="{FFA628BC-15F2-4AB3-BDC7-4CCB727387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9711" y="2015862"/>
            <a:ext cx="455744" cy="589647"/>
          </a:xfrm>
          <a:prstGeom prst="rect">
            <a:avLst/>
          </a:prstGeom>
        </p:spPr>
      </p:pic>
      <p:pic>
        <p:nvPicPr>
          <p:cNvPr id="72" name="Picture 71">
            <a:extLst>
              <a:ext uri="{FF2B5EF4-FFF2-40B4-BE49-F238E27FC236}">
                <a16:creationId xmlns:a16="http://schemas.microsoft.com/office/drawing/2014/main" id="{B35C632D-51A1-4CEF-9AD5-C632A6E690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9348" y="3271145"/>
            <a:ext cx="455744" cy="589647"/>
          </a:xfrm>
          <a:prstGeom prst="rect">
            <a:avLst/>
          </a:prstGeom>
        </p:spPr>
      </p:pic>
      <p:pic>
        <p:nvPicPr>
          <p:cNvPr id="73" name="Picture 72">
            <a:extLst>
              <a:ext uri="{FF2B5EF4-FFF2-40B4-BE49-F238E27FC236}">
                <a16:creationId xmlns:a16="http://schemas.microsoft.com/office/drawing/2014/main" id="{420168EE-7200-4183-8B93-7C75E47DB0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656" y="3276669"/>
            <a:ext cx="455744" cy="589647"/>
          </a:xfrm>
          <a:prstGeom prst="rect">
            <a:avLst/>
          </a:prstGeom>
        </p:spPr>
      </p:pic>
      <p:pic>
        <p:nvPicPr>
          <p:cNvPr id="74" name="Picture 73">
            <a:extLst>
              <a:ext uri="{FF2B5EF4-FFF2-40B4-BE49-F238E27FC236}">
                <a16:creationId xmlns:a16="http://schemas.microsoft.com/office/drawing/2014/main" id="{D85632C1-8063-480C-9F3D-146446F49B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7422" y="3271145"/>
            <a:ext cx="455744" cy="589647"/>
          </a:xfrm>
          <a:prstGeom prst="rect">
            <a:avLst/>
          </a:prstGeom>
        </p:spPr>
      </p:pic>
      <p:pic>
        <p:nvPicPr>
          <p:cNvPr id="67" name="Picture 66">
            <a:extLst>
              <a:ext uri="{FF2B5EF4-FFF2-40B4-BE49-F238E27FC236}">
                <a16:creationId xmlns:a16="http://schemas.microsoft.com/office/drawing/2014/main" id="{1BE7DB9A-21D8-4C0E-9D9C-7FB4A8F05B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0453" y="3491004"/>
            <a:ext cx="455744" cy="589647"/>
          </a:xfrm>
          <a:prstGeom prst="rect">
            <a:avLst/>
          </a:prstGeom>
        </p:spPr>
      </p:pic>
      <p:pic>
        <p:nvPicPr>
          <p:cNvPr id="68" name="Picture 67">
            <a:extLst>
              <a:ext uri="{FF2B5EF4-FFF2-40B4-BE49-F238E27FC236}">
                <a16:creationId xmlns:a16="http://schemas.microsoft.com/office/drawing/2014/main" id="{57A71137-BC6D-4CA3-9329-B437D1A229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3761" y="3496528"/>
            <a:ext cx="455744" cy="589647"/>
          </a:xfrm>
          <a:prstGeom prst="rect">
            <a:avLst/>
          </a:prstGeom>
        </p:spPr>
      </p:pic>
      <p:pic>
        <p:nvPicPr>
          <p:cNvPr id="69" name="Picture 68">
            <a:extLst>
              <a:ext uri="{FF2B5EF4-FFF2-40B4-BE49-F238E27FC236}">
                <a16:creationId xmlns:a16="http://schemas.microsoft.com/office/drawing/2014/main" id="{184C7E4F-42BC-48CC-851C-8030B5DFE0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8527" y="3491004"/>
            <a:ext cx="455744" cy="589647"/>
          </a:xfrm>
          <a:prstGeom prst="rect">
            <a:avLst/>
          </a:prstGeom>
        </p:spPr>
      </p:pic>
      <p:pic>
        <p:nvPicPr>
          <p:cNvPr id="70" name="Picture 69">
            <a:extLst>
              <a:ext uri="{FF2B5EF4-FFF2-40B4-BE49-F238E27FC236}">
                <a16:creationId xmlns:a16="http://schemas.microsoft.com/office/drawing/2014/main" id="{0EDC49FB-6010-4A90-B642-C2915B22A0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9898" y="3489938"/>
            <a:ext cx="455744" cy="589647"/>
          </a:xfrm>
          <a:prstGeom prst="rect">
            <a:avLst/>
          </a:prstGeom>
        </p:spPr>
      </p:pic>
      <p:pic>
        <p:nvPicPr>
          <p:cNvPr id="71" name="Picture 70">
            <a:extLst>
              <a:ext uri="{FF2B5EF4-FFF2-40B4-BE49-F238E27FC236}">
                <a16:creationId xmlns:a16="http://schemas.microsoft.com/office/drawing/2014/main" id="{A1CBB308-A03E-4B0F-BB4C-987D374307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9806" y="3475655"/>
            <a:ext cx="455744" cy="589647"/>
          </a:xfrm>
          <a:prstGeom prst="rect">
            <a:avLst/>
          </a:prstGeom>
        </p:spPr>
      </p:pic>
      <p:pic>
        <p:nvPicPr>
          <p:cNvPr id="75" name="Picture 74">
            <a:extLst>
              <a:ext uri="{FF2B5EF4-FFF2-40B4-BE49-F238E27FC236}">
                <a16:creationId xmlns:a16="http://schemas.microsoft.com/office/drawing/2014/main" id="{E7D4CB60-35B8-4069-9920-F89D137D0A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7200" y="1783971"/>
            <a:ext cx="455744" cy="589647"/>
          </a:xfrm>
          <a:prstGeom prst="rect">
            <a:avLst/>
          </a:prstGeom>
        </p:spPr>
      </p:pic>
      <p:pic>
        <p:nvPicPr>
          <p:cNvPr id="76" name="Picture 75">
            <a:extLst>
              <a:ext uri="{FF2B5EF4-FFF2-40B4-BE49-F238E27FC236}">
                <a16:creationId xmlns:a16="http://schemas.microsoft.com/office/drawing/2014/main" id="{9609CBCA-92A8-4D18-A61F-8ADE253F9F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8305" y="2003830"/>
            <a:ext cx="455744" cy="589647"/>
          </a:xfrm>
          <a:prstGeom prst="rect">
            <a:avLst/>
          </a:prstGeom>
        </p:spPr>
      </p:pic>
      <p:pic>
        <p:nvPicPr>
          <p:cNvPr id="77" name="Picture 76">
            <a:extLst>
              <a:ext uri="{FF2B5EF4-FFF2-40B4-BE49-F238E27FC236}">
                <a16:creationId xmlns:a16="http://schemas.microsoft.com/office/drawing/2014/main" id="{5E111CBB-EB61-4C9C-A724-5845578A0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613" y="2009354"/>
            <a:ext cx="455744" cy="589647"/>
          </a:xfrm>
          <a:prstGeom prst="rect">
            <a:avLst/>
          </a:prstGeom>
        </p:spPr>
      </p:pic>
      <p:pic>
        <p:nvPicPr>
          <p:cNvPr id="78" name="Picture 77">
            <a:extLst>
              <a:ext uri="{FF2B5EF4-FFF2-40B4-BE49-F238E27FC236}">
                <a16:creationId xmlns:a16="http://schemas.microsoft.com/office/drawing/2014/main" id="{F2372B36-DDF2-45E4-A2C8-E3C8581FCB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379" y="2003830"/>
            <a:ext cx="455744" cy="589647"/>
          </a:xfrm>
          <a:prstGeom prst="rect">
            <a:avLst/>
          </a:prstGeom>
        </p:spPr>
      </p:pic>
      <p:pic>
        <p:nvPicPr>
          <p:cNvPr id="79" name="Picture 78">
            <a:extLst>
              <a:ext uri="{FF2B5EF4-FFF2-40B4-BE49-F238E27FC236}">
                <a16:creationId xmlns:a16="http://schemas.microsoft.com/office/drawing/2014/main" id="{8949A84C-E2C7-4BD4-A16D-AEE7BD95B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750" y="2002764"/>
            <a:ext cx="455744" cy="589647"/>
          </a:xfrm>
          <a:prstGeom prst="rect">
            <a:avLst/>
          </a:prstGeom>
        </p:spPr>
      </p:pic>
      <p:pic>
        <p:nvPicPr>
          <p:cNvPr id="80" name="Picture 79">
            <a:extLst>
              <a:ext uri="{FF2B5EF4-FFF2-40B4-BE49-F238E27FC236}">
                <a16:creationId xmlns:a16="http://schemas.microsoft.com/office/drawing/2014/main" id="{B26EB856-8CD1-4B0F-AD35-E940654CB5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7658" y="1988481"/>
            <a:ext cx="455744" cy="589647"/>
          </a:xfrm>
          <a:prstGeom prst="rect">
            <a:avLst/>
          </a:prstGeom>
        </p:spPr>
      </p:pic>
      <p:sp>
        <p:nvSpPr>
          <p:cNvPr id="27" name="4 eggs">
            <a:hlinkClick r:id="rId9" action="ppaction://hlinksldjump"/>
            <a:extLst>
              <a:ext uri="{FF2B5EF4-FFF2-40B4-BE49-F238E27FC236}">
                <a16:creationId xmlns:a16="http://schemas.microsoft.com/office/drawing/2014/main" id="{932AE08E-EC95-42A9-9882-FFCE40495375}"/>
              </a:ext>
            </a:extLst>
          </p:cNvPr>
          <p:cNvSpPr/>
          <p:nvPr/>
        </p:nvSpPr>
        <p:spPr>
          <a:xfrm>
            <a:off x="1082062" y="1456951"/>
            <a:ext cx="3238117" cy="1560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6 eggs">
            <a:hlinkClick r:id="rId9" action="ppaction://hlinksldjump"/>
            <a:extLst>
              <a:ext uri="{FF2B5EF4-FFF2-40B4-BE49-F238E27FC236}">
                <a16:creationId xmlns:a16="http://schemas.microsoft.com/office/drawing/2014/main" id="{37122610-B1D4-43DB-BF50-CD1920DFE6B8}"/>
              </a:ext>
            </a:extLst>
          </p:cNvPr>
          <p:cNvSpPr/>
          <p:nvPr/>
        </p:nvSpPr>
        <p:spPr>
          <a:xfrm rot="5400000">
            <a:off x="5888890" y="564353"/>
            <a:ext cx="1452916" cy="3238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8 eggs">
            <a:hlinkClick r:id="rId9" action="ppaction://hlinksldjump"/>
            <a:extLst>
              <a:ext uri="{FF2B5EF4-FFF2-40B4-BE49-F238E27FC236}">
                <a16:creationId xmlns:a16="http://schemas.microsoft.com/office/drawing/2014/main" id="{77DF4786-E523-46F6-B50A-144F10117234}"/>
              </a:ext>
            </a:extLst>
          </p:cNvPr>
          <p:cNvSpPr/>
          <p:nvPr/>
        </p:nvSpPr>
        <p:spPr>
          <a:xfrm>
            <a:off x="3793997" y="3100890"/>
            <a:ext cx="3238117" cy="1163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616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1250"/>
                                  </p:stCondLst>
                                  <p:childTnLst>
                                    <p:set>
                                      <p:cBhvr>
                                        <p:cTn id="9"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0" restart="whenNotActive" fill="hold" evtFilter="cancelBubble" nodeType="interactiveSeq">
                <p:stCondLst>
                  <p:cond evt="onClick" delay="0">
                    <p:tgtEl>
                      <p:spTgt spid="81"/>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81"/>
                  </p:tgtEl>
                </p:cond>
              </p:nextCondLst>
            </p:seq>
            <p:seq concurrent="1" nextAc="seek">
              <p:cTn id="15" restart="whenNotActive" fill="hold" evtFilter="cancelBubble" nodeType="interactiveSeq">
                <p:stCondLst>
                  <p:cond evt="onClick" delay="0">
                    <p:tgtEl>
                      <p:spTgt spid="27"/>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par>
                          <p:cTn id="20" fill="hold">
                            <p:stCondLst>
                              <p:cond delay="0"/>
                            </p:stCondLst>
                            <p:childTnLst>
                              <p:par>
                                <p:cTn id="21" presetID="1" presetClass="exit" presetSubtype="0" fill="hold" grpId="1" nodeType="afterEffect">
                                  <p:stCondLst>
                                    <p:cond delay="125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33" grpId="0" animBg="1"/>
      <p:bldP spid="29" grpId="0" animBg="1"/>
      <p:bldP spid="29" grpId="1" animBg="1"/>
      <p:bldP spid="31" grpId="0" animBg="1"/>
      <p:bldP spid="3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84" y="679612"/>
            <a:ext cx="7994650" cy="498598"/>
          </a:xfrm>
          <a:prstGeom prst="rect">
            <a:avLst/>
          </a:prstGeom>
        </p:spPr>
        <p:txBody>
          <a:bodyPr wrap="square" lIns="0" tIns="0" rIns="0" bIns="0">
            <a:spAutoFit/>
          </a:bodyPr>
          <a:lstStyle/>
          <a:p>
            <a:pPr lvl="0" algn="ctr">
              <a:lnSpc>
                <a:spcPct val="90000"/>
              </a:lnSpc>
              <a:buSzPts val="1400"/>
            </a:pPr>
            <a:r>
              <a:rPr lang="en-US" dirty="0">
                <a:ea typeface="Roboto"/>
                <a:cs typeface="Roboto"/>
                <a:sym typeface="Roboto"/>
              </a:rPr>
              <a:t>Finally, it was time to feed the horses with some yummy apples. Which tree has 8 apples on it?</a:t>
            </a:r>
            <a:endParaRPr lang="en-GB" dirty="0"/>
          </a:p>
        </p:txBody>
      </p:sp>
      <p:pic>
        <p:nvPicPr>
          <p:cNvPr id="23" name="Picture 22">
            <a:extLst>
              <a:ext uri="{FF2B5EF4-FFF2-40B4-BE49-F238E27FC236}">
                <a16:creationId xmlns:a16="http://schemas.microsoft.com/office/drawing/2014/main" id="{47E16B9C-CEFE-4417-9999-61F311308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701" y="4058021"/>
            <a:ext cx="1398029" cy="2136610"/>
          </a:xfrm>
          <a:prstGeom prst="rect">
            <a:avLst/>
          </a:prstGeom>
        </p:spPr>
      </p:pic>
      <p:pic>
        <p:nvPicPr>
          <p:cNvPr id="35" name="Picture 34">
            <a:extLst>
              <a:ext uri="{FF2B5EF4-FFF2-40B4-BE49-F238E27FC236}">
                <a16:creationId xmlns:a16="http://schemas.microsoft.com/office/drawing/2014/main" id="{231B8FE2-09B2-483A-AE8D-25517E4B4C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15" y="1369640"/>
            <a:ext cx="2990908" cy="2542091"/>
          </a:xfrm>
          <a:prstGeom prst="rect">
            <a:avLst/>
          </a:prstGeom>
        </p:spPr>
      </p:pic>
      <p:pic>
        <p:nvPicPr>
          <p:cNvPr id="42" name="Picture 41">
            <a:extLst>
              <a:ext uri="{FF2B5EF4-FFF2-40B4-BE49-F238E27FC236}">
                <a16:creationId xmlns:a16="http://schemas.microsoft.com/office/drawing/2014/main" id="{89219F35-825B-46F6-B7B7-919F9AD595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647" y="4357578"/>
            <a:ext cx="1610048" cy="1764189"/>
          </a:xfrm>
          <a:prstGeom prst="rect">
            <a:avLst/>
          </a:prstGeom>
        </p:spPr>
      </p:pic>
      <p:sp>
        <p:nvSpPr>
          <p:cNvPr id="77" name="Speech Bubble: Rectangle with Corners Rounded 76">
            <a:extLst>
              <a:ext uri="{FF2B5EF4-FFF2-40B4-BE49-F238E27FC236}">
                <a16:creationId xmlns:a16="http://schemas.microsoft.com/office/drawing/2014/main" id="{3404B630-0D2F-4C46-A651-695C972E355D}"/>
              </a:ext>
            </a:extLst>
          </p:cNvPr>
          <p:cNvSpPr/>
          <p:nvPr/>
        </p:nvSpPr>
        <p:spPr>
          <a:xfrm>
            <a:off x="4863341" y="5076789"/>
            <a:ext cx="2066756" cy="697583"/>
          </a:xfrm>
          <a:prstGeom prst="wedgeRoundRectCallout">
            <a:avLst>
              <a:gd name="adj1" fmla="val 59391"/>
              <a:gd name="adj2" fmla="val -41544"/>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dk1"/>
                </a:solidFill>
                <a:ea typeface="Roboto"/>
                <a:cs typeface="Roboto"/>
                <a:sym typeface="Roboto"/>
              </a:rPr>
              <a:t>Well done! This tree has 8 apples.</a:t>
            </a:r>
            <a:endParaRPr lang="en-GB" dirty="0">
              <a:solidFill>
                <a:schemeClr val="tx1"/>
              </a:solidFill>
            </a:endParaRPr>
          </a:p>
        </p:txBody>
      </p:sp>
      <p:sp>
        <p:nvSpPr>
          <p:cNvPr id="47" name="Speech Bubble: Rectangle with Corners Rounded 46">
            <a:extLst>
              <a:ext uri="{FF2B5EF4-FFF2-40B4-BE49-F238E27FC236}">
                <a16:creationId xmlns:a16="http://schemas.microsoft.com/office/drawing/2014/main" id="{8D5D6791-4F6E-4422-99A6-38572E76F529}"/>
              </a:ext>
            </a:extLst>
          </p:cNvPr>
          <p:cNvSpPr/>
          <p:nvPr/>
        </p:nvSpPr>
        <p:spPr>
          <a:xfrm>
            <a:off x="5101790" y="5070747"/>
            <a:ext cx="1589857" cy="451454"/>
          </a:xfrm>
          <a:prstGeom prst="wedgeRoundRectCallout">
            <a:avLst>
              <a:gd name="adj1" fmla="val 75482"/>
              <a:gd name="adj2" fmla="val -32707"/>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sp>
        <p:nvSpPr>
          <p:cNvPr id="46" name="Speech Bubble: Rectangle with Corners Rounded 45">
            <a:extLst>
              <a:ext uri="{FF2B5EF4-FFF2-40B4-BE49-F238E27FC236}">
                <a16:creationId xmlns:a16="http://schemas.microsoft.com/office/drawing/2014/main" id="{8349FCD4-CFCD-4F34-89D5-C051AC4FD144}"/>
              </a:ext>
            </a:extLst>
          </p:cNvPr>
          <p:cNvSpPr/>
          <p:nvPr/>
        </p:nvSpPr>
        <p:spPr>
          <a:xfrm>
            <a:off x="5077546" y="5074107"/>
            <a:ext cx="1589857" cy="451454"/>
          </a:xfrm>
          <a:prstGeom prst="wedgeRoundRectCallout">
            <a:avLst>
              <a:gd name="adj1" fmla="val 77918"/>
              <a:gd name="adj2" fmla="val -33194"/>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pic>
        <p:nvPicPr>
          <p:cNvPr id="36" name="Picture 35">
            <a:extLst>
              <a:ext uri="{FF2B5EF4-FFF2-40B4-BE49-F238E27FC236}">
                <a16:creationId xmlns:a16="http://schemas.microsoft.com/office/drawing/2014/main" id="{8E599674-1121-481C-BB38-35D6D3CF5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5384" y="1369641"/>
            <a:ext cx="2990908" cy="2542091"/>
          </a:xfrm>
          <a:prstGeom prst="rect">
            <a:avLst/>
          </a:prstGeom>
        </p:spPr>
      </p:pic>
      <p:pic>
        <p:nvPicPr>
          <p:cNvPr id="37" name="Picture 36">
            <a:extLst>
              <a:ext uri="{FF2B5EF4-FFF2-40B4-BE49-F238E27FC236}">
                <a16:creationId xmlns:a16="http://schemas.microsoft.com/office/drawing/2014/main" id="{52364F3D-5FD2-476C-9A12-1073DE64A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6552" y="2980110"/>
            <a:ext cx="2990908" cy="2542091"/>
          </a:xfrm>
          <a:prstGeom prst="rect">
            <a:avLst/>
          </a:prstGeom>
        </p:spPr>
      </p:pic>
      <p:pic>
        <p:nvPicPr>
          <p:cNvPr id="3" name="Picture 2">
            <a:extLst>
              <a:ext uri="{FF2B5EF4-FFF2-40B4-BE49-F238E27FC236}">
                <a16:creationId xmlns:a16="http://schemas.microsoft.com/office/drawing/2014/main" id="{9905A266-3F80-4A17-B485-2BDBC4B16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7220" y="1624057"/>
            <a:ext cx="310553" cy="418265"/>
          </a:xfrm>
          <a:prstGeom prst="rect">
            <a:avLst/>
          </a:prstGeom>
        </p:spPr>
      </p:pic>
      <p:pic>
        <p:nvPicPr>
          <p:cNvPr id="40" name="Picture 39">
            <a:extLst>
              <a:ext uri="{FF2B5EF4-FFF2-40B4-BE49-F238E27FC236}">
                <a16:creationId xmlns:a16="http://schemas.microsoft.com/office/drawing/2014/main" id="{4BA970C2-F256-4613-A34B-A408CC391C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497" y="1748962"/>
            <a:ext cx="310553" cy="418265"/>
          </a:xfrm>
          <a:prstGeom prst="rect">
            <a:avLst/>
          </a:prstGeom>
        </p:spPr>
      </p:pic>
      <p:pic>
        <p:nvPicPr>
          <p:cNvPr id="41" name="Picture 40">
            <a:extLst>
              <a:ext uri="{FF2B5EF4-FFF2-40B4-BE49-F238E27FC236}">
                <a16:creationId xmlns:a16="http://schemas.microsoft.com/office/drawing/2014/main" id="{DB1EEAE1-69DA-4901-94EF-5345B26B85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4321" y="1660894"/>
            <a:ext cx="310553" cy="418265"/>
          </a:xfrm>
          <a:prstGeom prst="rect">
            <a:avLst/>
          </a:prstGeom>
        </p:spPr>
      </p:pic>
      <p:pic>
        <p:nvPicPr>
          <p:cNvPr id="43" name="Picture 42">
            <a:extLst>
              <a:ext uri="{FF2B5EF4-FFF2-40B4-BE49-F238E27FC236}">
                <a16:creationId xmlns:a16="http://schemas.microsoft.com/office/drawing/2014/main" id="{86F57AEC-ACA9-47B5-B539-5659367A69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873" y="2167227"/>
            <a:ext cx="310553" cy="418265"/>
          </a:xfrm>
          <a:prstGeom prst="rect">
            <a:avLst/>
          </a:prstGeom>
        </p:spPr>
      </p:pic>
      <p:pic>
        <p:nvPicPr>
          <p:cNvPr id="44" name="Picture 43">
            <a:extLst>
              <a:ext uri="{FF2B5EF4-FFF2-40B4-BE49-F238E27FC236}">
                <a16:creationId xmlns:a16="http://schemas.microsoft.com/office/drawing/2014/main" id="{DEEE6D4E-D1AE-405A-95AC-D3A018D075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4773" y="2255468"/>
            <a:ext cx="310553" cy="418265"/>
          </a:xfrm>
          <a:prstGeom prst="rect">
            <a:avLst/>
          </a:prstGeom>
        </p:spPr>
      </p:pic>
      <p:pic>
        <p:nvPicPr>
          <p:cNvPr id="45" name="Picture 44">
            <a:extLst>
              <a:ext uri="{FF2B5EF4-FFF2-40B4-BE49-F238E27FC236}">
                <a16:creationId xmlns:a16="http://schemas.microsoft.com/office/drawing/2014/main" id="{CFA1E5C3-784E-47DF-8350-D7C780131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8098" y="2255468"/>
            <a:ext cx="310553" cy="418265"/>
          </a:xfrm>
          <a:prstGeom prst="rect">
            <a:avLst/>
          </a:prstGeom>
        </p:spPr>
      </p:pic>
      <p:pic>
        <p:nvPicPr>
          <p:cNvPr id="66" name="Picture 65">
            <a:extLst>
              <a:ext uri="{FF2B5EF4-FFF2-40B4-BE49-F238E27FC236}">
                <a16:creationId xmlns:a16="http://schemas.microsoft.com/office/drawing/2014/main" id="{4DC5A1BC-D53D-448D-855F-C1B43373DB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9691" y="3142902"/>
            <a:ext cx="310553" cy="418265"/>
          </a:xfrm>
          <a:prstGeom prst="rect">
            <a:avLst/>
          </a:prstGeom>
        </p:spPr>
      </p:pic>
      <p:pic>
        <p:nvPicPr>
          <p:cNvPr id="67" name="Picture 66">
            <a:extLst>
              <a:ext uri="{FF2B5EF4-FFF2-40B4-BE49-F238E27FC236}">
                <a16:creationId xmlns:a16="http://schemas.microsoft.com/office/drawing/2014/main" id="{6F8D5AA7-BDF5-4F8F-A76D-BCADF517F7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8279" y="3379378"/>
            <a:ext cx="310553" cy="418265"/>
          </a:xfrm>
          <a:prstGeom prst="rect">
            <a:avLst/>
          </a:prstGeom>
        </p:spPr>
      </p:pic>
      <p:pic>
        <p:nvPicPr>
          <p:cNvPr id="68" name="Picture 67">
            <a:extLst>
              <a:ext uri="{FF2B5EF4-FFF2-40B4-BE49-F238E27FC236}">
                <a16:creationId xmlns:a16="http://schemas.microsoft.com/office/drawing/2014/main" id="{72D8CC41-2EFA-4E72-9A10-4414C49703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103" y="3291310"/>
            <a:ext cx="310553" cy="418265"/>
          </a:xfrm>
          <a:prstGeom prst="rect">
            <a:avLst/>
          </a:prstGeom>
        </p:spPr>
      </p:pic>
      <p:pic>
        <p:nvPicPr>
          <p:cNvPr id="78" name="Picture 77">
            <a:extLst>
              <a:ext uri="{FF2B5EF4-FFF2-40B4-BE49-F238E27FC236}">
                <a16:creationId xmlns:a16="http://schemas.microsoft.com/office/drawing/2014/main" id="{C889C4E0-0725-46D0-A0EB-18A285BB7B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4181" y="3730180"/>
            <a:ext cx="310553" cy="418265"/>
          </a:xfrm>
          <a:prstGeom prst="rect">
            <a:avLst/>
          </a:prstGeom>
        </p:spPr>
      </p:pic>
      <p:pic>
        <p:nvPicPr>
          <p:cNvPr id="79" name="Picture 78">
            <a:extLst>
              <a:ext uri="{FF2B5EF4-FFF2-40B4-BE49-F238E27FC236}">
                <a16:creationId xmlns:a16="http://schemas.microsoft.com/office/drawing/2014/main" id="{CA919796-3D6C-4B2E-B931-107A2E217E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3555" y="3885884"/>
            <a:ext cx="310553" cy="418265"/>
          </a:xfrm>
          <a:prstGeom prst="rect">
            <a:avLst/>
          </a:prstGeom>
        </p:spPr>
      </p:pic>
      <p:pic>
        <p:nvPicPr>
          <p:cNvPr id="80" name="Picture 79">
            <a:extLst>
              <a:ext uri="{FF2B5EF4-FFF2-40B4-BE49-F238E27FC236}">
                <a16:creationId xmlns:a16="http://schemas.microsoft.com/office/drawing/2014/main" id="{663A189E-6C1B-460E-9A0C-D51C14DD59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0507" y="4148445"/>
            <a:ext cx="310553" cy="418265"/>
          </a:xfrm>
          <a:prstGeom prst="rect">
            <a:avLst/>
          </a:prstGeom>
        </p:spPr>
      </p:pic>
      <p:pic>
        <p:nvPicPr>
          <p:cNvPr id="81" name="Picture 80">
            <a:extLst>
              <a:ext uri="{FF2B5EF4-FFF2-40B4-BE49-F238E27FC236}">
                <a16:creationId xmlns:a16="http://schemas.microsoft.com/office/drawing/2014/main" id="{08CE8BDD-95D6-4FA6-A1CA-6F9AF6C28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4425" y="3645757"/>
            <a:ext cx="310553" cy="418265"/>
          </a:xfrm>
          <a:prstGeom prst="rect">
            <a:avLst/>
          </a:prstGeom>
        </p:spPr>
      </p:pic>
      <p:pic>
        <p:nvPicPr>
          <p:cNvPr id="82" name="Picture 81">
            <a:extLst>
              <a:ext uri="{FF2B5EF4-FFF2-40B4-BE49-F238E27FC236}">
                <a16:creationId xmlns:a16="http://schemas.microsoft.com/office/drawing/2014/main" id="{2A57CE77-4962-45F0-85DA-C70F33A55E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9920" y="3745239"/>
            <a:ext cx="310553" cy="418265"/>
          </a:xfrm>
          <a:prstGeom prst="rect">
            <a:avLst/>
          </a:prstGeom>
        </p:spPr>
      </p:pic>
      <p:pic>
        <p:nvPicPr>
          <p:cNvPr id="83" name="Picture 82">
            <a:extLst>
              <a:ext uri="{FF2B5EF4-FFF2-40B4-BE49-F238E27FC236}">
                <a16:creationId xmlns:a16="http://schemas.microsoft.com/office/drawing/2014/main" id="{1E153A74-A898-4DFC-A747-4E87D1A812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632" y="1608000"/>
            <a:ext cx="310553" cy="418265"/>
          </a:xfrm>
          <a:prstGeom prst="rect">
            <a:avLst/>
          </a:prstGeom>
        </p:spPr>
      </p:pic>
      <p:pic>
        <p:nvPicPr>
          <p:cNvPr id="84" name="Picture 83">
            <a:extLst>
              <a:ext uri="{FF2B5EF4-FFF2-40B4-BE49-F238E27FC236}">
                <a16:creationId xmlns:a16="http://schemas.microsoft.com/office/drawing/2014/main" id="{18DDA68E-35BA-47E5-9EF7-CA492D367B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7686" y="1723721"/>
            <a:ext cx="310553" cy="418265"/>
          </a:xfrm>
          <a:prstGeom prst="rect">
            <a:avLst/>
          </a:prstGeom>
        </p:spPr>
      </p:pic>
      <p:pic>
        <p:nvPicPr>
          <p:cNvPr id="85" name="Picture 84">
            <a:extLst>
              <a:ext uri="{FF2B5EF4-FFF2-40B4-BE49-F238E27FC236}">
                <a16:creationId xmlns:a16="http://schemas.microsoft.com/office/drawing/2014/main" id="{EFF1F870-ACE8-448F-B599-B49D3CA3B5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029" y="2181127"/>
            <a:ext cx="310553" cy="418265"/>
          </a:xfrm>
          <a:prstGeom prst="rect">
            <a:avLst/>
          </a:prstGeom>
        </p:spPr>
      </p:pic>
      <p:pic>
        <p:nvPicPr>
          <p:cNvPr id="86" name="Picture 85">
            <a:extLst>
              <a:ext uri="{FF2B5EF4-FFF2-40B4-BE49-F238E27FC236}">
                <a16:creationId xmlns:a16="http://schemas.microsoft.com/office/drawing/2014/main" id="{91FB5ACC-400A-442F-ACA5-DA664597F6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5561" y="2181127"/>
            <a:ext cx="310553" cy="418265"/>
          </a:xfrm>
          <a:prstGeom prst="rect">
            <a:avLst/>
          </a:prstGeom>
        </p:spPr>
      </p:pic>
      <p:sp>
        <p:nvSpPr>
          <p:cNvPr id="87" name="6 apples">
            <a:hlinkClick r:id="rId6" action="ppaction://hlinksldjump"/>
            <a:extLst>
              <a:ext uri="{FF2B5EF4-FFF2-40B4-BE49-F238E27FC236}">
                <a16:creationId xmlns:a16="http://schemas.microsoft.com/office/drawing/2014/main" id="{C2B7A6F7-18DB-40E2-8231-D625719CEA4F}"/>
              </a:ext>
            </a:extLst>
          </p:cNvPr>
          <p:cNvSpPr/>
          <p:nvPr/>
        </p:nvSpPr>
        <p:spPr>
          <a:xfrm>
            <a:off x="510221" y="1294212"/>
            <a:ext cx="2539699" cy="2351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4 apples">
            <a:hlinkClick r:id="rId6" action="ppaction://hlinksldjump"/>
            <a:extLst>
              <a:ext uri="{FF2B5EF4-FFF2-40B4-BE49-F238E27FC236}">
                <a16:creationId xmlns:a16="http://schemas.microsoft.com/office/drawing/2014/main" id="{6A62B973-A177-4F5A-BA19-211009C244CB}"/>
              </a:ext>
            </a:extLst>
          </p:cNvPr>
          <p:cNvSpPr/>
          <p:nvPr/>
        </p:nvSpPr>
        <p:spPr>
          <a:xfrm rot="5400000">
            <a:off x="5802885" y="1454365"/>
            <a:ext cx="2428933" cy="243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8 apples">
            <a:hlinkClick r:id="rId6" action="ppaction://hlinksldjump"/>
            <a:extLst>
              <a:ext uri="{FF2B5EF4-FFF2-40B4-BE49-F238E27FC236}">
                <a16:creationId xmlns:a16="http://schemas.microsoft.com/office/drawing/2014/main" id="{E8E7FD4F-A5A2-4042-805C-2B1A7188BDDD}"/>
              </a:ext>
            </a:extLst>
          </p:cNvPr>
          <p:cNvSpPr/>
          <p:nvPr/>
        </p:nvSpPr>
        <p:spPr>
          <a:xfrm>
            <a:off x="3012423" y="3100890"/>
            <a:ext cx="2610455" cy="2104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16578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89"/>
                  </p:tgtEl>
                </p:cond>
              </p:nextCondLst>
            </p:seq>
            <p:seq concurrent="1" nextAc="seek">
              <p:cTn id="7" restart="whenNotActive" fill="hold" evtFilter="cancelBubble" nodeType="interactiveSeq">
                <p:stCondLst>
                  <p:cond evt="onClick" delay="0">
                    <p:tgtEl>
                      <p:spTgt spid="8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par>
                                <p:cTn id="12" presetID="1" presetClass="exit" presetSubtype="0" fill="hold" grpId="1" nodeType="withEffect">
                                  <p:stCondLst>
                                    <p:cond delay="1250"/>
                                  </p:stCondLst>
                                  <p:childTnLst>
                                    <p:set>
                                      <p:cBhvr>
                                        <p:cTn id="13"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4" restart="whenNotActive" fill="hold" evtFilter="cancelBubble" nodeType="interactiveSeq">
                <p:stCondLst>
                  <p:cond evt="onClick" delay="0">
                    <p:tgtEl>
                      <p:spTgt spid="8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xit" presetSubtype="0" fill="hold" grpId="1" nodeType="withEffect">
                                  <p:stCondLst>
                                    <p:cond delay="1250"/>
                                  </p:stCondLst>
                                  <p:childTnLst>
                                    <p:set>
                                      <p:cBhvr>
                                        <p:cTn id="20"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88"/>
                  </p:tgtEl>
                </p:cond>
              </p:nextCondLst>
            </p:seq>
          </p:childTnLst>
        </p:cTn>
      </p:par>
    </p:tnLst>
    <p:bldLst>
      <p:bldP spid="77" grpId="0" animBg="1"/>
      <p:bldP spid="47" grpId="0" animBg="1"/>
      <p:bldP spid="47" grpId="1" animBg="1"/>
      <p:bldP spid="46" grpId="0" animBg="1"/>
      <p:bldP spid="4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peech Bubble: Rectangle with Corners Rounded 76">
            <a:extLst>
              <a:ext uri="{FF2B5EF4-FFF2-40B4-BE49-F238E27FC236}">
                <a16:creationId xmlns:a16="http://schemas.microsoft.com/office/drawing/2014/main" id="{3404B630-0D2F-4C46-A651-695C972E355D}"/>
              </a:ext>
            </a:extLst>
          </p:cNvPr>
          <p:cNvSpPr/>
          <p:nvPr/>
        </p:nvSpPr>
        <p:spPr>
          <a:xfrm>
            <a:off x="3429000" y="4784461"/>
            <a:ext cx="3149029" cy="1410170"/>
          </a:xfrm>
          <a:prstGeom prst="wedgeRoundRectCallout">
            <a:avLst>
              <a:gd name="adj1" fmla="val 64406"/>
              <a:gd name="adj2" fmla="val -21270"/>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dk1"/>
                </a:solidFill>
                <a:ea typeface="Roboto"/>
                <a:cs typeface="Roboto"/>
                <a:sym typeface="Roboto"/>
              </a:rPr>
              <a:t>That’s right! I picked the biscuit that has 8 sides because I love the number 8! My biscuit is an octagon.</a:t>
            </a:r>
            <a:endParaRPr lang="en-GB" dirty="0">
              <a:solidFill>
                <a:schemeClr val="tx1"/>
              </a:solidFill>
            </a:endParaRPr>
          </a:p>
        </p:txBody>
      </p:sp>
      <p:sp>
        <p:nvSpPr>
          <p:cNvPr id="5" name="Rectangle 4"/>
          <p:cNvSpPr/>
          <p:nvPr/>
        </p:nvSpPr>
        <p:spPr>
          <a:xfrm>
            <a:off x="571484" y="679612"/>
            <a:ext cx="7994650" cy="498598"/>
          </a:xfrm>
          <a:prstGeom prst="rect">
            <a:avLst/>
          </a:prstGeom>
        </p:spPr>
        <p:txBody>
          <a:bodyPr wrap="square" lIns="0" tIns="0" rIns="0" bIns="0">
            <a:spAutoFit/>
          </a:bodyPr>
          <a:lstStyle/>
          <a:p>
            <a:pPr lvl="0" algn="ctr">
              <a:lnSpc>
                <a:spcPct val="90000"/>
              </a:lnSpc>
              <a:buSzPts val="1400"/>
            </a:pPr>
            <a:r>
              <a:rPr lang="en-US" dirty="0">
                <a:ea typeface="Roboto"/>
                <a:cs typeface="Roboto"/>
                <a:sym typeface="Roboto"/>
              </a:rPr>
              <a:t>Before Number Eight went home, he and Farmer Flo had a lovely cup of tea and a biscuit. Which biscuit do you think Number Eight chose</a:t>
            </a:r>
            <a:r>
              <a:rPr lang="en-US" dirty="0">
                <a:solidFill>
                  <a:schemeClr val="dk1"/>
                </a:solidFill>
                <a:ea typeface="Roboto"/>
                <a:cs typeface="Roboto"/>
                <a:sym typeface="Roboto"/>
              </a:rPr>
              <a:t>? Why?</a:t>
            </a:r>
            <a:endParaRPr lang="en-GB" dirty="0"/>
          </a:p>
        </p:txBody>
      </p:sp>
      <p:pic>
        <p:nvPicPr>
          <p:cNvPr id="23" name="Picture 22">
            <a:extLst>
              <a:ext uri="{FF2B5EF4-FFF2-40B4-BE49-F238E27FC236}">
                <a16:creationId xmlns:a16="http://schemas.microsoft.com/office/drawing/2014/main" id="{47E16B9C-CEFE-4417-9999-61F311308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701" y="4058021"/>
            <a:ext cx="1398029" cy="2136610"/>
          </a:xfrm>
          <a:prstGeom prst="rect">
            <a:avLst/>
          </a:prstGeom>
        </p:spPr>
      </p:pic>
      <p:sp>
        <p:nvSpPr>
          <p:cNvPr id="46" name="Speech Bubble: Rectangle with Corners Rounded 45">
            <a:extLst>
              <a:ext uri="{FF2B5EF4-FFF2-40B4-BE49-F238E27FC236}">
                <a16:creationId xmlns:a16="http://schemas.microsoft.com/office/drawing/2014/main" id="{8349FCD4-CFCD-4F34-89D5-C051AC4FD144}"/>
              </a:ext>
            </a:extLst>
          </p:cNvPr>
          <p:cNvSpPr/>
          <p:nvPr/>
        </p:nvSpPr>
        <p:spPr>
          <a:xfrm>
            <a:off x="4722631" y="4870846"/>
            <a:ext cx="1589857" cy="451454"/>
          </a:xfrm>
          <a:prstGeom prst="wedgeRoundRectCallout">
            <a:avLst>
              <a:gd name="adj1" fmla="val 87790"/>
              <a:gd name="adj2" fmla="val 27173"/>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sp>
        <p:nvSpPr>
          <p:cNvPr id="47" name="Speech Bubble: Rectangle with Corners Rounded 46">
            <a:extLst>
              <a:ext uri="{FF2B5EF4-FFF2-40B4-BE49-F238E27FC236}">
                <a16:creationId xmlns:a16="http://schemas.microsoft.com/office/drawing/2014/main" id="{8D5D6791-4F6E-4422-99A6-38572E76F529}"/>
              </a:ext>
            </a:extLst>
          </p:cNvPr>
          <p:cNvSpPr/>
          <p:nvPr/>
        </p:nvSpPr>
        <p:spPr>
          <a:xfrm>
            <a:off x="4722631" y="4870846"/>
            <a:ext cx="1589857" cy="451454"/>
          </a:xfrm>
          <a:prstGeom prst="wedgeRoundRectCallout">
            <a:avLst>
              <a:gd name="adj1" fmla="val 85430"/>
              <a:gd name="adj2" fmla="val 29121"/>
              <a:gd name="adj3" fmla="val 16667"/>
            </a:avLst>
          </a:prstGeom>
          <a:solidFill>
            <a:schemeClr val="bg1"/>
          </a:solidFill>
          <a:ln w="25400">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dk1"/>
                </a:solidFill>
                <a:ea typeface="Arial"/>
                <a:cs typeface="Arial"/>
                <a:sym typeface="Arial"/>
              </a:rPr>
              <a:t>Try again!</a:t>
            </a:r>
            <a:endParaRPr lang="en-GB" dirty="0"/>
          </a:p>
        </p:txBody>
      </p:sp>
      <p:pic>
        <p:nvPicPr>
          <p:cNvPr id="38" name="Picture 37">
            <a:extLst>
              <a:ext uri="{FF2B5EF4-FFF2-40B4-BE49-F238E27FC236}">
                <a16:creationId xmlns:a16="http://schemas.microsoft.com/office/drawing/2014/main" id="{0F814CC1-2834-42AA-9420-5D0699E19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2038" y="3428999"/>
            <a:ext cx="1240097" cy="930357"/>
          </a:xfrm>
          <a:prstGeom prst="rect">
            <a:avLst/>
          </a:prstGeom>
        </p:spPr>
      </p:pic>
      <p:pic>
        <p:nvPicPr>
          <p:cNvPr id="39" name="Picture 38">
            <a:extLst>
              <a:ext uri="{FF2B5EF4-FFF2-40B4-BE49-F238E27FC236}">
                <a16:creationId xmlns:a16="http://schemas.microsoft.com/office/drawing/2014/main" id="{E30B0FBB-21EF-4DF1-A249-689591A946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9375" y="1679778"/>
            <a:ext cx="1954395" cy="1388996"/>
          </a:xfrm>
          <a:prstGeom prst="rect">
            <a:avLst/>
          </a:prstGeom>
        </p:spPr>
      </p:pic>
      <p:pic>
        <p:nvPicPr>
          <p:cNvPr id="36" name="Picture 35">
            <a:extLst>
              <a:ext uri="{FF2B5EF4-FFF2-40B4-BE49-F238E27FC236}">
                <a16:creationId xmlns:a16="http://schemas.microsoft.com/office/drawing/2014/main" id="{A0945966-AA1E-44F7-BCC0-ACCE0DE6FC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2282" y="1338224"/>
            <a:ext cx="3270712" cy="3214146"/>
          </a:xfrm>
          <a:prstGeom prst="rect">
            <a:avLst/>
          </a:prstGeom>
        </p:spPr>
      </p:pic>
      <p:pic>
        <p:nvPicPr>
          <p:cNvPr id="45" name="Picture 44">
            <a:extLst>
              <a:ext uri="{FF2B5EF4-FFF2-40B4-BE49-F238E27FC236}">
                <a16:creationId xmlns:a16="http://schemas.microsoft.com/office/drawing/2014/main" id="{F789B526-5B2F-4AB3-BA2B-407E84FC9B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7650" y="1854326"/>
            <a:ext cx="969668" cy="860971"/>
          </a:xfrm>
          <a:prstGeom prst="rect">
            <a:avLst/>
          </a:prstGeom>
        </p:spPr>
      </p:pic>
      <p:pic>
        <p:nvPicPr>
          <p:cNvPr id="67" name="Picture 66">
            <a:extLst>
              <a:ext uri="{FF2B5EF4-FFF2-40B4-BE49-F238E27FC236}">
                <a16:creationId xmlns:a16="http://schemas.microsoft.com/office/drawing/2014/main" id="{A916AAB3-9852-4B6F-9E4B-5789019239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8609" y="3063450"/>
            <a:ext cx="926497" cy="927600"/>
          </a:xfrm>
          <a:prstGeom prst="rect">
            <a:avLst/>
          </a:prstGeom>
        </p:spPr>
      </p:pic>
      <p:pic>
        <p:nvPicPr>
          <p:cNvPr id="68" name="Picture 67">
            <a:extLst>
              <a:ext uri="{FF2B5EF4-FFF2-40B4-BE49-F238E27FC236}">
                <a16:creationId xmlns:a16="http://schemas.microsoft.com/office/drawing/2014/main" id="{8DF9F411-EC64-48F6-ABC6-6BC85B0A99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4164" y="2849820"/>
            <a:ext cx="1116258" cy="772077"/>
          </a:xfrm>
          <a:prstGeom prst="rect">
            <a:avLst/>
          </a:prstGeom>
        </p:spPr>
      </p:pic>
      <p:sp>
        <p:nvSpPr>
          <p:cNvPr id="21" name="circle">
            <a:hlinkClick r:id="rId9" action="ppaction://hlinksldjump"/>
            <a:extLst>
              <a:ext uri="{FF2B5EF4-FFF2-40B4-BE49-F238E27FC236}">
                <a16:creationId xmlns:a16="http://schemas.microsoft.com/office/drawing/2014/main" id="{E930266B-47AF-42DD-B897-C3A7B8F2D5FC}"/>
              </a:ext>
            </a:extLst>
          </p:cNvPr>
          <p:cNvSpPr/>
          <p:nvPr/>
        </p:nvSpPr>
        <p:spPr>
          <a:xfrm>
            <a:off x="4722631" y="1715829"/>
            <a:ext cx="1116258" cy="1075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square">
            <a:hlinkClick r:id="rId9" action="ppaction://hlinksldjump"/>
            <a:extLst>
              <a:ext uri="{FF2B5EF4-FFF2-40B4-BE49-F238E27FC236}">
                <a16:creationId xmlns:a16="http://schemas.microsoft.com/office/drawing/2014/main" id="{2A822F7A-9C14-48FA-BEF7-1476182243BD}"/>
              </a:ext>
            </a:extLst>
          </p:cNvPr>
          <p:cNvSpPr/>
          <p:nvPr/>
        </p:nvSpPr>
        <p:spPr>
          <a:xfrm>
            <a:off x="3060810" y="2836754"/>
            <a:ext cx="1823939" cy="785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ctagon">
            <a:hlinkClick r:id="rId9" action="ppaction://hlinksldjump"/>
            <a:extLst>
              <a:ext uri="{FF2B5EF4-FFF2-40B4-BE49-F238E27FC236}">
                <a16:creationId xmlns:a16="http://schemas.microsoft.com/office/drawing/2014/main" id="{EBC80998-0748-4808-B956-301F9C0E807E}"/>
              </a:ext>
            </a:extLst>
          </p:cNvPr>
          <p:cNvSpPr/>
          <p:nvPr/>
        </p:nvSpPr>
        <p:spPr>
          <a:xfrm>
            <a:off x="5117683" y="2995064"/>
            <a:ext cx="1116258" cy="1075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69884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xit" presetSubtype="0" fill="hold" grpId="1" nodeType="withEffect">
                                  <p:stCondLst>
                                    <p:cond delay="1250"/>
                                  </p:stCondLst>
                                  <p:childTnLst>
                                    <p:set>
                                      <p:cBhvr>
                                        <p:cTn id="8"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xit" presetSubtype="0" fill="hold" grpId="1" nodeType="withEffect">
                                  <p:stCondLst>
                                    <p:cond delay="1250"/>
                                  </p:stCondLst>
                                  <p:childTnLst>
                                    <p:set>
                                      <p:cBhvr>
                                        <p:cTn id="20"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77" grpId="0" animBg="1"/>
      <p:bldP spid="46" grpId="0" animBg="1"/>
      <p:bldP spid="46" grpId="1" animBg="1"/>
      <p:bldP spid="47" grpId="0" animBg="1"/>
      <p:bldP spid="47" grpId="1"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52347B2A-9523-467B-9247-56728D36972D}" vid="{A45CB5A9-C685-4E6A-B517-7B3840E9BA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954</TotalTime>
  <Words>571</Words>
  <Application>Microsoft Office PowerPoint</Application>
  <PresentationFormat>On-screen Show (4:3)</PresentationFormat>
  <Paragraphs>62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Twinkl</vt:lpstr>
      <vt:lpstr>Roboto</vt:lpstr>
      <vt:lpstr>Calibri</vt:lpstr>
      <vt:lpstr>Office Theme</vt:lpstr>
      <vt:lpstr>PowerPoint Presentation</vt:lpstr>
      <vt:lpstr>Meet Number Eight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Faye Leather</dc:creator>
  <cp:lastModifiedBy>Laura Leggett</cp:lastModifiedBy>
  <cp:revision>74</cp:revision>
  <dcterms:created xsi:type="dcterms:W3CDTF">2020-07-14T10:36:06Z</dcterms:created>
  <dcterms:modified xsi:type="dcterms:W3CDTF">2022-07-07T16:03:44Z</dcterms:modified>
</cp:coreProperties>
</file>