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8" r:id="rId2"/>
    <p:sldId id="264" r:id="rId3"/>
    <p:sldId id="295" r:id="rId4"/>
    <p:sldId id="277" r:id="rId5"/>
    <p:sldId id="278" r:id="rId6"/>
    <p:sldId id="300" r:id="rId7"/>
    <p:sldId id="303" r:id="rId8"/>
    <p:sldId id="280" r:id="rId9"/>
    <p:sldId id="301" r:id="rId10"/>
    <p:sldId id="288" r:id="rId11"/>
    <p:sldId id="298" r:id="rId12"/>
    <p:sldId id="290" r:id="rId13"/>
    <p:sldId id="302" r:id="rId14"/>
    <p:sldId id="297" r:id="rId15"/>
    <p:sldId id="283" r:id="rId16"/>
    <p:sldId id="285" r:id="rId17"/>
    <p:sldId id="267" r:id="rId18"/>
  </p:sldIdLst>
  <p:sldSz cx="9144000" cy="6858000" type="screen4x3"/>
  <p:notesSz cx="6858000" cy="9144000"/>
  <p:embeddedFontLst>
    <p:embeddedFont>
      <p:font typeface="Twinkl" panose="020B0604020202020204" pitchFamily="2" charset="0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Roboto" panose="020B060402020202020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516A"/>
    <a:srgbClr val="EA516C"/>
    <a:srgbClr val="F39C93"/>
    <a:srgbClr val="7868AC"/>
    <a:srgbClr val="009386"/>
    <a:srgbClr val="FDD182"/>
    <a:srgbClr val="BC0105"/>
    <a:srgbClr val="DE1E5A"/>
    <a:srgbClr val="FFEDAA"/>
    <a:srgbClr val="47B1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87" autoAdjust="0"/>
    <p:restoredTop sz="94599" autoAdjust="0"/>
  </p:normalViewPr>
  <p:slideViewPr>
    <p:cSldViewPr snapToGrid="0" showGuides="1">
      <p:cViewPr varScale="1">
        <p:scale>
          <a:sx n="100" d="100"/>
          <a:sy n="100" d="100"/>
        </p:scale>
        <p:origin x="1734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numbers-number-system/all-about-numbers-numbers-the-number-system-number-mathematics-eyfs-early-years/number-10-all-about-numbers-numbers-the-number-system-number-mathematics-eyfs-early-years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numbers-number-system/all-about-numbers-numbers-the-number-system-number-mathematics-eyfs-early-years/number-10-all-about-numbers-numbers-the-number-system-number-mathematics-eyfs-early-years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numbers-number-system/all-about-numbers-numbers-the-number-system-number-mathematics-eyfs-early-years/number-10-all-about-numbers-numbers-the-number-system-number-mathematics-eyfs-early-year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resources/early-years-numbers-number-system/all-about-numbers-numbers-the-number-system-number-mathematics-eyfs-early-years/number-9-all-about-numbers-numbers-the-number-system-number-mathematics-eyfs-early-years" TargetMode="Externa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5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slide" Target="slide11.xml"/><Relationship Id="rId2" Type="http://schemas.openxmlformats.org/officeDocument/2006/relationships/image" Target="../media/image25.tiff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14.png"/><Relationship Id="rId9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dirty="0">
                <a:latin typeface="Twinkl" pitchFamily="2" charset="77"/>
              </a:rPr>
              <a:t>Number Ten decided to see what minibeasts she could find.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5920CC-8972-4612-B593-68AAB3E9FF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53" y="1075209"/>
            <a:ext cx="7216894" cy="51031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289" y="4571451"/>
            <a:ext cx="1466845" cy="17532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2D76CF-343D-4723-B56A-53911C1290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29" y="1178313"/>
            <a:ext cx="680269" cy="7381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27192A-7472-4416-8482-448EA92947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63" y="1178314"/>
            <a:ext cx="249497" cy="24105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53F57C5-A92A-43CE-A9C9-EAC13DF4BE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476" y="1467883"/>
            <a:ext cx="249497" cy="24105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EEA4D02-C723-4C83-B939-B6C3940F35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538" y="1869123"/>
            <a:ext cx="249497" cy="24105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E5D2C16F-EA18-4CB4-B53D-F4297534E2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18" y="1285194"/>
            <a:ext cx="249497" cy="24105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4328242-5092-454C-BF1D-1F3E9A632E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473" y="1658899"/>
            <a:ext cx="249497" cy="24105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04B055-CE9A-48B6-BDA1-CE0439C19FB9}"/>
              </a:ext>
            </a:extLst>
          </p:cNvPr>
          <p:cNvCxnSpPr>
            <a:cxnSpLocks/>
          </p:cNvCxnSpPr>
          <p:nvPr/>
        </p:nvCxnSpPr>
        <p:spPr>
          <a:xfrm flipV="1">
            <a:off x="1713222" y="1298841"/>
            <a:ext cx="0" cy="17192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26FAB63-A8DD-470D-99EF-1D085B4701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01" y="2887981"/>
            <a:ext cx="899042" cy="7388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89DC3E8-8220-4880-BE22-E14D7DC91B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989" y="4364489"/>
            <a:ext cx="899042" cy="42065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A4E9430-B9E9-4BF5-8832-C3D1922A0A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14" y="3416470"/>
            <a:ext cx="899042" cy="42065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86F00E0-D0E2-4447-9477-A57D3BC660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476" y="4209657"/>
            <a:ext cx="899042" cy="4206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0E8D24B-0803-465F-B175-FB3E86A8C3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78">
            <a:off x="3105315" y="2861074"/>
            <a:ext cx="801889" cy="5389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5D230BF-86AF-4DCD-990C-D3B8D6EF4AF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701" y="3510361"/>
            <a:ext cx="362869" cy="24856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BC12567-AF09-4D5F-90E3-610678692E5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199" y="3510780"/>
            <a:ext cx="362869" cy="24856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4A5DB964-FE04-4E37-B194-95094AC65D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358" y="4913981"/>
            <a:ext cx="665073" cy="53408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528F73E8-F806-49EE-B827-C13E3A9152F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35" y="4007493"/>
            <a:ext cx="665073" cy="53408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E5FBD55-FDE8-463D-A89E-63AFBD7047C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587" y="5100516"/>
            <a:ext cx="558293" cy="347552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BDA0FCDE-6878-4077-933F-E16F19FD29A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695" y="4038395"/>
            <a:ext cx="558293" cy="347552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D25AAF82-81F3-4F61-95F0-0F93032443F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229" y="4937122"/>
            <a:ext cx="558293" cy="34755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4609E1C-1AF2-49CC-A606-7CA50DF1CD5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2954">
            <a:off x="7263682" y="2614850"/>
            <a:ext cx="792704" cy="641106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BE09BA2D-02BF-4575-BD41-766C4115D80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8120">
            <a:off x="4997706" y="2189591"/>
            <a:ext cx="792704" cy="64110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77C39651-F9D2-405F-9CDD-A86B9720E42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217" y="4340113"/>
            <a:ext cx="396789" cy="1015741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66A495A6-4564-4A46-BFC0-4F16A849D4A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640" y="2856541"/>
            <a:ext cx="396789" cy="1015741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3E11DC00-7851-45B6-9E3B-9E037307322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18" y="2728879"/>
            <a:ext cx="396789" cy="1015741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1D35315-DEFE-4A59-9876-CA56EB57D20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454" y="3491882"/>
            <a:ext cx="665073" cy="534087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F7105928-4783-4A89-A9AF-A9ABF80455B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758" y="4885241"/>
            <a:ext cx="348374" cy="1027809"/>
          </a:xfrm>
          <a:prstGeom prst="rect">
            <a:avLst/>
          </a:prstGeom>
        </p:spPr>
      </p:pic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BAE7F6FD-5B6E-45EA-B342-166C81CC331B}"/>
              </a:ext>
            </a:extLst>
          </p:cNvPr>
          <p:cNvSpPr/>
          <p:nvPr/>
        </p:nvSpPr>
        <p:spPr>
          <a:xfrm>
            <a:off x="3793037" y="5601355"/>
            <a:ext cx="3052439" cy="723331"/>
          </a:xfrm>
          <a:prstGeom prst="wedgeRoundRectCallout">
            <a:avLst>
              <a:gd name="adj1" fmla="val 54797"/>
              <a:gd name="adj2" fmla="val -30917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help me find a minibeast that shows 10?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9E92B682-AE3D-4977-88D7-E87E2256B4B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790" y="2996456"/>
            <a:ext cx="348374" cy="1027809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571080D-CE48-40AA-82F5-B2C07215CE3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403" y="3502089"/>
            <a:ext cx="362869" cy="248565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40FEE982-11F9-41AD-883D-FBDE6040BAD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743" y="5070533"/>
            <a:ext cx="348374" cy="102780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094DEB8-B303-4E8C-A1F4-D42AB93A3A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222" y="5412505"/>
            <a:ext cx="665073" cy="534087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880BDEBC-3E1A-413E-AF46-05CBE1C464A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7955" b="18483"/>
          <a:stretch/>
        </p:blipFill>
        <p:spPr>
          <a:xfrm>
            <a:off x="1064665" y="3416470"/>
            <a:ext cx="381203" cy="618575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C9DE0128-BEB1-47B8-8C37-769F41B4266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7955" b="18483"/>
          <a:stretch/>
        </p:blipFill>
        <p:spPr>
          <a:xfrm>
            <a:off x="3480633" y="3559197"/>
            <a:ext cx="381203" cy="618575"/>
          </a:xfrm>
          <a:prstGeom prst="rect">
            <a:avLst/>
          </a:prstGeom>
        </p:spPr>
      </p:pic>
      <p:grpSp>
        <p:nvGrpSpPr>
          <p:cNvPr id="2" name="LADYBIRD">
            <a:extLst>
              <a:ext uri="{FF2B5EF4-FFF2-40B4-BE49-F238E27FC236}">
                <a16:creationId xmlns:a16="http://schemas.microsoft.com/office/drawing/2014/main" id="{EEBC6DEC-7C6A-47E1-90AC-D2427714E6EC}"/>
              </a:ext>
            </a:extLst>
          </p:cNvPr>
          <p:cNvGrpSpPr/>
          <p:nvPr/>
        </p:nvGrpSpPr>
        <p:grpSpPr>
          <a:xfrm>
            <a:off x="39384" y="3499294"/>
            <a:ext cx="2290069" cy="1761461"/>
            <a:chOff x="39384" y="3499294"/>
            <a:chExt cx="2290069" cy="1761461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F49D157-E128-442B-B51F-1C2AA74157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715" b="30073"/>
            <a:stretch/>
          </p:blipFill>
          <p:spPr>
            <a:xfrm>
              <a:off x="39384" y="3499294"/>
              <a:ext cx="2290069" cy="1761461"/>
            </a:xfrm>
            <a:prstGeom prst="rect">
              <a:avLst/>
            </a:prstGeom>
          </p:spPr>
        </p:pic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46C895B-306D-4F0E-848C-D89DB22C1E50}"/>
                </a:ext>
              </a:extLst>
            </p:cNvPr>
            <p:cNvGrpSpPr/>
            <p:nvPr/>
          </p:nvGrpSpPr>
          <p:grpSpPr>
            <a:xfrm>
              <a:off x="1515424" y="4338496"/>
              <a:ext cx="143728" cy="659851"/>
              <a:chOff x="1526644" y="4321666"/>
              <a:chExt cx="128562" cy="590223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AFEE0D5-966B-426F-868D-050BFA66FE49}"/>
                  </a:ext>
                </a:extLst>
              </p:cNvPr>
              <p:cNvSpPr/>
              <p:nvPr/>
            </p:nvSpPr>
            <p:spPr>
              <a:xfrm>
                <a:off x="1526644" y="4321666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59C98742-F799-4E88-8832-1C33109ADF33}"/>
                  </a:ext>
                </a:extLst>
              </p:cNvPr>
              <p:cNvSpPr/>
              <p:nvPr/>
            </p:nvSpPr>
            <p:spPr>
              <a:xfrm>
                <a:off x="1526644" y="4477299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1B318F10-14DF-4A09-A017-273BC72BA793}"/>
                  </a:ext>
                </a:extLst>
              </p:cNvPr>
              <p:cNvSpPr/>
              <p:nvPr/>
            </p:nvSpPr>
            <p:spPr>
              <a:xfrm>
                <a:off x="1526644" y="4630313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4C3629E7-196F-4DD9-873C-33B2D3AC7AC7}"/>
                  </a:ext>
                </a:extLst>
              </p:cNvPr>
              <p:cNvSpPr/>
              <p:nvPr/>
            </p:nvSpPr>
            <p:spPr>
              <a:xfrm>
                <a:off x="1526644" y="4783327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02C7AA35-B539-4858-A47D-DBEF9D8FCD82}"/>
                </a:ext>
              </a:extLst>
            </p:cNvPr>
            <p:cNvGrpSpPr/>
            <p:nvPr/>
          </p:nvGrpSpPr>
          <p:grpSpPr>
            <a:xfrm>
              <a:off x="1736534" y="4334079"/>
              <a:ext cx="143728" cy="659851"/>
              <a:chOff x="1526644" y="4321666"/>
              <a:chExt cx="128562" cy="590223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2F7B0460-35D5-467D-B6DF-CB6FBA59750E}"/>
                  </a:ext>
                </a:extLst>
              </p:cNvPr>
              <p:cNvSpPr/>
              <p:nvPr/>
            </p:nvSpPr>
            <p:spPr>
              <a:xfrm>
                <a:off x="1526644" y="4321666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57A59A80-BF8C-4A98-B87B-091A47BF55D9}"/>
                  </a:ext>
                </a:extLst>
              </p:cNvPr>
              <p:cNvSpPr/>
              <p:nvPr/>
            </p:nvSpPr>
            <p:spPr>
              <a:xfrm>
                <a:off x="1526644" y="4477299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F37C13C9-CE5D-4387-8353-44C7C606E383}"/>
                  </a:ext>
                </a:extLst>
              </p:cNvPr>
              <p:cNvSpPr/>
              <p:nvPr/>
            </p:nvSpPr>
            <p:spPr>
              <a:xfrm>
                <a:off x="1526644" y="4630313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2BCB9BB2-8B9A-43ED-9181-976A0A24E58B}"/>
                  </a:ext>
                </a:extLst>
              </p:cNvPr>
              <p:cNvSpPr/>
              <p:nvPr/>
            </p:nvSpPr>
            <p:spPr>
              <a:xfrm>
                <a:off x="1526644" y="4783327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B5384723-02D8-4C7E-B8E3-300D33FFE180}"/>
                </a:ext>
              </a:extLst>
            </p:cNvPr>
            <p:cNvSpPr/>
            <p:nvPr/>
          </p:nvSpPr>
          <p:spPr>
            <a:xfrm>
              <a:off x="1883655" y="4588118"/>
              <a:ext cx="143728" cy="14372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89B4FCAA-3397-4B57-BAE0-58B74E341531}"/>
                </a:ext>
              </a:extLst>
            </p:cNvPr>
            <p:cNvSpPr/>
            <p:nvPr/>
          </p:nvSpPr>
          <p:spPr>
            <a:xfrm>
              <a:off x="1353562" y="4588118"/>
              <a:ext cx="143728" cy="14372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6" name="Rectangle 75" hidden="1">
            <a:hlinkClick r:id="rId17" action="ppaction://hlinksldjump"/>
            <a:extLst>
              <a:ext uri="{FF2B5EF4-FFF2-40B4-BE49-F238E27FC236}">
                <a16:creationId xmlns:a16="http://schemas.microsoft.com/office/drawing/2014/main" id="{A3398F05-A669-4313-AB2D-7F23962439C2}"/>
              </a:ext>
            </a:extLst>
          </p:cNvPr>
          <p:cNvSpPr/>
          <p:nvPr/>
        </p:nvSpPr>
        <p:spPr>
          <a:xfrm>
            <a:off x="963553" y="4007493"/>
            <a:ext cx="1431053" cy="1324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616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990" y="4360698"/>
            <a:ext cx="1581144" cy="1889851"/>
          </a:xfrm>
          <a:prstGeom prst="rect">
            <a:avLst/>
          </a:prstGeom>
        </p:spPr>
      </p:pic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BAE7F6FD-5B6E-45EA-B342-166C81CC331B}"/>
              </a:ext>
            </a:extLst>
          </p:cNvPr>
          <p:cNvSpPr/>
          <p:nvPr/>
        </p:nvSpPr>
        <p:spPr>
          <a:xfrm>
            <a:off x="3983472" y="4819416"/>
            <a:ext cx="2383384" cy="972414"/>
          </a:xfrm>
          <a:prstGeom prst="wedgeRoundRectCallout">
            <a:avLst>
              <a:gd name="adj1" fmla="val 69321"/>
              <a:gd name="adj2" fmla="val 25966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How does the ladybird show 10?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88AA019-0D82-48F2-A0C8-2464DE2F5819}"/>
              </a:ext>
            </a:extLst>
          </p:cNvPr>
          <p:cNvGrpSpPr/>
          <p:nvPr/>
        </p:nvGrpSpPr>
        <p:grpSpPr>
          <a:xfrm>
            <a:off x="-3260461" y="-892275"/>
            <a:ext cx="8332033" cy="6408782"/>
            <a:chOff x="39384" y="3499294"/>
            <a:chExt cx="2290069" cy="176146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870AE59-6B55-47C3-8EBA-5D5A0D0EF1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715" b="30073"/>
            <a:stretch/>
          </p:blipFill>
          <p:spPr>
            <a:xfrm>
              <a:off x="39384" y="3499294"/>
              <a:ext cx="2290069" cy="1761461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553A094-FA89-4E03-85EC-B5573CAC356C}"/>
                </a:ext>
              </a:extLst>
            </p:cNvPr>
            <p:cNvGrpSpPr/>
            <p:nvPr/>
          </p:nvGrpSpPr>
          <p:grpSpPr>
            <a:xfrm>
              <a:off x="1515424" y="4338496"/>
              <a:ext cx="143728" cy="659851"/>
              <a:chOff x="1526644" y="4321666"/>
              <a:chExt cx="128562" cy="590223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1C8F298-3955-486E-B953-3ABF3C47AC3E}"/>
                  </a:ext>
                </a:extLst>
              </p:cNvPr>
              <p:cNvSpPr/>
              <p:nvPr/>
            </p:nvSpPr>
            <p:spPr>
              <a:xfrm>
                <a:off x="1526644" y="4321666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5C09D4B-3293-4E5C-A45E-3285C0FA5EC9}"/>
                  </a:ext>
                </a:extLst>
              </p:cNvPr>
              <p:cNvSpPr/>
              <p:nvPr/>
            </p:nvSpPr>
            <p:spPr>
              <a:xfrm>
                <a:off x="1526644" y="4477299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396BC88-228B-467F-956F-2B39F7402F11}"/>
                  </a:ext>
                </a:extLst>
              </p:cNvPr>
              <p:cNvSpPr/>
              <p:nvPr/>
            </p:nvSpPr>
            <p:spPr>
              <a:xfrm>
                <a:off x="1526644" y="4630313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26F31E6-7B59-44CF-895A-784A8F824599}"/>
                  </a:ext>
                </a:extLst>
              </p:cNvPr>
              <p:cNvSpPr/>
              <p:nvPr/>
            </p:nvSpPr>
            <p:spPr>
              <a:xfrm>
                <a:off x="1526644" y="4783327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43EE010-F8FB-4642-8E41-019F17FF8319}"/>
                </a:ext>
              </a:extLst>
            </p:cNvPr>
            <p:cNvGrpSpPr/>
            <p:nvPr/>
          </p:nvGrpSpPr>
          <p:grpSpPr>
            <a:xfrm>
              <a:off x="1736534" y="4334079"/>
              <a:ext cx="143728" cy="659851"/>
              <a:chOff x="1526644" y="4321666"/>
              <a:chExt cx="128562" cy="590223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C261D983-78A2-4D9A-828A-86BE745ED766}"/>
                  </a:ext>
                </a:extLst>
              </p:cNvPr>
              <p:cNvSpPr/>
              <p:nvPr/>
            </p:nvSpPr>
            <p:spPr>
              <a:xfrm>
                <a:off x="1526644" y="4321666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6E3EE797-3805-4A76-A9E9-AE603A8DB7CA}"/>
                  </a:ext>
                </a:extLst>
              </p:cNvPr>
              <p:cNvSpPr/>
              <p:nvPr/>
            </p:nvSpPr>
            <p:spPr>
              <a:xfrm>
                <a:off x="1526644" y="4477299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F691DA3-5CCB-4AC5-8B6E-18DD8C12A4B0}"/>
                  </a:ext>
                </a:extLst>
              </p:cNvPr>
              <p:cNvSpPr/>
              <p:nvPr/>
            </p:nvSpPr>
            <p:spPr>
              <a:xfrm>
                <a:off x="1526644" y="4630313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3045109-817F-458C-BED7-E81E621D39D3}"/>
                  </a:ext>
                </a:extLst>
              </p:cNvPr>
              <p:cNvSpPr/>
              <p:nvPr/>
            </p:nvSpPr>
            <p:spPr>
              <a:xfrm>
                <a:off x="1526644" y="4783327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5BB8A78-7635-48CF-B2E5-E6D0220010E6}"/>
                </a:ext>
              </a:extLst>
            </p:cNvPr>
            <p:cNvSpPr/>
            <p:nvPr/>
          </p:nvSpPr>
          <p:spPr>
            <a:xfrm>
              <a:off x="1883655" y="4588118"/>
              <a:ext cx="143728" cy="14372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24CB8B1-7F75-4308-A601-3734ACC28712}"/>
                </a:ext>
              </a:extLst>
            </p:cNvPr>
            <p:cNvSpPr/>
            <p:nvPr/>
          </p:nvSpPr>
          <p:spPr>
            <a:xfrm>
              <a:off x="1353562" y="4588118"/>
              <a:ext cx="143728" cy="14372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E5F18172-A5A0-4C75-8532-A342B0878C90}"/>
              </a:ext>
            </a:extLst>
          </p:cNvPr>
          <p:cNvSpPr/>
          <p:nvPr/>
        </p:nvSpPr>
        <p:spPr>
          <a:xfrm>
            <a:off x="2136757" y="1341493"/>
            <a:ext cx="7938337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5400" dirty="0">
                <a:latin typeface="Twinkl" pitchFamily="2" charset="77"/>
              </a:rPr>
              <a:t>5 + 5 = 10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75934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dirty="0">
                <a:latin typeface="Twinkl" pitchFamily="2" charset="77"/>
              </a:rPr>
              <a:t>Number Ten decided to go blackberry picking. She looked at the </a:t>
            </a:r>
            <a:br>
              <a:rPr lang="en-US" dirty="0">
                <a:latin typeface="Twinkl" pitchFamily="2" charset="77"/>
              </a:rPr>
            </a:br>
            <a:r>
              <a:rPr lang="en-US" dirty="0">
                <a:latin typeface="Twinkl" pitchFamily="2" charset="77"/>
              </a:rPr>
              <a:t>blackberry bush.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792" y="4334310"/>
            <a:ext cx="1612074" cy="19268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2364F3D-5FD2-476C-9A12-1073DE64AF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24" y="1267451"/>
            <a:ext cx="4826649" cy="347421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663A189E-6C1B-460E-9A0C-D51C14DD59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222" y="3226556"/>
            <a:ext cx="500736" cy="847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1C94BC6-069B-4104-BE5C-2FCFDFC1EF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954" y="3261311"/>
            <a:ext cx="500736" cy="847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95B03B-62F2-4615-BFA9-4E54B5255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958" y="2513271"/>
            <a:ext cx="500736" cy="847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FAFDD91-4415-47A0-93B9-0C75C16702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954" y="1780955"/>
            <a:ext cx="500736" cy="847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B16DDC5-DC48-43AA-B78F-A46C6DB8C2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222" y="1823504"/>
            <a:ext cx="500736" cy="847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CA04FD8-4067-4AFF-A19D-1EEA18F1E0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286" y="3207520"/>
            <a:ext cx="500736" cy="847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99B3F1B-3E57-43FB-940C-17B2CBDE14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18" y="3242275"/>
            <a:ext cx="500736" cy="847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41EB88B-2751-4520-B263-796867CC39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022" y="2494235"/>
            <a:ext cx="500736" cy="847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315ACD7-942D-4D35-8CE7-86A64F3B9D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18" y="1761919"/>
            <a:ext cx="500736" cy="847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5E9AC17-DE73-48BD-B434-31ACF9193B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286" y="1804468"/>
            <a:ext cx="500736" cy="847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D6FED5-67DA-47E9-8214-170A074762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834" y="1173761"/>
            <a:ext cx="1529908" cy="132047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8BAC8B9-8E7C-4605-A6FA-B2DFE9CCE1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695" y="3055670"/>
            <a:ext cx="1529908" cy="130809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8CAF376-422F-4725-AC65-CC05A52F23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029" y="4885269"/>
            <a:ext cx="1529908" cy="1187923"/>
          </a:xfrm>
          <a:prstGeom prst="rect">
            <a:avLst/>
          </a:prstGeom>
        </p:spPr>
      </p:pic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9D911145-69C8-41BB-BC43-8F41C93877C4}"/>
              </a:ext>
            </a:extLst>
          </p:cNvPr>
          <p:cNvSpPr/>
          <p:nvPr/>
        </p:nvSpPr>
        <p:spPr>
          <a:xfrm>
            <a:off x="2878514" y="5590549"/>
            <a:ext cx="1385300" cy="529505"/>
          </a:xfrm>
          <a:prstGeom prst="wedgeRoundRectCallout">
            <a:avLst>
              <a:gd name="adj1" fmla="val 79895"/>
              <a:gd name="adj2" fmla="val -13512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Try again!</a:t>
            </a:r>
          </a:p>
        </p:txBody>
      </p:sp>
      <p:sp>
        <p:nvSpPr>
          <p:cNvPr id="6" name="7 fingers">
            <a:hlinkClick r:id="rId8" action="ppaction://hlinksldjump"/>
            <a:extLst>
              <a:ext uri="{FF2B5EF4-FFF2-40B4-BE49-F238E27FC236}">
                <a16:creationId xmlns:a16="http://schemas.microsoft.com/office/drawing/2014/main" id="{EA182BF4-B796-4975-B864-287CF0730B53}"/>
              </a:ext>
            </a:extLst>
          </p:cNvPr>
          <p:cNvSpPr/>
          <p:nvPr/>
        </p:nvSpPr>
        <p:spPr>
          <a:xfrm>
            <a:off x="6563209" y="928911"/>
            <a:ext cx="1907167" cy="1855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6 fingers">
            <a:hlinkClick r:id="rId8" action="ppaction://hlinksldjump"/>
            <a:extLst>
              <a:ext uri="{FF2B5EF4-FFF2-40B4-BE49-F238E27FC236}">
                <a16:creationId xmlns:a16="http://schemas.microsoft.com/office/drawing/2014/main" id="{A000DB49-77E3-43B0-B0F4-777ACC5F6DB5}"/>
              </a:ext>
            </a:extLst>
          </p:cNvPr>
          <p:cNvSpPr/>
          <p:nvPr/>
        </p:nvSpPr>
        <p:spPr>
          <a:xfrm>
            <a:off x="6588065" y="2800065"/>
            <a:ext cx="1907167" cy="1855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10 fingers">
            <a:hlinkClick r:id="rId9" action="ppaction://hlinksldjump"/>
            <a:extLst>
              <a:ext uri="{FF2B5EF4-FFF2-40B4-BE49-F238E27FC236}">
                <a16:creationId xmlns:a16="http://schemas.microsoft.com/office/drawing/2014/main" id="{94BCBAA2-D75D-444D-BD5F-A14636E9E5BD}"/>
              </a:ext>
            </a:extLst>
          </p:cNvPr>
          <p:cNvSpPr/>
          <p:nvPr/>
        </p:nvSpPr>
        <p:spPr>
          <a:xfrm>
            <a:off x="6658967" y="4756623"/>
            <a:ext cx="1907167" cy="1855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Speech Bubble: Rectangle with Corners Rounded 76">
            <a:extLst>
              <a:ext uri="{FF2B5EF4-FFF2-40B4-BE49-F238E27FC236}">
                <a16:creationId xmlns:a16="http://schemas.microsoft.com/office/drawing/2014/main" id="{3404B630-0D2F-4C46-A651-695C972E355D}"/>
              </a:ext>
            </a:extLst>
          </p:cNvPr>
          <p:cNvSpPr/>
          <p:nvPr/>
        </p:nvSpPr>
        <p:spPr>
          <a:xfrm>
            <a:off x="1165123" y="4830909"/>
            <a:ext cx="3406876" cy="1430220"/>
          </a:xfrm>
          <a:prstGeom prst="wedgeRoundRectCallout">
            <a:avLst>
              <a:gd name="adj1" fmla="val 55023"/>
              <a:gd name="adj2" fmla="val 11396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solidFill>
                  <a:schemeClr val="tx1"/>
                </a:solidFill>
                <a:latin typeface="Twinkl" pitchFamily="2" charset="0"/>
              </a:rPr>
              <a:t>I think there are 10 blackberries on the bush. Am I right? How can you check? Click the set of hands that shows the correct </a:t>
            </a:r>
            <a:br>
              <a:rPr lang="en-GB" sz="1700" dirty="0">
                <a:solidFill>
                  <a:schemeClr val="tx1"/>
                </a:solidFill>
                <a:latin typeface="Twinkl" pitchFamily="2" charset="0"/>
              </a:rPr>
            </a:br>
            <a:r>
              <a:rPr lang="en-GB" sz="1700" dirty="0">
                <a:solidFill>
                  <a:schemeClr val="tx1"/>
                </a:solidFill>
                <a:latin typeface="Twinkl" pitchFamily="2" charset="0"/>
              </a:rPr>
              <a:t>number of blackberries.</a:t>
            </a:r>
          </a:p>
        </p:txBody>
      </p:sp>
    </p:spTree>
    <p:extLst>
      <p:ext uri="{BB962C8B-B14F-4D97-AF65-F5344CB8AC3E}">
        <p14:creationId xmlns:p14="http://schemas.microsoft.com/office/powerpoint/2010/main" val="151165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9" grpId="2" animBg="1"/>
      <p:bldP spid="29" grpId="3" animBg="1"/>
      <p:bldP spid="77" grpId="0" animBg="1"/>
      <p:bldP spid="77" grpId="1" animBg="1"/>
      <p:bldP spid="77" grpId="2" animBg="1"/>
      <p:bldP spid="77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dirty="0">
                <a:latin typeface="Twinkl" pitchFamily="2" charset="77"/>
              </a:rPr>
              <a:t>Let’s count them to check! 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302" y="4334310"/>
            <a:ext cx="1612074" cy="1926819"/>
          </a:xfrm>
          <a:prstGeom prst="rect">
            <a:avLst/>
          </a:prstGeom>
        </p:spPr>
      </p:pic>
      <p:sp>
        <p:nvSpPr>
          <p:cNvPr id="77" name="Speech Bubble: Rectangle with Corners Rounded 76">
            <a:extLst>
              <a:ext uri="{FF2B5EF4-FFF2-40B4-BE49-F238E27FC236}">
                <a16:creationId xmlns:a16="http://schemas.microsoft.com/office/drawing/2014/main" id="{3404B630-0D2F-4C46-A651-695C972E355D}"/>
              </a:ext>
            </a:extLst>
          </p:cNvPr>
          <p:cNvSpPr/>
          <p:nvPr/>
        </p:nvSpPr>
        <p:spPr>
          <a:xfrm>
            <a:off x="3980690" y="5385459"/>
            <a:ext cx="2336597" cy="708405"/>
          </a:xfrm>
          <a:prstGeom prst="wedgeRoundRectCallout">
            <a:avLst>
              <a:gd name="adj1" fmla="val 65483"/>
              <a:gd name="adj2" fmla="val 18667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show me 10 on your fingers?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2364F3D-5FD2-476C-9A12-1073DE64AF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89" y="1170540"/>
            <a:ext cx="5519998" cy="3973289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663A189E-6C1B-460E-9A0C-D51C14DD59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788" y="3411071"/>
            <a:ext cx="572667" cy="9686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1C94BC6-069B-4104-BE5C-2FCFDFC1EF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749" y="3450818"/>
            <a:ext cx="572667" cy="9686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95B03B-62F2-4615-BFA9-4E54B5255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65" y="2595322"/>
            <a:ext cx="572667" cy="9686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FAFDD91-4415-47A0-93B9-0C75C16702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749" y="1757809"/>
            <a:ext cx="572667" cy="9686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B16DDC5-DC48-43AA-B78F-A46C6DB8C2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788" y="1806470"/>
            <a:ext cx="572667" cy="9686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CA04FD8-4067-4AFF-A19D-1EEA18F1E0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71" y="3389300"/>
            <a:ext cx="572667" cy="9686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99B3F1B-3E57-43FB-940C-17B2CBDE14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32" y="3429048"/>
            <a:ext cx="572667" cy="9686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41EB88B-2751-4520-B263-796867CC39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848" y="2573552"/>
            <a:ext cx="572667" cy="9686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315ACD7-942D-4D35-8CE7-86A64F3B9D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32" y="1736038"/>
            <a:ext cx="572667" cy="96867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5E9AC17-DE73-48BD-B434-31ACF9193B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71" y="1784700"/>
            <a:ext cx="572667" cy="96867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B21E96E-DAAE-4487-9560-924029123721}"/>
              </a:ext>
            </a:extLst>
          </p:cNvPr>
          <p:cNvSpPr/>
          <p:nvPr/>
        </p:nvSpPr>
        <p:spPr>
          <a:xfrm>
            <a:off x="1028997" y="2073541"/>
            <a:ext cx="1847204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sz="4400" dirty="0">
                <a:solidFill>
                  <a:schemeClr val="bg1"/>
                </a:solidFill>
                <a:latin typeface="Twinkl" pitchFamily="2" charset="77"/>
              </a:rPr>
              <a:t>1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D1E1A5A-6C46-44FF-B5D4-D99ADF8D63A7}"/>
              </a:ext>
            </a:extLst>
          </p:cNvPr>
          <p:cNvSpPr/>
          <p:nvPr/>
        </p:nvSpPr>
        <p:spPr>
          <a:xfrm>
            <a:off x="2092402" y="2130529"/>
            <a:ext cx="1847204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sz="4400" dirty="0">
                <a:solidFill>
                  <a:schemeClr val="bg1"/>
                </a:solidFill>
                <a:latin typeface="Twinkl" pitchFamily="2" charset="77"/>
              </a:rPr>
              <a:t>2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662DE6E-D6C8-47D4-A747-6C9682F2F335}"/>
              </a:ext>
            </a:extLst>
          </p:cNvPr>
          <p:cNvSpPr/>
          <p:nvPr/>
        </p:nvSpPr>
        <p:spPr>
          <a:xfrm>
            <a:off x="1546579" y="2924568"/>
            <a:ext cx="1847204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sz="4400" dirty="0">
                <a:solidFill>
                  <a:schemeClr val="bg1"/>
                </a:solidFill>
                <a:latin typeface="Twinkl" pitchFamily="2" charset="77"/>
              </a:rPr>
              <a:t>3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6E08C3B-5836-4C4C-BB42-0F526EDEE0FE}"/>
              </a:ext>
            </a:extLst>
          </p:cNvPr>
          <p:cNvSpPr/>
          <p:nvPr/>
        </p:nvSpPr>
        <p:spPr>
          <a:xfrm>
            <a:off x="1035363" y="3783853"/>
            <a:ext cx="1847204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sz="4400" dirty="0">
                <a:solidFill>
                  <a:schemeClr val="bg1"/>
                </a:solidFill>
                <a:latin typeface="Twinkl" pitchFamily="2" charset="77"/>
              </a:rPr>
              <a:t>4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9A2E12D-CBB4-4C75-9B08-ED6DDE84ACE7}"/>
              </a:ext>
            </a:extLst>
          </p:cNvPr>
          <p:cNvSpPr/>
          <p:nvPr/>
        </p:nvSpPr>
        <p:spPr>
          <a:xfrm>
            <a:off x="2092402" y="3726865"/>
            <a:ext cx="1847204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sz="4400" dirty="0">
                <a:solidFill>
                  <a:schemeClr val="bg1"/>
                </a:solidFill>
                <a:latin typeface="Twinkl" pitchFamily="2" charset="77"/>
              </a:rPr>
              <a:t>5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7EBFDBF-D61A-4F40-ACE7-DD9A543B0540}"/>
              </a:ext>
            </a:extLst>
          </p:cNvPr>
          <p:cNvSpPr/>
          <p:nvPr/>
        </p:nvSpPr>
        <p:spPr>
          <a:xfrm>
            <a:off x="3372236" y="2089282"/>
            <a:ext cx="1847204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sz="4400" dirty="0">
                <a:solidFill>
                  <a:schemeClr val="bg1"/>
                </a:solidFill>
                <a:latin typeface="Twinkl" pitchFamily="2" charset="77"/>
              </a:rPr>
              <a:t>6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F92AA6F-5713-4DEC-9ED5-D12AE98FB9DE}"/>
              </a:ext>
            </a:extLst>
          </p:cNvPr>
          <p:cNvSpPr/>
          <p:nvPr/>
        </p:nvSpPr>
        <p:spPr>
          <a:xfrm>
            <a:off x="4444006" y="2143847"/>
            <a:ext cx="1847204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sz="4400" dirty="0">
                <a:solidFill>
                  <a:schemeClr val="bg1"/>
                </a:solidFill>
                <a:latin typeface="Twinkl" pitchFamily="2" charset="77"/>
              </a:rPr>
              <a:t>7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D1BFA85-FDDB-4F24-8F9A-7D2C69997A90}"/>
              </a:ext>
            </a:extLst>
          </p:cNvPr>
          <p:cNvSpPr/>
          <p:nvPr/>
        </p:nvSpPr>
        <p:spPr>
          <a:xfrm>
            <a:off x="3880696" y="2908073"/>
            <a:ext cx="1847204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sz="4400" dirty="0">
                <a:solidFill>
                  <a:schemeClr val="bg1"/>
                </a:solidFill>
                <a:latin typeface="Twinkl" pitchFamily="2" charset="77"/>
              </a:rPr>
              <a:t>8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98CE04F-CE33-4DB0-85D9-FF3C2BDA33BC}"/>
              </a:ext>
            </a:extLst>
          </p:cNvPr>
          <p:cNvSpPr/>
          <p:nvPr/>
        </p:nvSpPr>
        <p:spPr>
          <a:xfrm>
            <a:off x="3380254" y="3798839"/>
            <a:ext cx="1847204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sz="4400" dirty="0">
                <a:solidFill>
                  <a:schemeClr val="bg1"/>
                </a:solidFill>
                <a:latin typeface="Twinkl" pitchFamily="2" charset="77"/>
              </a:rPr>
              <a:t>9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50CD0A0-542F-4EDE-8907-96D44EAC51FD}"/>
              </a:ext>
            </a:extLst>
          </p:cNvPr>
          <p:cNvSpPr/>
          <p:nvPr/>
        </p:nvSpPr>
        <p:spPr>
          <a:xfrm>
            <a:off x="4415417" y="3798839"/>
            <a:ext cx="1847204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sz="3600" dirty="0">
                <a:solidFill>
                  <a:schemeClr val="bg1"/>
                </a:solidFill>
                <a:latin typeface="Twinkl" pitchFamily="2" charset="77"/>
              </a:rPr>
              <a:t>10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11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0701" y="655687"/>
            <a:ext cx="760259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latin typeface="Twinkl" pitchFamily="2" charset="77"/>
              </a:rPr>
              <a:t>As night drew in, Number Ten sang herself to sleep. She sang a song all about herself and her friends.</a:t>
            </a:r>
            <a:endParaRPr lang="en-GB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FD822CE-8046-4F8A-9342-052B55B71D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28" y="4300611"/>
            <a:ext cx="1675109" cy="2002162"/>
          </a:xfrm>
          <a:prstGeom prst="rect">
            <a:avLst/>
          </a:prstGeom>
        </p:spPr>
      </p:pic>
      <p:sp>
        <p:nvSpPr>
          <p:cNvPr id="62" name="Speech Bubble: Rectangle with Corners Rounded 61">
            <a:extLst>
              <a:ext uri="{FF2B5EF4-FFF2-40B4-BE49-F238E27FC236}">
                <a16:creationId xmlns:a16="http://schemas.microsoft.com/office/drawing/2014/main" id="{7D035CF8-7F1F-4895-AF85-9778A672AA34}"/>
              </a:ext>
            </a:extLst>
          </p:cNvPr>
          <p:cNvSpPr/>
          <p:nvPr/>
        </p:nvSpPr>
        <p:spPr>
          <a:xfrm>
            <a:off x="2671775" y="5116152"/>
            <a:ext cx="3800450" cy="1086161"/>
          </a:xfrm>
          <a:prstGeom prst="wedgeRoundRectCallout">
            <a:avLst>
              <a:gd name="adj1" fmla="val 58346"/>
              <a:gd name="adj2" fmla="val -20235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Do you know the song ‘1, 2, 3, 4, 5, Once I Caught a Fish Alive’? Can you sing it with me?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826A16-AC2A-4217-97F2-E486C31821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0" y="1358311"/>
            <a:ext cx="5008001" cy="35412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FEF4EC-6D76-4ADC-B4AD-61735717A6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4778">
            <a:off x="4522646" y="3525272"/>
            <a:ext cx="847674" cy="3101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33E694-BA13-4E3E-BD0C-2A62FEA139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48" y="2294587"/>
            <a:ext cx="2820926" cy="15091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3EC77A-F69D-4E91-A4F5-E9C2828395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053" y="3500766"/>
            <a:ext cx="1214784" cy="1171999"/>
          </a:xfrm>
          <a:prstGeom prst="rect">
            <a:avLst/>
          </a:prstGeom>
        </p:spPr>
      </p:pic>
      <p:pic>
        <p:nvPicPr>
          <p:cNvPr id="16" name="12345 1 Verse">
            <a:hlinkClick r:id="" action="ppaction://media"/>
            <a:extLst>
              <a:ext uri="{FF2B5EF4-FFF2-40B4-BE49-F238E27FC236}">
                <a16:creationId xmlns:a16="http://schemas.microsoft.com/office/drawing/2014/main" id="{AD980BE0-FAED-4373-8376-1301FC27F4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466850" y="10535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5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6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8051" y="678618"/>
            <a:ext cx="76878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Can you remember all of the ways that we saw 10 on my camping trip?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FD822CE-8046-4F8A-9342-052B55B71D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202" y="3661684"/>
            <a:ext cx="1293052" cy="15455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7D6BDD-11F7-413D-B9A4-CC754EA1B81F}"/>
              </a:ext>
            </a:extLst>
          </p:cNvPr>
          <p:cNvSpPr txBox="1"/>
          <p:nvPr/>
        </p:nvSpPr>
        <p:spPr>
          <a:xfrm>
            <a:off x="1171240" y="3041215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</a:t>
            </a:r>
            <a:r>
              <a:rPr lang="en-GB" baseline="30000" dirty="0"/>
              <a:t>th</a:t>
            </a:r>
            <a:r>
              <a:rPr lang="en-GB" dirty="0"/>
              <a:t> October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6D8295-4B5C-4987-9AD7-14C94E2E684F}"/>
              </a:ext>
            </a:extLst>
          </p:cNvPr>
          <p:cNvSpPr txBox="1"/>
          <p:nvPr/>
        </p:nvSpPr>
        <p:spPr>
          <a:xfrm>
            <a:off x="3969810" y="3031976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 logs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ABA42F-3D92-4401-AB4A-4F23A23E27C0}"/>
              </a:ext>
            </a:extLst>
          </p:cNvPr>
          <p:cNvSpPr txBox="1"/>
          <p:nvPr/>
        </p:nvSpPr>
        <p:spPr>
          <a:xfrm>
            <a:off x="6436409" y="3036712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 tent pegs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6BEB22-A3B5-44A5-9984-719D1E4F6F03}"/>
              </a:ext>
            </a:extLst>
          </p:cNvPr>
          <p:cNvSpPr txBox="1"/>
          <p:nvPr/>
        </p:nvSpPr>
        <p:spPr>
          <a:xfrm>
            <a:off x="910610" y="5809452"/>
            <a:ext cx="2009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 marshmallows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830567-00BA-4670-8878-DD11F52D04DE}"/>
              </a:ext>
            </a:extLst>
          </p:cNvPr>
          <p:cNvSpPr txBox="1"/>
          <p:nvPr/>
        </p:nvSpPr>
        <p:spPr>
          <a:xfrm>
            <a:off x="3475301" y="5803157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 spots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D0269C-302E-4EA3-A110-F0CC7BAF6743}"/>
              </a:ext>
            </a:extLst>
          </p:cNvPr>
          <p:cNvSpPr txBox="1"/>
          <p:nvPr/>
        </p:nvSpPr>
        <p:spPr>
          <a:xfrm>
            <a:off x="5196982" y="5807722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 blackberries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9553DE-FF9E-4CBF-8AEC-DEFB8D12CF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328" y="1137475"/>
            <a:ext cx="2041711" cy="171123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B076DFA-81E7-4F46-AE76-80849C4D28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" t="34090" r="20416" b="25771"/>
          <a:stretch/>
        </p:blipFill>
        <p:spPr>
          <a:xfrm>
            <a:off x="5806543" y="1858143"/>
            <a:ext cx="2697491" cy="99056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AAB2661-7412-4044-9C15-A66C3176FA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6050920" y="1882755"/>
            <a:ext cx="111118" cy="52508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A03133CF-3B71-4F5D-A610-E185B68572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6549732" y="1886422"/>
            <a:ext cx="106618" cy="50382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90B57A5-B52F-43CC-A7A5-6BC0FBA5FC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7088444" y="1888198"/>
            <a:ext cx="106618" cy="50382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BB3271A1-4762-4914-B744-47AE8BA7A3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7581513" y="1887904"/>
            <a:ext cx="106618" cy="50382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ABF47E0D-C901-44EC-9D61-9FF79B1059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8090777" y="1886421"/>
            <a:ext cx="106618" cy="50382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A6E977B-CF94-44BA-A492-991F3428BA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6061369" y="2298468"/>
            <a:ext cx="111118" cy="52508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3E25369A-7B05-466D-889E-9651D40DA2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6560181" y="2302136"/>
            <a:ext cx="106618" cy="50382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24F23181-C623-485B-9F95-40785FE557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7098893" y="2303912"/>
            <a:ext cx="106618" cy="50382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14FB0DDD-0F22-470E-9446-4E27FB83CF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7591962" y="2303618"/>
            <a:ext cx="106618" cy="503820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CF6B1A3C-BF62-4BBF-91DF-BA3F92F872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8101226" y="2302135"/>
            <a:ext cx="106618" cy="503820"/>
          </a:xfrm>
          <a:prstGeom prst="rect">
            <a:avLst/>
          </a:prstGeom>
        </p:spPr>
      </p:pic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4B56FE9-D552-48A3-B135-4A737AD15D13}"/>
              </a:ext>
            </a:extLst>
          </p:cNvPr>
          <p:cNvGrpSpPr/>
          <p:nvPr/>
        </p:nvGrpSpPr>
        <p:grpSpPr>
          <a:xfrm>
            <a:off x="1089402" y="3688572"/>
            <a:ext cx="1040512" cy="1947036"/>
            <a:chOff x="1319773" y="1583396"/>
            <a:chExt cx="1508509" cy="2822765"/>
          </a:xfrm>
        </p:grpSpPr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6FD8E34E-A6D0-4F1A-9FEE-634B58E2C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3923" y="1583396"/>
              <a:ext cx="285895" cy="2822765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71D676CE-FD58-464E-A497-2CDF71D5C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144" y="1583396"/>
              <a:ext cx="285895" cy="2822765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FF480B04-E4C3-4AE6-8390-8D1C5F283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248201" y="1612842"/>
              <a:ext cx="457780" cy="671783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7A6D1098-E20D-4B36-80E7-67AB3C717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248202" y="2118256"/>
              <a:ext cx="457780" cy="671783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24206835-0868-4CD4-BAFD-8729D0243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248202" y="2608213"/>
              <a:ext cx="457780" cy="671783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636CBC74-DE2E-4E46-AC6E-EC5C258D0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248201" y="3119739"/>
              <a:ext cx="457780" cy="671783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AD660E53-2A54-470C-9562-F621E590A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263501" y="3606626"/>
              <a:ext cx="457780" cy="671783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0468C86F-D2AF-43E1-88F2-706FE10BF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26775" y="1629886"/>
              <a:ext cx="457780" cy="671783"/>
            </a:xfrm>
            <a:prstGeom prst="rect">
              <a:avLst/>
            </a:prstGeom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A59649ED-F117-4456-93FC-A2635A339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26776" y="2135300"/>
              <a:ext cx="457780" cy="671783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2EE7AF9C-8034-4E58-86CF-E65CA91AD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26776" y="2625257"/>
              <a:ext cx="457780" cy="671783"/>
            </a:xfrm>
            <a:prstGeom prst="rect">
              <a:avLst/>
            </a:prstGeom>
          </p:spPr>
        </p:pic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BE47DA6B-4337-41D6-9E5C-3CEB691CA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26776" y="3119447"/>
              <a:ext cx="457780" cy="671783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36F3221A-10A7-4F0D-9F22-9ECAF0B69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42076" y="3606334"/>
              <a:ext cx="457780" cy="671783"/>
            </a:xfrm>
            <a:prstGeom prst="rect">
              <a:avLst/>
            </a:prstGeom>
          </p:spPr>
        </p:pic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7EB32268-D6E6-4959-9664-4555A44C21D1}"/>
              </a:ext>
            </a:extLst>
          </p:cNvPr>
          <p:cNvGrpSpPr/>
          <p:nvPr/>
        </p:nvGrpSpPr>
        <p:grpSpPr>
          <a:xfrm>
            <a:off x="2738785" y="2760617"/>
            <a:ext cx="2067026" cy="3124338"/>
            <a:chOff x="1164090" y="3499294"/>
            <a:chExt cx="1165363" cy="1761461"/>
          </a:xfrm>
        </p:grpSpPr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25E1BD7D-A5EC-49FE-A447-A4A87F7755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72" r="35715" b="30073"/>
            <a:stretch/>
          </p:blipFill>
          <p:spPr>
            <a:xfrm>
              <a:off x="1164090" y="3499294"/>
              <a:ext cx="1165363" cy="1761461"/>
            </a:xfrm>
            <a:prstGeom prst="rect">
              <a:avLst/>
            </a:prstGeom>
          </p:spPr>
        </p:pic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08AD5B95-A410-445D-BBD7-A1C6458D6B2B}"/>
                </a:ext>
              </a:extLst>
            </p:cNvPr>
            <p:cNvGrpSpPr/>
            <p:nvPr/>
          </p:nvGrpSpPr>
          <p:grpSpPr>
            <a:xfrm>
              <a:off x="1515424" y="4338496"/>
              <a:ext cx="143728" cy="659851"/>
              <a:chOff x="1526644" y="4321666"/>
              <a:chExt cx="128562" cy="590223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87514735-0633-4ABE-8684-753F1EAB51B3}"/>
                  </a:ext>
                </a:extLst>
              </p:cNvPr>
              <p:cNvSpPr/>
              <p:nvPr/>
            </p:nvSpPr>
            <p:spPr>
              <a:xfrm>
                <a:off x="1526644" y="4321666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9C3064ED-A23B-4E2D-BD39-8DD98BEF324F}"/>
                  </a:ext>
                </a:extLst>
              </p:cNvPr>
              <p:cNvSpPr/>
              <p:nvPr/>
            </p:nvSpPr>
            <p:spPr>
              <a:xfrm>
                <a:off x="1526644" y="4477299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6150BC65-427B-4D24-93C3-59BFBB3C85B4}"/>
                  </a:ext>
                </a:extLst>
              </p:cNvPr>
              <p:cNvSpPr/>
              <p:nvPr/>
            </p:nvSpPr>
            <p:spPr>
              <a:xfrm>
                <a:off x="1526644" y="4630313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F45B00B8-4D1F-4EB7-94EE-6016EA64AF5C}"/>
                  </a:ext>
                </a:extLst>
              </p:cNvPr>
              <p:cNvSpPr/>
              <p:nvPr/>
            </p:nvSpPr>
            <p:spPr>
              <a:xfrm>
                <a:off x="1526644" y="4783327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AD491BB4-6500-4B11-B6AD-B87B2076AD67}"/>
                </a:ext>
              </a:extLst>
            </p:cNvPr>
            <p:cNvGrpSpPr/>
            <p:nvPr/>
          </p:nvGrpSpPr>
          <p:grpSpPr>
            <a:xfrm>
              <a:off x="1736534" y="4334079"/>
              <a:ext cx="143728" cy="659851"/>
              <a:chOff x="1526644" y="4321666"/>
              <a:chExt cx="128562" cy="590223"/>
            </a:xfrm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E15A0FC6-6F29-480F-A427-413FE71657A0}"/>
                  </a:ext>
                </a:extLst>
              </p:cNvPr>
              <p:cNvSpPr/>
              <p:nvPr/>
            </p:nvSpPr>
            <p:spPr>
              <a:xfrm>
                <a:off x="1526644" y="4321666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496A1F59-854E-401C-818E-F26CB1D72D09}"/>
                  </a:ext>
                </a:extLst>
              </p:cNvPr>
              <p:cNvSpPr/>
              <p:nvPr/>
            </p:nvSpPr>
            <p:spPr>
              <a:xfrm>
                <a:off x="1526644" y="4477299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6B07CC11-F730-4B00-84CE-F12B4A501E3E}"/>
                  </a:ext>
                </a:extLst>
              </p:cNvPr>
              <p:cNvSpPr/>
              <p:nvPr/>
            </p:nvSpPr>
            <p:spPr>
              <a:xfrm>
                <a:off x="1526644" y="4630313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00231BBB-FC32-4E5B-A632-31A8ED6B7012}"/>
                  </a:ext>
                </a:extLst>
              </p:cNvPr>
              <p:cNvSpPr/>
              <p:nvPr/>
            </p:nvSpPr>
            <p:spPr>
              <a:xfrm>
                <a:off x="1526644" y="4783327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D6FB3A7E-E7E7-4252-992E-40DFFE75E2C8}"/>
                </a:ext>
              </a:extLst>
            </p:cNvPr>
            <p:cNvSpPr/>
            <p:nvPr/>
          </p:nvSpPr>
          <p:spPr>
            <a:xfrm>
              <a:off x="1883655" y="4588118"/>
              <a:ext cx="143728" cy="14372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353A2613-FCC4-4CEF-AE39-BA7374920C0F}"/>
                </a:ext>
              </a:extLst>
            </p:cNvPr>
            <p:cNvSpPr/>
            <p:nvPr/>
          </p:nvSpPr>
          <p:spPr>
            <a:xfrm>
              <a:off x="1353562" y="4588118"/>
              <a:ext cx="143728" cy="14372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E9E2441-B7E6-402F-90B9-CABF53FD6401}"/>
              </a:ext>
            </a:extLst>
          </p:cNvPr>
          <p:cNvGrpSpPr/>
          <p:nvPr/>
        </p:nvGrpSpPr>
        <p:grpSpPr>
          <a:xfrm>
            <a:off x="4868985" y="4187679"/>
            <a:ext cx="1941138" cy="1397229"/>
            <a:chOff x="673624" y="1267451"/>
            <a:chExt cx="4826649" cy="3474217"/>
          </a:xfrm>
        </p:grpSpPr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4E02D513-58A8-4886-8698-6846E4DBA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624" y="1267451"/>
              <a:ext cx="4826649" cy="3474217"/>
            </a:xfrm>
            <a:prstGeom prst="rect">
              <a:avLst/>
            </a:prstGeom>
          </p:spPr>
        </p:pic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647FCD2C-52F7-4468-8B3C-362A6B7AD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4222" y="3226556"/>
              <a:ext cx="500736" cy="847000"/>
            </a:xfrm>
            <a:prstGeom prst="rect">
              <a:avLst/>
            </a:prstGeom>
          </p:spPr>
        </p:pic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368FA240-5955-4E6E-9446-038298BFB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9954" y="3261311"/>
              <a:ext cx="500736" cy="847000"/>
            </a:xfrm>
            <a:prstGeom prst="rect">
              <a:avLst/>
            </a:prstGeom>
          </p:spPr>
        </p:pic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A6DDA494-F780-4959-8049-4195329BD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6958" y="2513271"/>
              <a:ext cx="500736" cy="847000"/>
            </a:xfrm>
            <a:prstGeom prst="rect">
              <a:avLst/>
            </a:prstGeom>
          </p:spPr>
        </p:pic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EFC486DF-ADE8-40AD-B679-54044D25D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9954" y="1780955"/>
              <a:ext cx="500736" cy="847000"/>
            </a:xfrm>
            <a:prstGeom prst="rect">
              <a:avLst/>
            </a:prstGeom>
          </p:spPr>
        </p:pic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977A4C8F-029C-457A-B89D-99089810C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4222" y="1823504"/>
              <a:ext cx="500736" cy="847000"/>
            </a:xfrm>
            <a:prstGeom prst="rect">
              <a:avLst/>
            </a:prstGeom>
          </p:spPr>
        </p:pic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4E662CA5-70AA-4F44-8A4F-28291C818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3286" y="3207520"/>
              <a:ext cx="500736" cy="847000"/>
            </a:xfrm>
            <a:prstGeom prst="rect">
              <a:avLst/>
            </a:prstGeom>
          </p:spPr>
        </p:pic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B681CA1F-FA34-4AA1-8BFF-E44FBB4DC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9018" y="3242275"/>
              <a:ext cx="500736" cy="847000"/>
            </a:xfrm>
            <a:prstGeom prst="rect">
              <a:avLst/>
            </a:prstGeom>
          </p:spPr>
        </p:pic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E53BC8F5-7DED-47FF-8E2B-7D2D35906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022" y="2494235"/>
              <a:ext cx="500736" cy="847000"/>
            </a:xfrm>
            <a:prstGeom prst="rect">
              <a:avLst/>
            </a:prstGeom>
          </p:spPr>
        </p:pic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5E6BE895-FFED-4F35-A783-F2BB388A0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9018" y="1761919"/>
              <a:ext cx="500736" cy="847000"/>
            </a:xfrm>
            <a:prstGeom prst="rect">
              <a:avLst/>
            </a:prstGeom>
          </p:spPr>
        </p:pic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130C7F17-397E-4920-8F8F-AE7057D2F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3286" y="1804468"/>
              <a:ext cx="500736" cy="8470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0F50CD-7026-4188-958D-223DA7860AC1}"/>
              </a:ext>
            </a:extLst>
          </p:cNvPr>
          <p:cNvGrpSpPr/>
          <p:nvPr/>
        </p:nvGrpSpPr>
        <p:grpSpPr>
          <a:xfrm>
            <a:off x="3550756" y="1097596"/>
            <a:ext cx="1786178" cy="1925278"/>
            <a:chOff x="2869293" y="808653"/>
            <a:chExt cx="2567169" cy="2581487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FF72B0AB-5FAB-4C7A-A84E-E9DDD8F9E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465066" y="2259578"/>
              <a:ext cx="1274900" cy="466445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3D2B3C8-FCD6-41E9-A9B8-2896BE9FA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872704" y="1212880"/>
              <a:ext cx="1274900" cy="466445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3578F29B-6280-437E-BAFA-D75E2053E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828086">
              <a:off x="3313626" y="1222243"/>
              <a:ext cx="1274900" cy="466445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D72198E0-808A-46E8-93EC-DDA2E6995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828086">
              <a:off x="2855854" y="2218918"/>
              <a:ext cx="1274900" cy="466445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C3891699-4281-44C4-8244-D7878CBF2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3539">
              <a:off x="3738550" y="1363155"/>
              <a:ext cx="1274900" cy="466445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97623D02-E4B9-47BE-A9CC-75A80E4BA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3539">
              <a:off x="3738551" y="1916497"/>
              <a:ext cx="1274900" cy="466445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E3F598C5-9C4F-4176-B0BB-60F2EC451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828086">
              <a:off x="3614974" y="2197555"/>
              <a:ext cx="1274900" cy="466445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1E46A99C-ABB3-4A25-B874-A94E10884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828086">
              <a:off x="4003205" y="2519467"/>
              <a:ext cx="1274900" cy="466445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1919F0F9-D14B-4396-A81F-5895141A4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828086">
              <a:off x="3166404" y="2510565"/>
              <a:ext cx="1274900" cy="466445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646A8711-1DF3-40FC-9A5B-C5CAC3C95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3539">
              <a:off x="4161562" y="895418"/>
              <a:ext cx="1274900" cy="4664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818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Can you find 10 on the number track</a:t>
            </a:r>
            <a:r>
              <a:rPr lang="en-US" dirty="0">
                <a:solidFill>
                  <a:srgbClr val="1C1C1C"/>
                </a:solidFill>
                <a:ea typeface="Roboto"/>
                <a:cs typeface="Roboto"/>
                <a:sym typeface="Roboto"/>
              </a:rPr>
              <a:t>?</a:t>
            </a:r>
            <a:r>
              <a:rPr lang="en-US" dirty="0">
                <a:solidFill>
                  <a:srgbClr val="FF0000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Click on Number Ten to move her onto the number track.</a:t>
            </a:r>
            <a:endParaRPr lang="en-GB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98F832A-353B-43FB-8D43-863A9E3F85CC}"/>
              </a:ext>
            </a:extLst>
          </p:cNvPr>
          <p:cNvSpPr/>
          <p:nvPr/>
        </p:nvSpPr>
        <p:spPr>
          <a:xfrm>
            <a:off x="1449681" y="5026495"/>
            <a:ext cx="5190478" cy="104675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0" algn="ctr">
              <a:buNone/>
            </a:pPr>
            <a:r>
              <a:rPr lang="en-US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Which number comes before 10? Can you count along the number line from 1 to 10?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67DC374-0959-4981-97D9-C8E01FDAF4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39" y="1769327"/>
            <a:ext cx="334006" cy="1180085"/>
          </a:xfrm>
          <a:prstGeom prst="rect">
            <a:avLst/>
          </a:prstGeom>
          <a:noFill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C929DCD-DD03-41C8-9DC7-7A0E99CB54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21" y="1769327"/>
            <a:ext cx="680940" cy="11800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CD6BF1D-EC75-4509-B0B3-09AFC12171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86" y="1769326"/>
            <a:ext cx="661908" cy="11800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120F53-1F7C-4FC7-91F7-BA75DB45BB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800" y="1796878"/>
            <a:ext cx="853292" cy="118008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4E5AAED-330F-4A9F-80E8-73CACD01CA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861" y="1796879"/>
            <a:ext cx="674184" cy="11800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7AF438-D069-4AD2-9427-11A96A2D9D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647" y="1824430"/>
            <a:ext cx="737842" cy="11525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4BA52-ECD4-4F53-9F2F-484BDA6F19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43" y="1801515"/>
            <a:ext cx="777085" cy="12069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C86B32E-D51F-403E-922F-3EB34A48F8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81" y="1769326"/>
            <a:ext cx="789763" cy="120699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AEB44DE-AE5E-4158-AE8E-F98E4F41F3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309" y="1747987"/>
            <a:ext cx="632161" cy="120699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133A2B9-C45E-4D4F-B8E9-C170430B71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321" y="1603739"/>
            <a:ext cx="1057246" cy="149549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9E43B0C-3370-4313-AD85-589CECD9524F}"/>
              </a:ext>
            </a:extLst>
          </p:cNvPr>
          <p:cNvGrpSpPr/>
          <p:nvPr/>
        </p:nvGrpSpPr>
        <p:grpSpPr>
          <a:xfrm>
            <a:off x="510963" y="3125342"/>
            <a:ext cx="8064604" cy="1175877"/>
            <a:chOff x="641440" y="3164112"/>
            <a:chExt cx="7541414" cy="117587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EBE561F-842E-4A77-8CD8-59650ECDE024}"/>
                </a:ext>
              </a:extLst>
            </p:cNvPr>
            <p:cNvGrpSpPr/>
            <p:nvPr/>
          </p:nvGrpSpPr>
          <p:grpSpPr>
            <a:xfrm>
              <a:off x="641440" y="3170190"/>
              <a:ext cx="3566606" cy="1169799"/>
              <a:chOff x="641439" y="3170190"/>
              <a:chExt cx="7924695" cy="1169799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B9BF9DE-14F6-4E1A-B472-AF47D4D62CD1}"/>
                  </a:ext>
                </a:extLst>
              </p:cNvPr>
              <p:cNvSpPr/>
              <p:nvPr/>
            </p:nvSpPr>
            <p:spPr>
              <a:xfrm>
                <a:off x="641439" y="3170191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5C7DD70-A8CE-49FC-899E-6E2A057431AB}"/>
                  </a:ext>
                </a:extLst>
              </p:cNvPr>
              <p:cNvSpPr/>
              <p:nvPr/>
            </p:nvSpPr>
            <p:spPr>
              <a:xfrm>
                <a:off x="2242475" y="3170191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2A9A7A6-9B13-4D24-AF8D-05D8564AEFDA}"/>
                  </a:ext>
                </a:extLst>
              </p:cNvPr>
              <p:cNvSpPr/>
              <p:nvPr/>
            </p:nvSpPr>
            <p:spPr>
              <a:xfrm>
                <a:off x="3843511" y="3170191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3A86DAF-39FA-4005-92F7-48851D415859}"/>
                  </a:ext>
                </a:extLst>
              </p:cNvPr>
              <p:cNvSpPr/>
              <p:nvPr/>
            </p:nvSpPr>
            <p:spPr>
              <a:xfrm>
                <a:off x="5444547" y="3170190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2BB01BC-1CB1-4A16-91D7-7B10AD8A4CCB}"/>
                  </a:ext>
                </a:extLst>
              </p:cNvPr>
              <p:cNvSpPr/>
              <p:nvPr/>
            </p:nvSpPr>
            <p:spPr>
              <a:xfrm>
                <a:off x="7045583" y="3170190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177135B-DBED-4040-93BA-7B3F43F627F6}"/>
                </a:ext>
              </a:extLst>
            </p:cNvPr>
            <p:cNvGrpSpPr/>
            <p:nvPr/>
          </p:nvGrpSpPr>
          <p:grpSpPr>
            <a:xfrm>
              <a:off x="4247530" y="3164112"/>
              <a:ext cx="3935324" cy="1175876"/>
              <a:chOff x="641437" y="3151503"/>
              <a:chExt cx="8743955" cy="1175876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6199996-9A5C-4790-87EE-D9F985109A42}"/>
                  </a:ext>
                </a:extLst>
              </p:cNvPr>
              <p:cNvSpPr/>
              <p:nvPr/>
            </p:nvSpPr>
            <p:spPr>
              <a:xfrm>
                <a:off x="641437" y="3157581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F7B895E-7EDE-48A5-989C-230403131023}"/>
                  </a:ext>
                </a:extLst>
              </p:cNvPr>
              <p:cNvSpPr/>
              <p:nvPr/>
            </p:nvSpPr>
            <p:spPr>
              <a:xfrm>
                <a:off x="2242476" y="3157581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00A8DEA-2D79-458C-A425-FA5F1EC0691E}"/>
                  </a:ext>
                </a:extLst>
              </p:cNvPr>
              <p:cNvSpPr/>
              <p:nvPr/>
            </p:nvSpPr>
            <p:spPr>
              <a:xfrm>
                <a:off x="3843511" y="3156583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8736E3A-3083-4367-924B-CE1F5F727FD7}"/>
                  </a:ext>
                </a:extLst>
              </p:cNvPr>
              <p:cNvSpPr/>
              <p:nvPr/>
            </p:nvSpPr>
            <p:spPr>
              <a:xfrm>
                <a:off x="5437299" y="3151503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5F33B89-8EB3-4F27-819D-C511296B02E3}"/>
                  </a:ext>
                </a:extLst>
              </p:cNvPr>
              <p:cNvSpPr/>
              <p:nvPr/>
            </p:nvSpPr>
            <p:spPr>
              <a:xfrm>
                <a:off x="7045581" y="3151503"/>
                <a:ext cx="233981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</p:grp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4FD822CE-8046-4F8A-9342-052B55B71DC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5" y="4936242"/>
            <a:ext cx="989977" cy="118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8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-4.72222E-6 -0.461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Meet Number Ten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5736207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latin typeface="Twinkl" pitchFamily="2" charset="77"/>
              </a:rPr>
              <a:t>What do you notice about Number Ten? What does she have 10 of?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6C670C-7730-4CBE-A6A1-A475FAE933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0" y="1663307"/>
            <a:ext cx="3024185" cy="3614634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C44D55D-5EC2-4627-805C-8E3F04350B0E}"/>
              </a:ext>
            </a:extLst>
          </p:cNvPr>
          <p:cNvSpPr/>
          <p:nvPr/>
        </p:nvSpPr>
        <p:spPr>
          <a:xfrm>
            <a:off x="1042985" y="2030111"/>
            <a:ext cx="3821115" cy="1182989"/>
          </a:xfrm>
          <a:prstGeom prst="wedgeRoundRectCallout">
            <a:avLst>
              <a:gd name="adj1" fmla="val 59032"/>
              <a:gd name="adj2" fmla="val 41144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winkl" pitchFamily="2" charset="77"/>
              </a:rPr>
              <a:t>Hello, I am Number Ten. Do you want to hear about what I did on my exciting camping adventure?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562BF502-1861-48AE-AC78-E7ABD8EC2FF5}"/>
              </a:ext>
            </a:extLst>
          </p:cNvPr>
          <p:cNvSpPr/>
          <p:nvPr/>
        </p:nvSpPr>
        <p:spPr>
          <a:xfrm>
            <a:off x="5522144" y="2328134"/>
            <a:ext cx="2492318" cy="1532013"/>
          </a:xfrm>
          <a:prstGeom prst="wedgeRoundRectCallout">
            <a:avLst>
              <a:gd name="adj1" fmla="val -2956"/>
              <a:gd name="adj2" fmla="val 82340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 want to circle the date of my holiday on the calendar. Can you show me which date to choose?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707007"/>
            <a:ext cx="76327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latin typeface="Twinkl" pitchFamily="2" charset="77"/>
              </a:rPr>
              <a:t>Number Ten was so excited about her camping adventure! She had been counting down to it for the last 10 days. </a:t>
            </a:r>
          </a:p>
          <a:p>
            <a:pPr algn="ctr"/>
            <a:r>
              <a:rPr lang="en-US" dirty="0">
                <a:latin typeface="Twinkl" pitchFamily="2" charset="77"/>
              </a:rPr>
              <a:t>Number Ten was going camping on the 10</a:t>
            </a:r>
            <a:r>
              <a:rPr lang="en-US" baseline="30000" dirty="0">
                <a:latin typeface="Twinkl" pitchFamily="2" charset="77"/>
              </a:rPr>
              <a:t>th</a:t>
            </a:r>
            <a:r>
              <a:rPr lang="en-US" dirty="0">
                <a:latin typeface="Twinkl" pitchFamily="2" charset="77"/>
              </a:rPr>
              <a:t> October.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6C670C-7730-4CBE-A6A1-A475FAE933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03" y="4156228"/>
            <a:ext cx="1789538" cy="21389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3DFF5C-D45F-46BA-8EC9-7D10DFA85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562" y="1929095"/>
            <a:ext cx="4607958" cy="386210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5CBCA58-40C9-4B20-9ED1-BCFA01F55873}"/>
              </a:ext>
            </a:extLst>
          </p:cNvPr>
          <p:cNvSpPr/>
          <p:nvPr/>
        </p:nvSpPr>
        <p:spPr>
          <a:xfrm>
            <a:off x="3644504" y="3203647"/>
            <a:ext cx="571500" cy="571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0AC80527-6F6E-4287-B0B7-B96B6DCBCE22}"/>
              </a:ext>
            </a:extLst>
          </p:cNvPr>
          <p:cNvSpPr/>
          <p:nvPr/>
        </p:nvSpPr>
        <p:spPr>
          <a:xfrm>
            <a:off x="5574280" y="3860146"/>
            <a:ext cx="1604561" cy="519145"/>
          </a:xfrm>
          <a:prstGeom prst="wedgeRoundRectCallout">
            <a:avLst>
              <a:gd name="adj1" fmla="val -2206"/>
              <a:gd name="adj2" fmla="val 111849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Try again!</a:t>
            </a:r>
          </a:p>
        </p:txBody>
      </p:sp>
      <p:sp>
        <p:nvSpPr>
          <p:cNvPr id="8" name="10th october">
            <a:hlinkClick r:id="rId4" action="ppaction://hlinksldjump"/>
            <a:extLst>
              <a:ext uri="{FF2B5EF4-FFF2-40B4-BE49-F238E27FC236}">
                <a16:creationId xmlns:a16="http://schemas.microsoft.com/office/drawing/2014/main" id="{12DF532F-8AA1-4EEC-8F05-F9BF08BE1AD8}"/>
              </a:ext>
            </a:extLst>
          </p:cNvPr>
          <p:cNvSpPr/>
          <p:nvPr/>
        </p:nvSpPr>
        <p:spPr>
          <a:xfrm rot="21314066">
            <a:off x="3688360" y="3222835"/>
            <a:ext cx="483788" cy="525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left dates">
            <a:hlinkClick r:id="rId4" action="ppaction://hlinksldjump"/>
            <a:extLst>
              <a:ext uri="{FF2B5EF4-FFF2-40B4-BE49-F238E27FC236}">
                <a16:creationId xmlns:a16="http://schemas.microsoft.com/office/drawing/2014/main" id="{D24C67AA-DBC5-4E7A-89B6-45748AB69742}"/>
              </a:ext>
            </a:extLst>
          </p:cNvPr>
          <p:cNvSpPr/>
          <p:nvPr/>
        </p:nvSpPr>
        <p:spPr>
          <a:xfrm rot="21115272">
            <a:off x="1590980" y="2682558"/>
            <a:ext cx="2097839" cy="2661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ight dates">
            <a:hlinkClick r:id="rId4" action="ppaction://hlinksldjump"/>
            <a:extLst>
              <a:ext uri="{FF2B5EF4-FFF2-40B4-BE49-F238E27FC236}">
                <a16:creationId xmlns:a16="http://schemas.microsoft.com/office/drawing/2014/main" id="{0CF8805C-D388-40E6-8F59-CE8356E242B3}"/>
              </a:ext>
            </a:extLst>
          </p:cNvPr>
          <p:cNvSpPr/>
          <p:nvPr/>
        </p:nvSpPr>
        <p:spPr>
          <a:xfrm rot="21115272">
            <a:off x="4274365" y="2604365"/>
            <a:ext cx="985037" cy="2661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17 24">
            <a:hlinkClick r:id="rId4" action="ppaction://hlinksldjump"/>
            <a:extLst>
              <a:ext uri="{FF2B5EF4-FFF2-40B4-BE49-F238E27FC236}">
                <a16:creationId xmlns:a16="http://schemas.microsoft.com/office/drawing/2014/main" id="{0C43EE0A-1A7B-400A-BFD9-33AF10D9F574}"/>
              </a:ext>
            </a:extLst>
          </p:cNvPr>
          <p:cNvSpPr/>
          <p:nvPr/>
        </p:nvSpPr>
        <p:spPr>
          <a:xfrm rot="21115272">
            <a:off x="3833517" y="3751513"/>
            <a:ext cx="510418" cy="1292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3">
            <a:hlinkClick r:id="rId4" action="ppaction://hlinksldjump"/>
            <a:extLst>
              <a:ext uri="{FF2B5EF4-FFF2-40B4-BE49-F238E27FC236}">
                <a16:creationId xmlns:a16="http://schemas.microsoft.com/office/drawing/2014/main" id="{2649AC32-118E-4610-9A38-C55B0A14099A}"/>
              </a:ext>
            </a:extLst>
          </p:cNvPr>
          <p:cNvSpPr/>
          <p:nvPr/>
        </p:nvSpPr>
        <p:spPr>
          <a:xfrm rot="21115272">
            <a:off x="3598448" y="2688644"/>
            <a:ext cx="510418" cy="550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9C37A959-92F7-4D3C-ACB7-28F236439FE5}"/>
              </a:ext>
            </a:extLst>
          </p:cNvPr>
          <p:cNvSpPr/>
          <p:nvPr/>
        </p:nvSpPr>
        <p:spPr>
          <a:xfrm>
            <a:off x="5600034" y="3878470"/>
            <a:ext cx="1604561" cy="519145"/>
          </a:xfrm>
          <a:prstGeom prst="wedgeRoundRectCallout">
            <a:avLst>
              <a:gd name="adj1" fmla="val -2206"/>
              <a:gd name="adj2" fmla="val 111849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Well done!</a:t>
            </a:r>
          </a:p>
        </p:txBody>
      </p:sp>
    </p:spTree>
    <p:extLst>
      <p:ext uri="{BB962C8B-B14F-4D97-AF65-F5344CB8AC3E}">
        <p14:creationId xmlns:p14="http://schemas.microsoft.com/office/powerpoint/2010/main" val="163120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5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5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7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7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8" grpId="2" animBg="1"/>
      <p:bldP spid="38" grpId="3" animBg="1"/>
      <p:bldP spid="38" grpId="4" animBg="1"/>
      <p:bldP spid="38" grpId="5" animBg="1"/>
      <p:bldP spid="38" grpId="6" animBg="1"/>
      <p:bldP spid="38" grpId="7" animBg="1"/>
      <p:bldP spid="38" grpId="8" animBg="1"/>
      <p:bldP spid="7" grpId="0" animBg="1"/>
      <p:bldP spid="7" grpId="1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8" grpId="6" animBg="1"/>
      <p:bldP spid="28" grpId="7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D089FFB7-A643-4D59-86E9-8E461BEE22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92" y="2315734"/>
            <a:ext cx="5841567" cy="39555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707007"/>
            <a:ext cx="763270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latin typeface="Twinkl" pitchFamily="2" charset="77"/>
                <a:cs typeface="Calibri" panose="020F0502020204030204" pitchFamily="34" charset="0"/>
                <a:sym typeface="Arial"/>
              </a:rPr>
              <a:t>On the 10</a:t>
            </a:r>
            <a:r>
              <a:rPr lang="en-GB" baseline="30000" dirty="0">
                <a:latin typeface="Twinkl" pitchFamily="2" charset="77"/>
                <a:cs typeface="Calibri" panose="020F0502020204030204" pitchFamily="34" charset="0"/>
                <a:sym typeface="Arial"/>
              </a:rPr>
              <a:t>th</a:t>
            </a:r>
            <a:r>
              <a:rPr lang="en-GB" dirty="0">
                <a:latin typeface="Twinkl" pitchFamily="2" charset="77"/>
                <a:cs typeface="Calibri" panose="020F0502020204030204" pitchFamily="34" charset="0"/>
                <a:sym typeface="Arial"/>
              </a:rPr>
              <a:t> October, Number Ten packed her bag and headed off on her bike to the camp site. </a:t>
            </a:r>
            <a:r>
              <a:rPr lang="en-GB" dirty="0">
                <a:latin typeface="Twinkl" pitchFamily="2" charset="77"/>
                <a:cs typeface="Calibri" panose="020F0502020204030204" pitchFamily="34" charset="0"/>
              </a:rPr>
              <a:t>On the way, she came across some mud. She loved drawing in the mud so she drew her favourite number. </a:t>
            </a:r>
            <a:r>
              <a:rPr lang="en-US" dirty="0">
                <a:latin typeface="Twinkl" pitchFamily="2" charset="77"/>
              </a:rPr>
              <a:t>As she started writing in the mud, she sang a song…</a:t>
            </a:r>
          </a:p>
          <a:p>
            <a:pPr algn="ctr"/>
            <a:endParaRPr lang="en-US" dirty="0"/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09BE4099-F7CC-41B3-A269-C19FD70E1455}"/>
              </a:ext>
            </a:extLst>
          </p:cNvPr>
          <p:cNvSpPr/>
          <p:nvPr/>
        </p:nvSpPr>
        <p:spPr>
          <a:xfrm>
            <a:off x="547941" y="2197787"/>
            <a:ext cx="2575621" cy="1384996"/>
          </a:xfrm>
          <a:prstGeom prst="wedgeRoundRectCallout">
            <a:avLst>
              <a:gd name="adj1" fmla="val 67538"/>
              <a:gd name="adj2" fmla="val -18917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winkl" pitchFamily="2" charset="77"/>
              </a:rPr>
              <a:t>Add a downward stroke, that’s my one. Add a zero, that’s my number ten done!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00D02B1-C198-4E02-9D40-414A22E889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189" y="1907059"/>
            <a:ext cx="990414" cy="1183784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391D4D19-F89C-419C-8A06-1D9D7CDE7DE9}"/>
              </a:ext>
            </a:extLst>
          </p:cNvPr>
          <p:cNvSpPr/>
          <p:nvPr/>
        </p:nvSpPr>
        <p:spPr>
          <a:xfrm>
            <a:off x="755650" y="3694649"/>
            <a:ext cx="1684995" cy="1384996"/>
          </a:xfrm>
          <a:prstGeom prst="wedgeRoundRectCallout">
            <a:avLst>
              <a:gd name="adj1" fmla="val 67538"/>
              <a:gd name="adj2" fmla="val -18917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winkl" pitchFamily="2" charset="77"/>
              </a:rPr>
              <a:t>What do you think my favourite number is?</a:t>
            </a:r>
          </a:p>
        </p:txBody>
      </p:sp>
    </p:spTree>
    <p:extLst>
      <p:ext uri="{BB962C8B-B14F-4D97-AF65-F5344CB8AC3E}">
        <p14:creationId xmlns:p14="http://schemas.microsoft.com/office/powerpoint/2010/main" val="404162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-0.03247 0.3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2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6 0.08496 C 0.17413 0.08796 0.2052 0.16227 0.20156 0.25301 C 0.19809 0.34259 0.16128 0.41389 0.11961 0.41088 C 0.07795 0.40787 0.04704 0.33218 0.05069 0.24236 C 0.05416 0.15185 0.09079 0.08195 0.13246 0.08496 Z " pathEditMode="relative" rAng="180000" ptsTypes="AAAAA">
                                      <p:cBhvr>
                                        <p:cTn id="9" dur="25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1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C827F14D-9226-4639-BD70-29EB6770CF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88259" y="2880120"/>
            <a:ext cx="1274900" cy="466445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6C8EB432-A1F8-4FD7-B94A-5FEB180EE45B}"/>
              </a:ext>
            </a:extLst>
          </p:cNvPr>
          <p:cNvSpPr/>
          <p:nvPr/>
        </p:nvSpPr>
        <p:spPr>
          <a:xfrm>
            <a:off x="4040472" y="4415877"/>
            <a:ext cx="2310576" cy="1601321"/>
          </a:xfrm>
          <a:prstGeom prst="wedgeRoundRectCallout">
            <a:avLst>
              <a:gd name="adj1" fmla="val 68811"/>
              <a:gd name="adj2" fmla="val 21230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I’m not sure how to count to 10. Can you help me to collect the correct pile of logs? </a:t>
            </a:r>
          </a:p>
        </p:txBody>
      </p:sp>
      <p:sp>
        <p:nvSpPr>
          <p:cNvPr id="44" name="Speech Bubble: Rectangle with Corners Rounded 43">
            <a:extLst>
              <a:ext uri="{FF2B5EF4-FFF2-40B4-BE49-F238E27FC236}">
                <a16:creationId xmlns:a16="http://schemas.microsoft.com/office/drawing/2014/main" id="{CD0E18B5-E6C7-4554-BC91-A677A93AEF40}"/>
              </a:ext>
            </a:extLst>
          </p:cNvPr>
          <p:cNvSpPr/>
          <p:nvPr/>
        </p:nvSpPr>
        <p:spPr>
          <a:xfrm>
            <a:off x="4703081" y="5246141"/>
            <a:ext cx="1589857" cy="451454"/>
          </a:xfrm>
          <a:prstGeom prst="wedgeRoundRectCallout">
            <a:avLst>
              <a:gd name="adj1" fmla="val 75456"/>
              <a:gd name="adj2" fmla="val 11223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55" name="Speech Bubble: Rectangle with Corners Rounded 54">
            <a:extLst>
              <a:ext uri="{FF2B5EF4-FFF2-40B4-BE49-F238E27FC236}">
                <a16:creationId xmlns:a16="http://schemas.microsoft.com/office/drawing/2014/main" id="{3C4B31A1-9E79-43B2-852A-CC809B521559}"/>
              </a:ext>
            </a:extLst>
          </p:cNvPr>
          <p:cNvSpPr/>
          <p:nvPr/>
        </p:nvSpPr>
        <p:spPr>
          <a:xfrm>
            <a:off x="4703081" y="5246141"/>
            <a:ext cx="1589857" cy="451454"/>
          </a:xfrm>
          <a:prstGeom prst="wedgeRoundRectCallout">
            <a:avLst>
              <a:gd name="adj1" fmla="val 76994"/>
              <a:gd name="adj2" fmla="val 12419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61474" y="679612"/>
            <a:ext cx="800466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latin typeface="Twinkl" pitchFamily="2" charset="77"/>
              </a:rPr>
              <a:t>Number Ten arrived at the camp site. Her first job was to collect 10 logs to make the fire.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4C79D3D-9561-4167-84F6-626189CA12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476" y="4205849"/>
            <a:ext cx="1650326" cy="19725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008501-1C2D-475D-B1A9-8C75211CE0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79" y="4091771"/>
            <a:ext cx="3082579" cy="21413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AA3FC8-8706-49AD-AB97-28C1B7947D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6066" y="1849056"/>
            <a:ext cx="1274900" cy="4664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E877C13-C776-47BE-86AF-E1C402A285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28086">
            <a:off x="783495" y="1755808"/>
            <a:ext cx="1274900" cy="4664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821161-E627-4563-9913-ED7CE23C7F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28086">
            <a:off x="325723" y="2752483"/>
            <a:ext cx="1274900" cy="4664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43F25F5-4A8B-4A29-A2D5-D6029FA91C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3539">
            <a:off x="1208419" y="1896720"/>
            <a:ext cx="1274900" cy="46644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413B66B-F3D0-473E-984B-63777268C5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3539">
            <a:off x="1208420" y="2450062"/>
            <a:ext cx="1274900" cy="46644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90FF931-D0E9-4A4A-8CD3-C3D367BEE1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28086">
            <a:off x="1084843" y="2731120"/>
            <a:ext cx="1274900" cy="4664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B75613A-D4DB-41AD-8B08-86E0F01F20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28086">
            <a:off x="1473074" y="3053032"/>
            <a:ext cx="1274900" cy="46644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95F959F-4C98-4D33-A72D-E3D868CAF7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28086">
            <a:off x="636273" y="3044130"/>
            <a:ext cx="1274900" cy="4664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A211C98-703E-4DD7-897D-9B70CC04B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28086">
            <a:off x="3618617" y="1855290"/>
            <a:ext cx="1274900" cy="4664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480CE44-6FCA-4D64-A8D5-EA74C50D8D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28086">
            <a:off x="3375523" y="2738239"/>
            <a:ext cx="1274900" cy="46644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E95B9AB-ADDB-45C0-BF36-FC29A38C3A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28086">
            <a:off x="4221313" y="1924098"/>
            <a:ext cx="1274900" cy="4664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158DA3-3E73-4F30-9300-77D90D58CD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28086">
            <a:off x="3978220" y="2888795"/>
            <a:ext cx="1274900" cy="46644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2CBACF1-3962-4720-BC39-29E18715E0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95897" y="1833422"/>
            <a:ext cx="1274900" cy="46644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E8F7659-EE7E-422D-B1DE-A217E02A1F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28086">
            <a:off x="6536819" y="1842785"/>
            <a:ext cx="1274900" cy="46644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A37AE92-A821-4E22-A77B-104FD71BB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28086">
            <a:off x="6079047" y="2839460"/>
            <a:ext cx="1274900" cy="46644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15C0A74-79B5-43DD-A845-2C187B6CF5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3539">
            <a:off x="6961743" y="1983697"/>
            <a:ext cx="1274900" cy="46644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7D21B6F-7460-4238-9811-7A04EA8D22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3539">
            <a:off x="6961744" y="2537039"/>
            <a:ext cx="1274900" cy="46644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C6D0AA1-6670-437C-A353-245C456F41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28086">
            <a:off x="6838167" y="2818097"/>
            <a:ext cx="1274900" cy="46644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F33AF63-A4F0-47DD-92E7-D2E08F93CB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28086">
            <a:off x="7226398" y="3140009"/>
            <a:ext cx="1274900" cy="46644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36851DB-6730-4F4A-8874-7513FBCBB2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28086">
            <a:off x="6389597" y="3131107"/>
            <a:ext cx="1274900" cy="46644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D6AA7B6-424B-4499-AEE4-D0AADC366B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3539">
            <a:off x="7384755" y="1515960"/>
            <a:ext cx="1274900" cy="466445"/>
          </a:xfrm>
          <a:prstGeom prst="rect">
            <a:avLst/>
          </a:prstGeom>
        </p:spPr>
      </p:pic>
      <p:sp>
        <p:nvSpPr>
          <p:cNvPr id="41" name="10 logs">
            <a:hlinkClick r:id="rId5" action="ppaction://hlinksldjump"/>
            <a:extLst>
              <a:ext uri="{FF2B5EF4-FFF2-40B4-BE49-F238E27FC236}">
                <a16:creationId xmlns:a16="http://schemas.microsoft.com/office/drawing/2014/main" id="{A91F44C2-1B6A-4B03-B885-5B85D31B2AA8}"/>
              </a:ext>
            </a:extLst>
          </p:cNvPr>
          <p:cNvSpPr/>
          <p:nvPr/>
        </p:nvSpPr>
        <p:spPr>
          <a:xfrm>
            <a:off x="5959744" y="1315371"/>
            <a:ext cx="2643770" cy="2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4 logs">
            <a:hlinkClick r:id="rId6" action="ppaction://hlinksldjump"/>
            <a:extLst>
              <a:ext uri="{FF2B5EF4-FFF2-40B4-BE49-F238E27FC236}">
                <a16:creationId xmlns:a16="http://schemas.microsoft.com/office/drawing/2014/main" id="{4548B597-699B-48A0-95DC-9DCB56FDA2F0}"/>
              </a:ext>
            </a:extLst>
          </p:cNvPr>
          <p:cNvSpPr/>
          <p:nvPr/>
        </p:nvSpPr>
        <p:spPr>
          <a:xfrm>
            <a:off x="3476089" y="1374369"/>
            <a:ext cx="1960547" cy="25607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8 logs">
            <a:hlinkClick r:id="rId6" action="ppaction://hlinksldjump"/>
            <a:extLst>
              <a:ext uri="{FF2B5EF4-FFF2-40B4-BE49-F238E27FC236}">
                <a16:creationId xmlns:a16="http://schemas.microsoft.com/office/drawing/2014/main" id="{8ECC03BF-A635-47EB-97D5-0974304DD5A6}"/>
              </a:ext>
            </a:extLst>
          </p:cNvPr>
          <p:cNvSpPr/>
          <p:nvPr/>
        </p:nvSpPr>
        <p:spPr>
          <a:xfrm>
            <a:off x="464888" y="1290590"/>
            <a:ext cx="2348795" cy="2731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99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8" grpId="3" animBg="1"/>
      <p:bldP spid="44" grpId="0" animBg="1"/>
      <p:bldP spid="44" grpId="1" animBg="1"/>
      <p:bldP spid="55" grpId="0" animBg="1"/>
      <p:bldP spid="5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6C8EB432-A1F8-4FD7-B94A-5FEB180EE45B}"/>
              </a:ext>
            </a:extLst>
          </p:cNvPr>
          <p:cNvSpPr/>
          <p:nvPr/>
        </p:nvSpPr>
        <p:spPr>
          <a:xfrm>
            <a:off x="4040472" y="5162438"/>
            <a:ext cx="2310576" cy="854760"/>
          </a:xfrm>
          <a:prstGeom prst="wedgeRoundRectCallout">
            <a:avLst>
              <a:gd name="adj1" fmla="val 65687"/>
              <a:gd name="adj2" fmla="val 2931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count the logs with me?</a:t>
            </a:r>
          </a:p>
        </p:txBody>
      </p:sp>
      <p:sp>
        <p:nvSpPr>
          <p:cNvPr id="5" name="Rectangle 4"/>
          <p:cNvSpPr/>
          <p:nvPr/>
        </p:nvSpPr>
        <p:spPr>
          <a:xfrm>
            <a:off x="561474" y="679612"/>
            <a:ext cx="800466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latin typeface="Twinkl" pitchFamily="2" charset="77"/>
              </a:rPr>
              <a:t>Well done!</a:t>
            </a:r>
            <a:endParaRPr lang="en-GB" sz="2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4C79D3D-9561-4167-84F6-626189CA12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476" y="4205849"/>
            <a:ext cx="1650326" cy="1972539"/>
          </a:xfrm>
          <a:prstGeom prst="rect">
            <a:avLst/>
          </a:prstGeom>
        </p:spPr>
      </p:pic>
      <p:grpSp>
        <p:nvGrpSpPr>
          <p:cNvPr id="46" name="log 10">
            <a:extLst>
              <a:ext uri="{FF2B5EF4-FFF2-40B4-BE49-F238E27FC236}">
                <a16:creationId xmlns:a16="http://schemas.microsoft.com/office/drawing/2014/main" id="{1D1EB51A-9B5D-4E98-9043-A41ADA07F4AC}"/>
              </a:ext>
            </a:extLst>
          </p:cNvPr>
          <p:cNvGrpSpPr/>
          <p:nvPr/>
        </p:nvGrpSpPr>
        <p:grpSpPr>
          <a:xfrm>
            <a:off x="7759534" y="1720264"/>
            <a:ext cx="904749" cy="2190398"/>
            <a:chOff x="7759534" y="1720264"/>
            <a:chExt cx="904749" cy="219039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74F4DF9-5A3D-4747-AC3E-279DFB59C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283816" y="2717874"/>
              <a:ext cx="1746565" cy="639012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09850E4-18F6-4C5F-A385-783C33D3154E}"/>
                </a:ext>
              </a:extLst>
            </p:cNvPr>
            <p:cNvSpPr/>
            <p:nvPr/>
          </p:nvSpPr>
          <p:spPr>
            <a:xfrm>
              <a:off x="7759534" y="1720264"/>
              <a:ext cx="904749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000" b="1" dirty="0">
                  <a:latin typeface="Twinkl" pitchFamily="2" charset="77"/>
                </a:rPr>
                <a:t>10</a:t>
              </a:r>
              <a:endParaRPr lang="en-GB" sz="2000" b="1" dirty="0"/>
            </a:p>
          </p:txBody>
        </p:sp>
      </p:grpSp>
      <p:grpSp>
        <p:nvGrpSpPr>
          <p:cNvPr id="45" name="log 9">
            <a:extLst>
              <a:ext uri="{FF2B5EF4-FFF2-40B4-BE49-F238E27FC236}">
                <a16:creationId xmlns:a16="http://schemas.microsoft.com/office/drawing/2014/main" id="{EFB0B195-5AA1-41DB-9457-5DF37AEC7C28}"/>
              </a:ext>
            </a:extLst>
          </p:cNvPr>
          <p:cNvGrpSpPr/>
          <p:nvPr/>
        </p:nvGrpSpPr>
        <p:grpSpPr>
          <a:xfrm>
            <a:off x="6904009" y="1726559"/>
            <a:ext cx="904749" cy="2184104"/>
            <a:chOff x="6904009" y="1726559"/>
            <a:chExt cx="904749" cy="218410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7C1302F-4FB1-4A60-940F-03BD15C76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483102" y="2717875"/>
              <a:ext cx="1746565" cy="639012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D3D60F4-A24F-420C-89BE-17D7A7BD39B8}"/>
                </a:ext>
              </a:extLst>
            </p:cNvPr>
            <p:cNvSpPr/>
            <p:nvPr/>
          </p:nvSpPr>
          <p:spPr>
            <a:xfrm>
              <a:off x="6904009" y="1726559"/>
              <a:ext cx="904749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000" b="1" dirty="0">
                  <a:latin typeface="Twinkl" pitchFamily="2" charset="77"/>
                </a:rPr>
                <a:t>9</a:t>
              </a:r>
              <a:endParaRPr lang="en-GB" sz="2000" b="1" dirty="0"/>
            </a:p>
          </p:txBody>
        </p:sp>
      </p:grpSp>
      <p:grpSp>
        <p:nvGrpSpPr>
          <p:cNvPr id="40" name="log 8">
            <a:extLst>
              <a:ext uri="{FF2B5EF4-FFF2-40B4-BE49-F238E27FC236}">
                <a16:creationId xmlns:a16="http://schemas.microsoft.com/office/drawing/2014/main" id="{AE8191DC-8B6B-4E3C-97C1-1EB07CAC2591}"/>
              </a:ext>
            </a:extLst>
          </p:cNvPr>
          <p:cNvGrpSpPr/>
          <p:nvPr/>
        </p:nvGrpSpPr>
        <p:grpSpPr>
          <a:xfrm>
            <a:off x="6126204" y="1726559"/>
            <a:ext cx="904749" cy="2194657"/>
            <a:chOff x="6126204" y="1726559"/>
            <a:chExt cx="904749" cy="2194657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9ECC880-3C91-40DC-BF48-3B3DD105B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682387" y="2728428"/>
              <a:ext cx="1746565" cy="639012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F6E1F17-A5BB-49C2-B0ED-BB24EEA3C4DF}"/>
                </a:ext>
              </a:extLst>
            </p:cNvPr>
            <p:cNvSpPr/>
            <p:nvPr/>
          </p:nvSpPr>
          <p:spPr>
            <a:xfrm>
              <a:off x="6126204" y="1726559"/>
              <a:ext cx="904749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000" b="1" dirty="0">
                  <a:latin typeface="Twinkl" pitchFamily="2" charset="77"/>
                </a:rPr>
                <a:t>8</a:t>
              </a:r>
              <a:endParaRPr lang="en-GB" sz="2000" b="1" dirty="0"/>
            </a:p>
          </p:txBody>
        </p:sp>
      </p:grpSp>
      <p:grpSp>
        <p:nvGrpSpPr>
          <p:cNvPr id="39" name="log 7">
            <a:extLst>
              <a:ext uri="{FF2B5EF4-FFF2-40B4-BE49-F238E27FC236}">
                <a16:creationId xmlns:a16="http://schemas.microsoft.com/office/drawing/2014/main" id="{47F8DBDA-5FED-4991-A3FA-5966C34DD9FF}"/>
              </a:ext>
            </a:extLst>
          </p:cNvPr>
          <p:cNvGrpSpPr/>
          <p:nvPr/>
        </p:nvGrpSpPr>
        <p:grpSpPr>
          <a:xfrm>
            <a:off x="5331414" y="1727559"/>
            <a:ext cx="904749" cy="2183105"/>
            <a:chOff x="5331414" y="1727559"/>
            <a:chExt cx="904749" cy="218310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B2BDD94-C660-4178-9CDD-1202F4585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881672" y="2717876"/>
              <a:ext cx="1746565" cy="639012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538FE5D-B25B-432A-A116-9ADD9BA3AD89}"/>
                </a:ext>
              </a:extLst>
            </p:cNvPr>
            <p:cNvSpPr/>
            <p:nvPr/>
          </p:nvSpPr>
          <p:spPr>
            <a:xfrm>
              <a:off x="5331414" y="1727559"/>
              <a:ext cx="904749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000" b="1" dirty="0">
                  <a:latin typeface="Twinkl" pitchFamily="2" charset="77"/>
                </a:rPr>
                <a:t>7</a:t>
              </a:r>
              <a:endParaRPr lang="en-GB" sz="2000" b="1" dirty="0"/>
            </a:p>
          </p:txBody>
        </p:sp>
      </p:grpSp>
      <p:grpSp>
        <p:nvGrpSpPr>
          <p:cNvPr id="15" name="log 6">
            <a:extLst>
              <a:ext uri="{FF2B5EF4-FFF2-40B4-BE49-F238E27FC236}">
                <a16:creationId xmlns:a16="http://schemas.microsoft.com/office/drawing/2014/main" id="{6CC9E241-0B5B-4E2D-A298-0FC619A01407}"/>
              </a:ext>
            </a:extLst>
          </p:cNvPr>
          <p:cNvGrpSpPr/>
          <p:nvPr/>
        </p:nvGrpSpPr>
        <p:grpSpPr>
          <a:xfrm>
            <a:off x="4492874" y="1726560"/>
            <a:ext cx="904749" cy="2184104"/>
            <a:chOff x="4492874" y="1726560"/>
            <a:chExt cx="904749" cy="218410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D63E2E1-7D0D-4C77-BD57-73EC013D0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080957" y="2717876"/>
              <a:ext cx="1746565" cy="639012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792DDEB-4C65-4241-8C6F-9358EACB6C96}"/>
                </a:ext>
              </a:extLst>
            </p:cNvPr>
            <p:cNvSpPr/>
            <p:nvPr/>
          </p:nvSpPr>
          <p:spPr>
            <a:xfrm>
              <a:off x="4492874" y="1726560"/>
              <a:ext cx="904749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000" b="1" dirty="0">
                  <a:latin typeface="Twinkl" pitchFamily="2" charset="77"/>
                </a:rPr>
                <a:t>6</a:t>
              </a:r>
              <a:endParaRPr lang="en-GB" sz="2000" b="1" dirty="0"/>
            </a:p>
          </p:txBody>
        </p:sp>
      </p:grpSp>
      <p:grpSp>
        <p:nvGrpSpPr>
          <p:cNvPr id="13" name="log 5">
            <a:extLst>
              <a:ext uri="{FF2B5EF4-FFF2-40B4-BE49-F238E27FC236}">
                <a16:creationId xmlns:a16="http://schemas.microsoft.com/office/drawing/2014/main" id="{27BDD3A8-328F-47CB-BAD5-ADFD43D141C3}"/>
              </a:ext>
            </a:extLst>
          </p:cNvPr>
          <p:cNvGrpSpPr/>
          <p:nvPr/>
        </p:nvGrpSpPr>
        <p:grpSpPr>
          <a:xfrm>
            <a:off x="3739621" y="1720264"/>
            <a:ext cx="904749" cy="2190401"/>
            <a:chOff x="3739621" y="1720264"/>
            <a:chExt cx="904749" cy="21904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F4DE120-EF98-44DA-ADFC-76E363177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300085" y="2717877"/>
              <a:ext cx="1746565" cy="639012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C7884D1-D68D-474F-B954-B013167F1849}"/>
                </a:ext>
              </a:extLst>
            </p:cNvPr>
            <p:cNvSpPr/>
            <p:nvPr/>
          </p:nvSpPr>
          <p:spPr>
            <a:xfrm>
              <a:off x="3739621" y="1720264"/>
              <a:ext cx="904749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000" b="1" dirty="0">
                  <a:latin typeface="Twinkl" pitchFamily="2" charset="77"/>
                </a:rPr>
                <a:t>5</a:t>
              </a:r>
              <a:endParaRPr lang="en-GB" sz="2000" b="1" dirty="0"/>
            </a:p>
          </p:txBody>
        </p:sp>
      </p:grpSp>
      <p:grpSp>
        <p:nvGrpSpPr>
          <p:cNvPr id="12" name="log 4">
            <a:extLst>
              <a:ext uri="{FF2B5EF4-FFF2-40B4-BE49-F238E27FC236}">
                <a16:creationId xmlns:a16="http://schemas.microsoft.com/office/drawing/2014/main" id="{71B9D323-438A-491A-8429-B7EEFB36119C}"/>
              </a:ext>
            </a:extLst>
          </p:cNvPr>
          <p:cNvGrpSpPr/>
          <p:nvPr/>
        </p:nvGrpSpPr>
        <p:grpSpPr>
          <a:xfrm>
            <a:off x="2922956" y="1726560"/>
            <a:ext cx="904749" cy="2173551"/>
            <a:chOff x="2922956" y="1726560"/>
            <a:chExt cx="904749" cy="217355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01718C2-DAD7-400A-97C0-E6E8AA56D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499371" y="2707323"/>
              <a:ext cx="1746565" cy="639012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15AF188-709A-4524-AA30-EAE8F20D7356}"/>
                </a:ext>
              </a:extLst>
            </p:cNvPr>
            <p:cNvSpPr/>
            <p:nvPr/>
          </p:nvSpPr>
          <p:spPr>
            <a:xfrm>
              <a:off x="2922956" y="1726560"/>
              <a:ext cx="904749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000" b="1" dirty="0">
                  <a:latin typeface="Twinkl" pitchFamily="2" charset="77"/>
                </a:rPr>
                <a:t>4</a:t>
              </a:r>
              <a:endParaRPr lang="en-GB" sz="2000" b="1" dirty="0"/>
            </a:p>
          </p:txBody>
        </p:sp>
      </p:grpSp>
      <p:grpSp>
        <p:nvGrpSpPr>
          <p:cNvPr id="11" name="log 3">
            <a:extLst>
              <a:ext uri="{FF2B5EF4-FFF2-40B4-BE49-F238E27FC236}">
                <a16:creationId xmlns:a16="http://schemas.microsoft.com/office/drawing/2014/main" id="{56E6C085-B8DF-4D59-8678-2760A79691AA}"/>
              </a:ext>
            </a:extLst>
          </p:cNvPr>
          <p:cNvGrpSpPr/>
          <p:nvPr/>
        </p:nvGrpSpPr>
        <p:grpSpPr>
          <a:xfrm>
            <a:off x="2133892" y="1726560"/>
            <a:ext cx="904749" cy="2184104"/>
            <a:chOff x="2133892" y="1726560"/>
            <a:chExt cx="904749" cy="218410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E5D344F-D313-4619-9813-FBF732F13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698656" y="2717876"/>
              <a:ext cx="1746565" cy="639012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DBF6120-4561-4DC0-BAD1-BE2F6103D8E1}"/>
                </a:ext>
              </a:extLst>
            </p:cNvPr>
            <p:cNvSpPr/>
            <p:nvPr/>
          </p:nvSpPr>
          <p:spPr>
            <a:xfrm>
              <a:off x="2133892" y="1726560"/>
              <a:ext cx="904749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000" b="1" dirty="0">
                  <a:latin typeface="Twinkl" pitchFamily="2" charset="77"/>
                </a:rPr>
                <a:t>3</a:t>
              </a:r>
              <a:endParaRPr lang="en-GB" sz="2000" b="1" dirty="0"/>
            </a:p>
          </p:txBody>
        </p:sp>
      </p:grpSp>
      <p:grpSp>
        <p:nvGrpSpPr>
          <p:cNvPr id="10" name="log 2">
            <a:extLst>
              <a:ext uri="{FF2B5EF4-FFF2-40B4-BE49-F238E27FC236}">
                <a16:creationId xmlns:a16="http://schemas.microsoft.com/office/drawing/2014/main" id="{BF3D7D6E-8454-41F3-966E-3CBDE7D32B56}"/>
              </a:ext>
            </a:extLst>
          </p:cNvPr>
          <p:cNvGrpSpPr/>
          <p:nvPr/>
        </p:nvGrpSpPr>
        <p:grpSpPr>
          <a:xfrm>
            <a:off x="1347683" y="1726560"/>
            <a:ext cx="904749" cy="2184103"/>
            <a:chOff x="1347683" y="1726560"/>
            <a:chExt cx="904749" cy="218410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E8D831E-4243-44AB-9A1C-472534459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7940" y="2717875"/>
              <a:ext cx="1746565" cy="639012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4C9BB70-69A6-4C56-A885-7FF3E1DE0872}"/>
                </a:ext>
              </a:extLst>
            </p:cNvPr>
            <p:cNvSpPr/>
            <p:nvPr/>
          </p:nvSpPr>
          <p:spPr>
            <a:xfrm>
              <a:off x="1347683" y="1726560"/>
              <a:ext cx="904749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000" b="1" dirty="0">
                  <a:latin typeface="Twinkl" pitchFamily="2" charset="77"/>
                </a:rPr>
                <a:t>2</a:t>
              </a:r>
              <a:endParaRPr lang="en-GB" sz="2000" b="1" dirty="0"/>
            </a:p>
          </p:txBody>
        </p:sp>
      </p:grpSp>
      <p:grpSp>
        <p:nvGrpSpPr>
          <p:cNvPr id="9" name="log 1">
            <a:extLst>
              <a:ext uri="{FF2B5EF4-FFF2-40B4-BE49-F238E27FC236}">
                <a16:creationId xmlns:a16="http://schemas.microsoft.com/office/drawing/2014/main" id="{9C793A4D-FB38-4727-8879-73AAFEB470C9}"/>
              </a:ext>
            </a:extLst>
          </p:cNvPr>
          <p:cNvGrpSpPr/>
          <p:nvPr/>
        </p:nvGrpSpPr>
        <p:grpSpPr>
          <a:xfrm>
            <a:off x="561474" y="1726560"/>
            <a:ext cx="904749" cy="2173552"/>
            <a:chOff x="561474" y="1726560"/>
            <a:chExt cx="904749" cy="217355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E8BC13D-1B8C-4373-88DF-E6DE4EE4E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7226" y="2707324"/>
              <a:ext cx="1746565" cy="639012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A4C0D9F-2394-4B49-A1DE-A7FBA0441CDE}"/>
                </a:ext>
              </a:extLst>
            </p:cNvPr>
            <p:cNvSpPr/>
            <p:nvPr/>
          </p:nvSpPr>
          <p:spPr>
            <a:xfrm>
              <a:off x="561474" y="1726560"/>
              <a:ext cx="904749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000" b="1" dirty="0">
                  <a:latin typeface="Twinkl" pitchFamily="2" charset="77"/>
                </a:rPr>
                <a:t>1</a:t>
              </a:r>
              <a:endParaRPr lang="en-GB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9115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peech Bubble: Rectangle with Corners Rounded 50">
            <a:extLst>
              <a:ext uri="{FF2B5EF4-FFF2-40B4-BE49-F238E27FC236}">
                <a16:creationId xmlns:a16="http://schemas.microsoft.com/office/drawing/2014/main" id="{40BC6FF5-6FA7-41BB-8AC8-11C8A9AB5AE4}"/>
              </a:ext>
            </a:extLst>
          </p:cNvPr>
          <p:cNvSpPr/>
          <p:nvPr/>
        </p:nvSpPr>
        <p:spPr>
          <a:xfrm>
            <a:off x="4495799" y="4546275"/>
            <a:ext cx="2141252" cy="1671399"/>
          </a:xfrm>
          <a:prstGeom prst="wedgeRoundRectCallout">
            <a:avLst>
              <a:gd name="adj1" fmla="val 58532"/>
              <a:gd name="adj2" fmla="val 22287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 need 10 tent pegs to hold my tent together. Can you help me choose 10 pegs?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D1F85BC4-D6F8-4ED4-A69B-71576EE2E9CA}"/>
              </a:ext>
            </a:extLst>
          </p:cNvPr>
          <p:cNvSpPr/>
          <p:nvPr/>
        </p:nvSpPr>
        <p:spPr>
          <a:xfrm>
            <a:off x="4619188" y="5358250"/>
            <a:ext cx="1589857" cy="451454"/>
          </a:xfrm>
          <a:prstGeom prst="wedgeRoundRectCallout">
            <a:avLst>
              <a:gd name="adj1" fmla="val 74247"/>
              <a:gd name="adj2" fmla="val 52741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23DEAB2A-41EC-4D69-83F6-DD9E0DA99315}"/>
              </a:ext>
            </a:extLst>
          </p:cNvPr>
          <p:cNvSpPr/>
          <p:nvPr/>
        </p:nvSpPr>
        <p:spPr>
          <a:xfrm>
            <a:off x="4619189" y="5355688"/>
            <a:ext cx="1589857" cy="451454"/>
          </a:xfrm>
          <a:prstGeom prst="wedgeRoundRectCallout">
            <a:avLst>
              <a:gd name="adj1" fmla="val 75513"/>
              <a:gd name="adj2" fmla="val 49360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02831" y="690801"/>
            <a:ext cx="793833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latin typeface="Twinkl" pitchFamily="2" charset="77"/>
              </a:rPr>
              <a:t>Number Ten then decided that she needed to build her den. She laid out all the equipment she needed. 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120" y="4165111"/>
            <a:ext cx="1675048" cy="20020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4BD68E-A4A5-4CFD-B23D-2DB4EAED30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" t="34090" r="20416" b="25771"/>
          <a:stretch/>
        </p:blipFill>
        <p:spPr>
          <a:xfrm>
            <a:off x="602831" y="2294604"/>
            <a:ext cx="3807335" cy="13981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BCEA976-28EF-4692-81E1-A2A6873E9C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" t="34090" r="20416" b="25771"/>
          <a:stretch/>
        </p:blipFill>
        <p:spPr>
          <a:xfrm>
            <a:off x="4619188" y="2294604"/>
            <a:ext cx="3807335" cy="139812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F23D24C-3D4F-4514-825A-4A679E2FDB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" t="34090" r="20416" b="25771"/>
          <a:stretch/>
        </p:blipFill>
        <p:spPr>
          <a:xfrm>
            <a:off x="602831" y="4065583"/>
            <a:ext cx="3807335" cy="13981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E25C73-67EC-469D-96F0-47DF5A84A3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943300" y="2316146"/>
            <a:ext cx="156836" cy="74112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8B4BEE4-B20D-4AD7-AD42-59EB4DC189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1644300" y="2344348"/>
            <a:ext cx="150485" cy="711109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D63F675C-1EAD-4670-9BA1-2BD2D4C980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2404657" y="2346855"/>
            <a:ext cx="150485" cy="71110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DC6F6BB7-ABEC-428B-8C67-DE510E278F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3100592" y="2346440"/>
            <a:ext cx="150485" cy="711109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749B4B6-E1F4-4A6B-B09C-D1B986E10F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3819385" y="2344347"/>
            <a:ext cx="150485" cy="711109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5D85FDE-2B90-4B4D-812D-BA2059BFE0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4964110" y="2329341"/>
            <a:ext cx="156836" cy="74112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4D3B035F-64EB-45E5-838C-E006684748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5668152" y="2334517"/>
            <a:ext cx="150485" cy="711109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81823474-4687-4704-BE2C-89CBA217F9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6428509" y="2337024"/>
            <a:ext cx="150485" cy="711109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FE914A86-EBF5-422E-BD03-D5B0A21EEA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7124444" y="2336609"/>
            <a:ext cx="150485" cy="711109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F8026C7-B5E8-4602-97B3-AC5C82D602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7843237" y="2334516"/>
            <a:ext cx="150485" cy="711109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38CC5328-A6DB-4250-B7AF-B97E8FC4A1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4978858" y="2916094"/>
            <a:ext cx="156836" cy="74112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B8C4BAD0-F983-4D78-B6F7-0D7869D477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5682900" y="2921270"/>
            <a:ext cx="150485" cy="711109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7FB1FFF2-BE16-4994-8060-6C1E6B32CE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6443257" y="2923777"/>
            <a:ext cx="150485" cy="711109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6AFC91E-717D-4FF9-92DE-DBFE7DF83F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7139192" y="2923362"/>
            <a:ext cx="150485" cy="711109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CDCB688D-417E-47F0-8591-0B1B71AE1A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7857985" y="2921269"/>
            <a:ext cx="150485" cy="711109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B153CDE2-D727-4FF3-83AE-BA5CCCA22C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948555" y="4104215"/>
            <a:ext cx="156836" cy="74112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0362BFF9-07B3-4CC2-B31B-0F039F4741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1652597" y="4109391"/>
            <a:ext cx="150485" cy="711109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749253C3-1F3C-4059-A9BB-FF3F682198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2412954" y="4111898"/>
            <a:ext cx="150485" cy="711109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1EDB682E-9952-478A-92D2-576DF9F952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3108889" y="4111483"/>
            <a:ext cx="150485" cy="711109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5EBBDB7B-848C-41A6-8C64-44A4732FF5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3827682" y="4118099"/>
            <a:ext cx="150485" cy="711109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C0D34B43-DA11-43C1-A863-575CA590AC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963303" y="4690968"/>
            <a:ext cx="156836" cy="74112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19989688-633B-469D-A7E2-9469595AE1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1667345" y="4696144"/>
            <a:ext cx="150485" cy="711109"/>
          </a:xfrm>
          <a:prstGeom prst="rect">
            <a:avLst/>
          </a:prstGeom>
        </p:spPr>
      </p:pic>
      <p:sp>
        <p:nvSpPr>
          <p:cNvPr id="26" name="7 pegs">
            <a:hlinkClick r:id="rId6" action="ppaction://hlinksldjump"/>
            <a:extLst>
              <a:ext uri="{FF2B5EF4-FFF2-40B4-BE49-F238E27FC236}">
                <a16:creationId xmlns:a16="http://schemas.microsoft.com/office/drawing/2014/main" id="{9F7B3204-BE19-444B-9A27-9AC9AB674FB6}"/>
              </a:ext>
            </a:extLst>
          </p:cNvPr>
          <p:cNvSpPr/>
          <p:nvPr/>
        </p:nvSpPr>
        <p:spPr>
          <a:xfrm>
            <a:off x="571076" y="4065583"/>
            <a:ext cx="3953736" cy="1584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10 pegs">
            <a:hlinkClick r:id="rId6" action="ppaction://hlinksldjump"/>
            <a:extLst>
              <a:ext uri="{FF2B5EF4-FFF2-40B4-BE49-F238E27FC236}">
                <a16:creationId xmlns:a16="http://schemas.microsoft.com/office/drawing/2014/main" id="{DA359E63-BFE4-4059-B404-D269BC26C6B1}"/>
              </a:ext>
            </a:extLst>
          </p:cNvPr>
          <p:cNvSpPr/>
          <p:nvPr/>
        </p:nvSpPr>
        <p:spPr>
          <a:xfrm>
            <a:off x="4643863" y="2098349"/>
            <a:ext cx="3929061" cy="1671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5 pegs">
            <a:hlinkClick r:id="rId6" action="ppaction://hlinksldjump"/>
            <a:extLst>
              <a:ext uri="{FF2B5EF4-FFF2-40B4-BE49-F238E27FC236}">
                <a16:creationId xmlns:a16="http://schemas.microsoft.com/office/drawing/2014/main" id="{EA08F99E-77A0-4F2D-B526-F342871A4DC7}"/>
              </a:ext>
            </a:extLst>
          </p:cNvPr>
          <p:cNvSpPr/>
          <p:nvPr/>
        </p:nvSpPr>
        <p:spPr>
          <a:xfrm>
            <a:off x="571076" y="2294604"/>
            <a:ext cx="3834145" cy="1438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Speech Bubble: Rectangle with Corners Rounded 100">
            <a:extLst>
              <a:ext uri="{FF2B5EF4-FFF2-40B4-BE49-F238E27FC236}">
                <a16:creationId xmlns:a16="http://schemas.microsoft.com/office/drawing/2014/main" id="{A57D5DD6-7AE2-435C-9DAA-919F859964E6}"/>
              </a:ext>
            </a:extLst>
          </p:cNvPr>
          <p:cNvSpPr/>
          <p:nvPr/>
        </p:nvSpPr>
        <p:spPr>
          <a:xfrm>
            <a:off x="4619188" y="5358250"/>
            <a:ext cx="1589857" cy="451454"/>
          </a:xfrm>
          <a:prstGeom prst="wedgeRoundRectCallout">
            <a:avLst>
              <a:gd name="adj1" fmla="val 75513"/>
              <a:gd name="adj2" fmla="val 49360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Well done!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399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1" grpId="2" animBg="1"/>
      <p:bldP spid="51" grpId="3" animBg="1"/>
      <p:bldP spid="51" grpId="4" animBg="1"/>
      <p:bldP spid="14" grpId="0" animBg="1"/>
      <p:bldP spid="14" grpId="1" animBg="1"/>
      <p:bldP spid="27" grpId="0" animBg="1"/>
      <p:bldP spid="27" grpId="1" animBg="1"/>
      <p:bldP spid="1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0">
            <a:extLst>
              <a:ext uri="{FF2B5EF4-FFF2-40B4-BE49-F238E27FC236}">
                <a16:creationId xmlns:a16="http://schemas.microsoft.com/office/drawing/2014/main" id="{E4A9D451-73BD-4C21-82EA-E44A90A61F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05" y="4541374"/>
            <a:ext cx="2455446" cy="1736284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D65B8A86-C679-4397-A665-2283F3B3F8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53" y="5000434"/>
            <a:ext cx="1383113" cy="73995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2581EFE7-D1A2-4247-A62E-0912008827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245" y="5591830"/>
            <a:ext cx="595614" cy="574637"/>
          </a:xfrm>
          <a:prstGeom prst="rect">
            <a:avLst/>
          </a:prstGeom>
        </p:spPr>
      </p:pic>
      <p:sp>
        <p:nvSpPr>
          <p:cNvPr id="51" name="Speech Bubble: Rectangle with Corners Rounded 50">
            <a:extLst>
              <a:ext uri="{FF2B5EF4-FFF2-40B4-BE49-F238E27FC236}">
                <a16:creationId xmlns:a16="http://schemas.microsoft.com/office/drawing/2014/main" id="{40BC6FF5-6FA7-41BB-8AC8-11C8A9AB5AE4}"/>
              </a:ext>
            </a:extLst>
          </p:cNvPr>
          <p:cNvSpPr/>
          <p:nvPr/>
        </p:nvSpPr>
        <p:spPr>
          <a:xfrm>
            <a:off x="3658897" y="4634505"/>
            <a:ext cx="2654305" cy="1442367"/>
          </a:xfrm>
          <a:prstGeom prst="wedgeRoundRectCallout">
            <a:avLst>
              <a:gd name="adj1" fmla="val 62464"/>
              <a:gd name="adj2" fmla="val 29145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Which two sticks do I need to toast to have 10 marshmallows? How can you check?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D1F85BC4-D6F8-4ED4-A69B-71576EE2E9CA}"/>
              </a:ext>
            </a:extLst>
          </p:cNvPr>
          <p:cNvSpPr/>
          <p:nvPr/>
        </p:nvSpPr>
        <p:spPr>
          <a:xfrm>
            <a:off x="4619188" y="5358250"/>
            <a:ext cx="1589857" cy="451454"/>
          </a:xfrm>
          <a:prstGeom prst="wedgeRoundRectCallout">
            <a:avLst>
              <a:gd name="adj1" fmla="val 74247"/>
              <a:gd name="adj2" fmla="val 52741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23DEAB2A-41EC-4D69-83F6-DD9E0DA99315}"/>
              </a:ext>
            </a:extLst>
          </p:cNvPr>
          <p:cNvSpPr/>
          <p:nvPr/>
        </p:nvSpPr>
        <p:spPr>
          <a:xfrm>
            <a:off x="4619189" y="5355688"/>
            <a:ext cx="1589857" cy="451454"/>
          </a:xfrm>
          <a:prstGeom prst="wedgeRoundRectCallout">
            <a:avLst>
              <a:gd name="adj1" fmla="val 75513"/>
              <a:gd name="adj2" fmla="val 49360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02831" y="690801"/>
            <a:ext cx="793833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latin typeface="Twinkl" pitchFamily="2" charset="77"/>
              </a:rPr>
              <a:t>Once the den was complete, Number Ten decided to toast some marshmallows on the fire. She carefully placed some marshmallows onto two sticks.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28" y="4177044"/>
            <a:ext cx="1731311" cy="20693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DEC9A7-7C84-4C2A-A8E4-D6F5F37F4D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46" y="1570041"/>
            <a:ext cx="285895" cy="282276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40A42B4-4B83-4D25-8E38-52514CE1F1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867" y="1570041"/>
            <a:ext cx="285895" cy="28227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54ED14-DF23-40FF-9114-1E9D37ECA3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93924" y="1599487"/>
            <a:ext cx="457780" cy="67178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24640DC-CE56-4689-BA3E-F6A8EBFEE6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93925" y="2104901"/>
            <a:ext cx="457780" cy="67178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52DE9CE-9CFB-4CDA-A0F9-B4C5AAD586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93925" y="2594858"/>
            <a:ext cx="457780" cy="67178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729A98B-F44E-45A2-BC8C-68CEC55226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93924" y="3106384"/>
            <a:ext cx="457780" cy="67178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A4895AC-C654-4681-84F7-0F8A972A13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09224" y="3593271"/>
            <a:ext cx="457780" cy="67178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BEC3FBE-693A-421E-8A77-0FF2EC72E1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2498" y="1616531"/>
            <a:ext cx="457780" cy="67178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B45A808-C6B0-4DAB-BBD5-22725E1117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2499" y="2121945"/>
            <a:ext cx="457780" cy="67178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DF30200-DAE4-41FA-8FA8-18E55EFD51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2499" y="2611902"/>
            <a:ext cx="457780" cy="67178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E770CDDA-07EA-466C-96B4-9FF03A58F9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630" y="1569748"/>
            <a:ext cx="285895" cy="282276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42B5142-60B7-432A-8EC8-6CA642E91A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851" y="1569748"/>
            <a:ext cx="285895" cy="282276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5E9A1D8-DA1F-4467-9B54-1B4BCD3A34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89908" y="1599194"/>
            <a:ext cx="457780" cy="67178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6102D56-E312-4FD8-9A52-D75F12C3D8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89909" y="2104608"/>
            <a:ext cx="457780" cy="67178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AEA77A6-729F-4DD4-A419-0ED0324E4A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89909" y="2594565"/>
            <a:ext cx="457780" cy="67178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D2C1131-B8DB-4806-9138-31EFC10891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89908" y="3106091"/>
            <a:ext cx="457780" cy="67178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0439BD77-1C4B-43CD-AE0F-229FDA8BAC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05208" y="3592978"/>
            <a:ext cx="457780" cy="67178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5981AAB4-062A-4CE8-AAED-B1C10A3BC3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68482" y="1616238"/>
            <a:ext cx="457780" cy="67178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A5CF129-2D0A-4707-AA22-CF9ED0F3E1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68483" y="2121652"/>
            <a:ext cx="457780" cy="671783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BB1ECB1-3AA1-4004-BBBA-6CBE11B605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68483" y="2611609"/>
            <a:ext cx="457780" cy="671783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00CA5CA-6156-4210-86C5-8C7ED26EDD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68483" y="3105799"/>
            <a:ext cx="457780" cy="671783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770EFAFA-3DA9-4F70-A5E7-671093762A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83783" y="3592686"/>
            <a:ext cx="457780" cy="671783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D0485BAC-A88D-4ECC-9D05-557976258B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304" y="1569748"/>
            <a:ext cx="285895" cy="282276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629F6847-2577-4A43-BD7B-0FB8AB6C2D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525" y="1569748"/>
            <a:ext cx="285895" cy="282276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4651C445-9A3C-42A3-98C3-F4A7B40F15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01582" y="1599194"/>
            <a:ext cx="457780" cy="671783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43335826-3B21-49E2-8006-49EE408AE1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0156" y="1616238"/>
            <a:ext cx="457780" cy="671783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F69C1232-E154-4AAD-863F-AD7740316E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0157" y="2121652"/>
            <a:ext cx="457780" cy="671783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FB545AF6-723E-40CD-9C3D-4EDAFF3D34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0157" y="2611609"/>
            <a:ext cx="457780" cy="671783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2798562B-4536-476D-8E06-D4FEDA68E5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0157" y="3105799"/>
            <a:ext cx="457780" cy="671783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17A6A646-D0FB-4DE7-AE2F-F3578166DD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95457" y="3592686"/>
            <a:ext cx="457780" cy="671783"/>
          </a:xfrm>
          <a:prstGeom prst="rect">
            <a:avLst/>
          </a:prstGeom>
        </p:spPr>
      </p:pic>
      <p:sp>
        <p:nvSpPr>
          <p:cNvPr id="12" name="8 marshmallows">
            <a:hlinkClick r:id="rId8" action="ppaction://hlinksldjump"/>
            <a:extLst>
              <a:ext uri="{FF2B5EF4-FFF2-40B4-BE49-F238E27FC236}">
                <a16:creationId xmlns:a16="http://schemas.microsoft.com/office/drawing/2014/main" id="{EA08F99E-77A0-4F2D-B526-F342871A4DC7}"/>
              </a:ext>
            </a:extLst>
          </p:cNvPr>
          <p:cNvSpPr/>
          <p:nvPr/>
        </p:nvSpPr>
        <p:spPr>
          <a:xfrm>
            <a:off x="532788" y="1455122"/>
            <a:ext cx="1942770" cy="3114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10 marshmallows">
            <a:hlinkClick r:id="rId9" action="ppaction://hlinksldjump"/>
            <a:extLst>
              <a:ext uri="{FF2B5EF4-FFF2-40B4-BE49-F238E27FC236}">
                <a16:creationId xmlns:a16="http://schemas.microsoft.com/office/drawing/2014/main" id="{9F7B3204-BE19-444B-9A27-9AC9AB674FB6}"/>
              </a:ext>
            </a:extLst>
          </p:cNvPr>
          <p:cNvSpPr/>
          <p:nvPr/>
        </p:nvSpPr>
        <p:spPr>
          <a:xfrm>
            <a:off x="3145392" y="1389009"/>
            <a:ext cx="1942770" cy="31147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6 marshmallows">
            <a:hlinkClick r:id="rId8" action="ppaction://hlinksldjump"/>
            <a:extLst>
              <a:ext uri="{FF2B5EF4-FFF2-40B4-BE49-F238E27FC236}">
                <a16:creationId xmlns:a16="http://schemas.microsoft.com/office/drawing/2014/main" id="{DA359E63-BFE4-4059-B404-D269BC26C6B1}"/>
              </a:ext>
            </a:extLst>
          </p:cNvPr>
          <p:cNvSpPr/>
          <p:nvPr/>
        </p:nvSpPr>
        <p:spPr>
          <a:xfrm>
            <a:off x="5633132" y="1455121"/>
            <a:ext cx="1969479" cy="30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C91C3E13-2613-4961-AF01-AFC3607C217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4778">
            <a:off x="2700034" y="5581306"/>
            <a:ext cx="525718" cy="19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6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1" grpId="2" animBg="1"/>
      <p:bldP spid="51" grpId="3" animBg="1"/>
      <p:bldP spid="51" grpId="5" animBg="1"/>
      <p:bldP spid="51" grpId="6" animBg="1"/>
      <p:bldP spid="14" grpId="0" animBg="1"/>
      <p:bldP spid="14" grpId="1" animBg="1"/>
      <p:bldP spid="27" grpId="0" animBg="1"/>
      <p:bldP spid="2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peech Bubble: Rectangle with Corners Rounded 50">
            <a:extLst>
              <a:ext uri="{FF2B5EF4-FFF2-40B4-BE49-F238E27FC236}">
                <a16:creationId xmlns:a16="http://schemas.microsoft.com/office/drawing/2014/main" id="{40BC6FF5-6FA7-41BB-8AC8-11C8A9AB5AE4}"/>
              </a:ext>
            </a:extLst>
          </p:cNvPr>
          <p:cNvSpPr/>
          <p:nvPr/>
        </p:nvSpPr>
        <p:spPr>
          <a:xfrm>
            <a:off x="4157413" y="4458332"/>
            <a:ext cx="2130297" cy="1526683"/>
          </a:xfrm>
          <a:prstGeom prst="wedgeRoundRectCallout">
            <a:avLst>
              <a:gd name="adj1" fmla="val 62464"/>
              <a:gd name="adj2" fmla="val 29145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What do you notice about the marshmallows? How many are on each stick?</a:t>
            </a:r>
          </a:p>
        </p:txBody>
      </p:sp>
      <p:sp>
        <p:nvSpPr>
          <p:cNvPr id="5" name="Rectangle 4"/>
          <p:cNvSpPr/>
          <p:nvPr/>
        </p:nvSpPr>
        <p:spPr>
          <a:xfrm>
            <a:off x="602831" y="690801"/>
            <a:ext cx="793833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latin typeface="Twinkl" pitchFamily="2" charset="77"/>
              </a:rPr>
              <a:t>Well done!</a:t>
            </a:r>
            <a:endParaRPr lang="en-GB" sz="20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857" y="4187006"/>
            <a:ext cx="1731311" cy="206933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7D46FA5-E0C6-4955-89A0-9A2316FE6A63}"/>
              </a:ext>
            </a:extLst>
          </p:cNvPr>
          <p:cNvGrpSpPr/>
          <p:nvPr/>
        </p:nvGrpSpPr>
        <p:grpSpPr>
          <a:xfrm>
            <a:off x="959792" y="1428624"/>
            <a:ext cx="2370261" cy="4435299"/>
            <a:chOff x="1319773" y="1583396"/>
            <a:chExt cx="1508509" cy="2822765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E770CDDA-07EA-466C-96B4-9FF03A58F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3923" y="1583396"/>
              <a:ext cx="285895" cy="2822765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42B5142-60B7-432A-8EC8-6CA642E91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144" y="1583396"/>
              <a:ext cx="285895" cy="2822765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5E9A1D8-DA1F-4467-9B54-1B4BCD3A3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248201" y="1612842"/>
              <a:ext cx="457780" cy="671783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06102D56-E312-4FD8-9A52-D75F12C3D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248202" y="2118256"/>
              <a:ext cx="457780" cy="671783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DAEA77A6-729F-4DD4-A419-0ED0324E4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248202" y="2608213"/>
              <a:ext cx="457780" cy="671783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3D2C1131-B8DB-4806-9138-31EFC1089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248201" y="3119739"/>
              <a:ext cx="457780" cy="671783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0439BD77-1C4B-43CD-AE0F-229FDA8BA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263501" y="3606626"/>
              <a:ext cx="457780" cy="671783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5981AAB4-062A-4CE8-AAED-B1C10A3BC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26775" y="1629886"/>
              <a:ext cx="457780" cy="671783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5A5CF129-2D0A-4707-AA22-CF9ED0F3E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26776" y="2135300"/>
              <a:ext cx="457780" cy="671783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6BB1ECB1-3AA1-4004-BBBA-6CBE11B60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26776" y="2625257"/>
              <a:ext cx="457780" cy="671783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000CA5CA-6156-4210-86C5-8C7ED26ED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26776" y="3119447"/>
              <a:ext cx="457780" cy="671783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770EFAFA-3DA9-4F70-A5E7-671093762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42076" y="3606334"/>
              <a:ext cx="457780" cy="671783"/>
            </a:xfrm>
            <a:prstGeom prst="rect">
              <a:avLst/>
            </a:prstGeom>
          </p:spPr>
        </p:pic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1E399E27-EA65-4441-8F82-0312DCA2747B}"/>
              </a:ext>
            </a:extLst>
          </p:cNvPr>
          <p:cNvSpPr/>
          <p:nvPr/>
        </p:nvSpPr>
        <p:spPr>
          <a:xfrm>
            <a:off x="1597315" y="1356599"/>
            <a:ext cx="7938337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5400" dirty="0">
                <a:latin typeface="Twinkl" pitchFamily="2" charset="77"/>
              </a:rPr>
              <a:t>5 + 5 = 10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81398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52347B2A-9523-467B-9247-56728D36972D}" vid="{A45CB5A9-C685-4E6A-B517-7B3840E9BA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1377</TotalTime>
  <Words>610</Words>
  <Application>Microsoft Office PowerPoint</Application>
  <PresentationFormat>On-screen Show (4:3)</PresentationFormat>
  <Paragraphs>79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Twinkl</vt:lpstr>
      <vt:lpstr>Calibri</vt:lpstr>
      <vt:lpstr>Roboto</vt:lpstr>
      <vt:lpstr>Office Theme</vt:lpstr>
      <vt:lpstr>PowerPoint Presentation</vt:lpstr>
      <vt:lpstr>Meet Number 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Faye Leather</dc:creator>
  <cp:lastModifiedBy>Laura Leggett</cp:lastModifiedBy>
  <cp:revision>115</cp:revision>
  <dcterms:created xsi:type="dcterms:W3CDTF">2020-07-14T10:36:06Z</dcterms:created>
  <dcterms:modified xsi:type="dcterms:W3CDTF">2022-07-07T16:04:10Z</dcterms:modified>
</cp:coreProperties>
</file>