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8" r:id="rId11"/>
    <p:sldId id="282" r:id="rId12"/>
    <p:sldId id="287" r:id="rId13"/>
    <p:sldId id="286" r:id="rId14"/>
    <p:sldId id="285" r:id="rId15"/>
    <p:sldId id="267" r:id="rId16"/>
  </p:sldIdLst>
  <p:sldSz cx="9144000" cy="6858000" type="screen4x3"/>
  <p:notesSz cx="6858000" cy="9144000"/>
  <p:embeddedFontLst>
    <p:embeddedFont>
      <p:font typeface="Twinkl" panose="020B0604020202020204" pitchFamily="2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="" roundtripDataSignature="AMtx7miheEq+lyf8FRsDUXrCuNj4xER+8A==" r:id="rId31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e Perr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73B0"/>
    <a:srgbClr val="FFE864"/>
    <a:srgbClr val="F38A4D"/>
    <a:srgbClr val="47B1E5"/>
    <a:srgbClr val="AFDEF9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2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584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4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4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3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early-years-numbers-number-system/all-about-numbers-numbers-the-number-system-number-mathematics-eyfs-early-years/number-4-all-about-numbers-numbers-the-number-system-number-mathematics-eyfs-early-years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1.png"/><Relationship Id="rId3" Type="http://schemas.openxmlformats.org/officeDocument/2006/relationships/image" Target="../media/image44.png"/><Relationship Id="rId7" Type="http://schemas.openxmlformats.org/officeDocument/2006/relationships/image" Target="../media/image28.png"/><Relationship Id="rId12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fourth item on Number Four’s list is a bunch of flowers. </a:t>
            </a:r>
            <a:b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you find a bunch of flowers of 4 different colours?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825502-2944-4071-9D4A-EBE52DC3B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62" y="4576042"/>
            <a:ext cx="1219565" cy="1686631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D5C5AD56-C4D1-4711-9D32-15C8386BA0FC}"/>
              </a:ext>
            </a:extLst>
          </p:cNvPr>
          <p:cNvSpPr/>
          <p:nvPr/>
        </p:nvSpPr>
        <p:spPr>
          <a:xfrm>
            <a:off x="3828073" y="5080863"/>
            <a:ext cx="2882144" cy="843963"/>
          </a:xfrm>
          <a:prstGeom prst="wedgeRoundRectCallout">
            <a:avLst>
              <a:gd name="adj1" fmla="val 71454"/>
              <a:gd name="adj2" fmla="val -13479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Well done. There are 4 flowers in this bunch.</a:t>
            </a:r>
            <a:endParaRPr lang="en-GB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03361FD-E6BC-490B-A149-E371C947173D}"/>
              </a:ext>
            </a:extLst>
          </p:cNvPr>
          <p:cNvSpPr/>
          <p:nvPr/>
        </p:nvSpPr>
        <p:spPr>
          <a:xfrm>
            <a:off x="4714764" y="5084807"/>
            <a:ext cx="1989763" cy="933160"/>
          </a:xfrm>
          <a:prstGeom prst="wedgeRoundRectCallout">
            <a:avLst>
              <a:gd name="adj1" fmla="val 77261"/>
              <a:gd name="adj2" fmla="val -41090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Which bunch of flowers should I choose? Why?</a:t>
            </a:r>
            <a:endParaRPr lang="en-GB" dirty="0"/>
          </a:p>
        </p:txBody>
      </p:sp>
      <p:grpSp>
        <p:nvGrpSpPr>
          <p:cNvPr id="15" name="4">
            <a:extLst>
              <a:ext uri="{FF2B5EF4-FFF2-40B4-BE49-F238E27FC236}">
                <a16:creationId xmlns:a16="http://schemas.microsoft.com/office/drawing/2014/main" id="{75B552A4-2243-4BAC-8DA7-FC61ACB07FBB}"/>
              </a:ext>
            </a:extLst>
          </p:cNvPr>
          <p:cNvGrpSpPr/>
          <p:nvPr/>
        </p:nvGrpSpPr>
        <p:grpSpPr>
          <a:xfrm>
            <a:off x="533517" y="1412322"/>
            <a:ext cx="1839270" cy="3100877"/>
            <a:chOff x="564611" y="1364475"/>
            <a:chExt cx="1963455" cy="331024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190FBC2-229F-4944-8E64-FA86346C8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67" y="3138088"/>
              <a:ext cx="1508176" cy="15366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DC37066-CEFB-46D5-9BA0-F32A564F5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1364475"/>
              <a:ext cx="801773" cy="204219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F71BF7D-769A-45C9-BCF9-E1F6FD3A8C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887"/>
            <a:stretch/>
          </p:blipFill>
          <p:spPr>
            <a:xfrm>
              <a:off x="1249508" y="1832316"/>
              <a:ext cx="792627" cy="153663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292ACAB-3703-42E5-9C0B-297111634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82"/>
            <a:stretch/>
          </p:blipFill>
          <p:spPr>
            <a:xfrm rot="326989">
              <a:off x="1735439" y="1503388"/>
              <a:ext cx="792627" cy="186986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8CB872-0C42-43A4-A31C-3B9EF9A5D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48"/>
            <a:stretch/>
          </p:blipFill>
          <p:spPr>
            <a:xfrm rot="21049307">
              <a:off x="564611" y="2198912"/>
              <a:ext cx="798255" cy="1143721"/>
            </a:xfrm>
            <a:prstGeom prst="rect">
              <a:avLst/>
            </a:prstGeom>
          </p:spPr>
        </p:pic>
      </p:grpSp>
      <p:grpSp>
        <p:nvGrpSpPr>
          <p:cNvPr id="12" name="2">
            <a:extLst>
              <a:ext uri="{FF2B5EF4-FFF2-40B4-BE49-F238E27FC236}">
                <a16:creationId xmlns:a16="http://schemas.microsoft.com/office/drawing/2014/main" id="{87ED27BA-C327-4A55-B989-AF4CD9526873}"/>
              </a:ext>
            </a:extLst>
          </p:cNvPr>
          <p:cNvGrpSpPr/>
          <p:nvPr/>
        </p:nvGrpSpPr>
        <p:grpSpPr>
          <a:xfrm>
            <a:off x="2880512" y="1412322"/>
            <a:ext cx="1509067" cy="3100878"/>
            <a:chOff x="2726927" y="1364475"/>
            <a:chExt cx="1610957" cy="331024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4047CE4-12D8-41CC-9C5A-F8310D7F9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927" y="3138088"/>
              <a:ext cx="1508176" cy="153663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9D6A119-690D-41C8-BC28-92D7C0D6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144" y="1364475"/>
              <a:ext cx="801773" cy="204219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B1DD5CA-8C7B-4EBA-964A-4FA55C2B9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82"/>
            <a:stretch/>
          </p:blipFill>
          <p:spPr>
            <a:xfrm rot="878471">
              <a:off x="3545257" y="1536654"/>
              <a:ext cx="792627" cy="1869865"/>
            </a:xfrm>
            <a:prstGeom prst="rect">
              <a:avLst/>
            </a:prstGeom>
          </p:spPr>
        </p:pic>
      </p:grpSp>
      <p:grpSp>
        <p:nvGrpSpPr>
          <p:cNvPr id="11" name="3">
            <a:extLst>
              <a:ext uri="{FF2B5EF4-FFF2-40B4-BE49-F238E27FC236}">
                <a16:creationId xmlns:a16="http://schemas.microsoft.com/office/drawing/2014/main" id="{6BFF4986-C2C1-4907-9E27-ABA7D39DAE20}"/>
              </a:ext>
            </a:extLst>
          </p:cNvPr>
          <p:cNvGrpSpPr/>
          <p:nvPr/>
        </p:nvGrpSpPr>
        <p:grpSpPr>
          <a:xfrm>
            <a:off x="5042965" y="1412324"/>
            <a:ext cx="1577506" cy="3100876"/>
            <a:chOff x="4733618" y="1364475"/>
            <a:chExt cx="1684018" cy="331024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2D6F785-83D6-4768-B655-E71F3E3D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333" y="3138088"/>
              <a:ext cx="1508176" cy="153663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1B87F83-F048-4844-AC38-3B7EF5771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618" y="1364475"/>
              <a:ext cx="801773" cy="204219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2D324A5-8D27-47CC-8EB9-BA35BEA2F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887"/>
            <a:stretch/>
          </p:blipFill>
          <p:spPr>
            <a:xfrm>
              <a:off x="5139078" y="1832316"/>
              <a:ext cx="792627" cy="153663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E9FD0C1-362B-4478-8548-89D8C0BD5E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82"/>
            <a:stretch/>
          </p:blipFill>
          <p:spPr>
            <a:xfrm rot="326989">
              <a:off x="5625009" y="1503388"/>
              <a:ext cx="792627" cy="1869865"/>
            </a:xfrm>
            <a:prstGeom prst="rect">
              <a:avLst/>
            </a:prstGeom>
          </p:spPr>
        </p:pic>
      </p:grpSp>
      <p:grpSp>
        <p:nvGrpSpPr>
          <p:cNvPr id="10" name="1">
            <a:extLst>
              <a:ext uri="{FF2B5EF4-FFF2-40B4-BE49-F238E27FC236}">
                <a16:creationId xmlns:a16="http://schemas.microsoft.com/office/drawing/2014/main" id="{7C6C2659-6DA2-472F-A829-EF5E7AA85B23}"/>
              </a:ext>
            </a:extLst>
          </p:cNvPr>
          <p:cNvGrpSpPr/>
          <p:nvPr/>
        </p:nvGrpSpPr>
        <p:grpSpPr>
          <a:xfrm>
            <a:off x="7098896" y="1412322"/>
            <a:ext cx="1412787" cy="3100878"/>
            <a:chOff x="7049346" y="1364475"/>
            <a:chExt cx="1508176" cy="3310245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14CF1B4-9ED5-458D-B799-84ED45442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346" y="3138088"/>
              <a:ext cx="1508176" cy="153663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5E0193D-C508-4F10-8DF3-3646266DC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151" y="1364475"/>
              <a:ext cx="801773" cy="2042192"/>
            </a:xfrm>
            <a:prstGeom prst="rect">
              <a:avLst/>
            </a:prstGeom>
          </p:spPr>
        </p:pic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1226B98-937F-4E41-B739-6B9AD99F3168}"/>
              </a:ext>
            </a:extLst>
          </p:cNvPr>
          <p:cNvSpPr/>
          <p:nvPr/>
        </p:nvSpPr>
        <p:spPr>
          <a:xfrm>
            <a:off x="2960113" y="3853898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BB5F015-3F70-41D8-B77A-DBA91A373320}"/>
              </a:ext>
            </a:extLst>
          </p:cNvPr>
          <p:cNvSpPr/>
          <p:nvPr/>
        </p:nvSpPr>
        <p:spPr>
          <a:xfrm>
            <a:off x="5200953" y="3849464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C92ADF3-3A51-445E-A33C-A9C5F1F92293}"/>
              </a:ext>
            </a:extLst>
          </p:cNvPr>
          <p:cNvSpPr/>
          <p:nvPr/>
        </p:nvSpPr>
        <p:spPr>
          <a:xfrm>
            <a:off x="7178691" y="3853898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6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9" grpId="0" animBg="1"/>
      <p:bldP spid="13" grpId="0" animBg="1"/>
      <p:bldP spid="31" grpId="0" animBg="1"/>
      <p:bldP spid="31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Can you help Number Four pay for their shopping?</a:t>
            </a:r>
            <a:br>
              <a:rPr lang="en-US" dirty="0">
                <a:ea typeface="Arial"/>
                <a:cs typeface="Arial"/>
                <a:sym typeface="Arial"/>
              </a:rPr>
            </a:br>
            <a:r>
              <a:rPr lang="en-US" dirty="0">
                <a:ea typeface="Arial"/>
                <a:cs typeface="Arial"/>
                <a:sym typeface="Arial"/>
              </a:rPr>
              <a:t>Can you find the purse that has 4 £1 coins inside?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825502-2944-4071-9D4A-EBE52DC3B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62" y="4576042"/>
            <a:ext cx="1219565" cy="1686631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1226B98-937F-4E41-B739-6B9AD99F3168}"/>
              </a:ext>
            </a:extLst>
          </p:cNvPr>
          <p:cNvSpPr/>
          <p:nvPr/>
        </p:nvSpPr>
        <p:spPr>
          <a:xfrm>
            <a:off x="5925974" y="4449384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" name="4">
            <a:extLst>
              <a:ext uri="{FF2B5EF4-FFF2-40B4-BE49-F238E27FC236}">
                <a16:creationId xmlns:a16="http://schemas.microsoft.com/office/drawing/2014/main" id="{57A04FCF-D43E-4724-AF52-2CD80A8A7E83}"/>
              </a:ext>
            </a:extLst>
          </p:cNvPr>
          <p:cNvGrpSpPr/>
          <p:nvPr/>
        </p:nvGrpSpPr>
        <p:grpSpPr>
          <a:xfrm>
            <a:off x="841079" y="1461479"/>
            <a:ext cx="3538783" cy="2886694"/>
            <a:chOff x="854726" y="1184480"/>
            <a:chExt cx="3538783" cy="28866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1D21A98-8890-41B8-93AF-E02FAFCDF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726" y="1184480"/>
              <a:ext cx="3538783" cy="28866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75FAE5-F1C9-4DE9-AC46-B85BADD16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332" y="2069363"/>
              <a:ext cx="752412" cy="7572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A48FFC6-4320-4F03-9DF5-FA5744EED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897" y="2243898"/>
              <a:ext cx="752412" cy="7572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149AFF0-BE7B-4BAF-A5E5-26BB103C1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044" y="3050400"/>
              <a:ext cx="752412" cy="7572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AB69636-8BC3-482D-A7D1-95A4E91DB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604" y="3109458"/>
              <a:ext cx="752412" cy="757200"/>
            </a:xfrm>
            <a:prstGeom prst="rect">
              <a:avLst/>
            </a:prstGeom>
          </p:spPr>
        </p:pic>
      </p:grpSp>
      <p:grpSp>
        <p:nvGrpSpPr>
          <p:cNvPr id="3" name="3">
            <a:extLst>
              <a:ext uri="{FF2B5EF4-FFF2-40B4-BE49-F238E27FC236}">
                <a16:creationId xmlns:a16="http://schemas.microsoft.com/office/drawing/2014/main" id="{E6E0B616-290D-44DD-BCAA-E488C5199282}"/>
              </a:ext>
            </a:extLst>
          </p:cNvPr>
          <p:cNvGrpSpPr/>
          <p:nvPr/>
        </p:nvGrpSpPr>
        <p:grpSpPr>
          <a:xfrm>
            <a:off x="4714764" y="1461479"/>
            <a:ext cx="3538783" cy="2886694"/>
            <a:chOff x="4728411" y="1184480"/>
            <a:chExt cx="3538783" cy="288669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569FFE0-2854-4381-B531-837C39B58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411" y="1184480"/>
              <a:ext cx="3538783" cy="288669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6E7544C-9EC5-48AF-93D2-67D0C2937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8399" y="3109458"/>
              <a:ext cx="752412" cy="7572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D9E1884-8BB2-4C1F-A063-54BCEFB4E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0993" y="2826563"/>
              <a:ext cx="752412" cy="7572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B37AB27-807D-4265-A276-7E65B5892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321" y="2147626"/>
              <a:ext cx="752412" cy="757200"/>
            </a:xfrm>
            <a:prstGeom prst="rect">
              <a:avLst/>
            </a:prstGeom>
          </p:spPr>
        </p:pic>
      </p:grp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D5C5AD56-C4D1-4711-9D32-15C8386BA0FC}"/>
              </a:ext>
            </a:extLst>
          </p:cNvPr>
          <p:cNvSpPr/>
          <p:nvPr/>
        </p:nvSpPr>
        <p:spPr>
          <a:xfrm>
            <a:off x="3828073" y="5080863"/>
            <a:ext cx="2882144" cy="843963"/>
          </a:xfrm>
          <a:prstGeom prst="wedgeRoundRectCallout">
            <a:avLst>
              <a:gd name="adj1" fmla="val 71454"/>
              <a:gd name="adj2" fmla="val -13479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you. Now I can pay £4 for my shopping.</a:t>
            </a:r>
            <a:endParaRPr lang="en-GB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03361FD-E6BC-490B-A149-E371C947173D}"/>
              </a:ext>
            </a:extLst>
          </p:cNvPr>
          <p:cNvSpPr/>
          <p:nvPr/>
        </p:nvSpPr>
        <p:spPr>
          <a:xfrm>
            <a:off x="4470400" y="5084807"/>
            <a:ext cx="2234127" cy="933160"/>
          </a:xfrm>
          <a:prstGeom prst="wedgeRoundRectCallout">
            <a:avLst>
              <a:gd name="adj1" fmla="val 77261"/>
              <a:gd name="adj2" fmla="val -41090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Can you use your fingers to show 4?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5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4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As Number Four headed back to the bus stop, he heard a noise. Click Number Four and listen carefully – what can you hear? 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825502-2944-4071-9D4A-EBE52DC3B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02" y="1706425"/>
            <a:ext cx="1745778" cy="2414372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D5C5AD56-C4D1-4711-9D32-15C8386BA0FC}"/>
              </a:ext>
            </a:extLst>
          </p:cNvPr>
          <p:cNvSpPr/>
          <p:nvPr/>
        </p:nvSpPr>
        <p:spPr>
          <a:xfrm>
            <a:off x="880307" y="4593612"/>
            <a:ext cx="2882144" cy="1475442"/>
          </a:xfrm>
          <a:prstGeom prst="wedgeRoundRectCallout">
            <a:avLst>
              <a:gd name="adj1" fmla="val -17095"/>
              <a:gd name="adj2" fmla="val -100428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puppy has muddy paws! How many muddy pawprints did puppy leave on me?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D85BE-8252-46F2-8BDB-BA98029AD7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25" y="1415218"/>
            <a:ext cx="3971523" cy="3414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18006E-B008-4529-97AE-1141113681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70" y="1706425"/>
            <a:ext cx="1914628" cy="221109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3C10334-B616-4CB4-948A-118A5814ACEF}"/>
              </a:ext>
            </a:extLst>
          </p:cNvPr>
          <p:cNvGrpSpPr/>
          <p:nvPr/>
        </p:nvGrpSpPr>
        <p:grpSpPr>
          <a:xfrm>
            <a:off x="2412124" y="2796692"/>
            <a:ext cx="765861" cy="1270232"/>
            <a:chOff x="2412124" y="2796692"/>
            <a:chExt cx="765861" cy="12702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23C258-1DAD-4DD0-8C1C-6996F2F60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124" y="2796692"/>
              <a:ext cx="558299" cy="39478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8183C04-8F74-41C7-88D1-86D904777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686" y="3079573"/>
              <a:ext cx="558299" cy="39478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BC8AD1C-7B1F-485C-9BBE-C156C42F6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905" y="3375858"/>
              <a:ext cx="558299" cy="39478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3F99E74-831E-49CB-865E-0EB10551F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943" y="3672142"/>
              <a:ext cx="558299" cy="394782"/>
            </a:xfrm>
            <a:prstGeom prst="rect">
              <a:avLst/>
            </a:prstGeom>
          </p:spPr>
        </p:pic>
      </p:grpSp>
      <p:pic>
        <p:nvPicPr>
          <p:cNvPr id="12" name="Dog bark">
            <a:hlinkClick r:id="" action="ppaction://media"/>
            <a:extLst>
              <a:ext uri="{FF2B5EF4-FFF2-40B4-BE49-F238E27FC236}">
                <a16:creationId xmlns:a16="http://schemas.microsoft.com/office/drawing/2014/main" id="{6C892331-6255-4D6E-AE46-B22A4CD47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2466" y="1233610"/>
            <a:ext cx="609600" cy="609600"/>
          </a:xfrm>
          <a:prstGeom prst="rect">
            <a:avLst/>
          </a:prstGeom>
        </p:spPr>
      </p:pic>
      <p:pic>
        <p:nvPicPr>
          <p:cNvPr id="36" name="Dog bark">
            <a:hlinkClick r:id="" action="ppaction://media"/>
            <a:extLst>
              <a:ext uri="{FF2B5EF4-FFF2-40B4-BE49-F238E27FC236}">
                <a16:creationId xmlns:a16="http://schemas.microsoft.com/office/drawing/2014/main" id="{9CFA7922-3751-4796-B7B9-3BD128D9E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2466" y="2043736"/>
            <a:ext cx="609600" cy="609600"/>
          </a:xfrm>
          <a:prstGeom prst="rect">
            <a:avLst/>
          </a:prstGeom>
        </p:spPr>
      </p:pic>
      <p:pic>
        <p:nvPicPr>
          <p:cNvPr id="37" name="Dog bark">
            <a:hlinkClick r:id="" action="ppaction://media"/>
            <a:extLst>
              <a:ext uri="{FF2B5EF4-FFF2-40B4-BE49-F238E27FC236}">
                <a16:creationId xmlns:a16="http://schemas.microsoft.com/office/drawing/2014/main" id="{E853D1D3-5E9E-441B-9B1D-6049D7111C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2466" y="2811970"/>
            <a:ext cx="609600" cy="609600"/>
          </a:xfrm>
          <a:prstGeom prst="rect">
            <a:avLst/>
          </a:prstGeom>
        </p:spPr>
      </p:pic>
      <p:pic>
        <p:nvPicPr>
          <p:cNvPr id="38" name="Dog bark">
            <a:hlinkClick r:id="" action="ppaction://media"/>
            <a:extLst>
              <a:ext uri="{FF2B5EF4-FFF2-40B4-BE49-F238E27FC236}">
                <a16:creationId xmlns:a16="http://schemas.microsoft.com/office/drawing/2014/main" id="{DDC4060B-98D1-45AE-B3A4-F694437C2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99952" y="3595065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E9B057-3D9D-4F3E-945E-0A1EBFECED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65" y="1721562"/>
            <a:ext cx="1914628" cy="221109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6547A9-92F4-4C94-B556-2D806F625EFA}"/>
              </a:ext>
            </a:extLst>
          </p:cNvPr>
          <p:cNvSpPr/>
          <p:nvPr/>
        </p:nvSpPr>
        <p:spPr>
          <a:xfrm>
            <a:off x="4405706" y="4602280"/>
            <a:ext cx="2340874" cy="103755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Click here to say “Hello!” to the puppy.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8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1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4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7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54618 -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7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85573 0.007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95" y="37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Four got back on the bus and headed home. Let’s look at all the things Number Four saw on their trip to the store.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42" y="4285580"/>
            <a:ext cx="1425092" cy="19708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682874" y="3429000"/>
            <a:ext cx="231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4 bus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4001197" y="3429000"/>
            <a:ext cx="27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cakes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6256600" y="3429000"/>
            <a:ext cx="243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apples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783863" y="5763772"/>
            <a:ext cx="285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bricks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2994803" y="5763772"/>
            <a:ext cx="32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flowers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477412-9978-4E0D-9E3D-36BBB1AF08C4}"/>
              </a:ext>
            </a:extLst>
          </p:cNvPr>
          <p:cNvSpPr txBox="1"/>
          <p:nvPr/>
        </p:nvSpPr>
        <p:spPr>
          <a:xfrm>
            <a:off x="5100395" y="5763772"/>
            <a:ext cx="32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muddy paws</a:t>
            </a:r>
          </a:p>
        </p:txBody>
      </p:sp>
      <p:grpSp>
        <p:nvGrpSpPr>
          <p:cNvPr id="23" name="bus 4">
            <a:extLst>
              <a:ext uri="{FF2B5EF4-FFF2-40B4-BE49-F238E27FC236}">
                <a16:creationId xmlns:a16="http://schemas.microsoft.com/office/drawing/2014/main" id="{D0A8C898-AB88-42B9-B848-82FAF7A89E28}"/>
              </a:ext>
            </a:extLst>
          </p:cNvPr>
          <p:cNvGrpSpPr/>
          <p:nvPr/>
        </p:nvGrpSpPr>
        <p:grpSpPr>
          <a:xfrm>
            <a:off x="682874" y="1515104"/>
            <a:ext cx="2056011" cy="1913896"/>
            <a:chOff x="717868" y="1515778"/>
            <a:chExt cx="2389021" cy="222388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49CDB50-94D9-40F3-A54F-C53943FD9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68" y="1515778"/>
              <a:ext cx="2389021" cy="222388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4C6CA0-36CE-487E-8210-839695FBAEB8}"/>
                </a:ext>
              </a:extLst>
            </p:cNvPr>
            <p:cNvSpPr/>
            <p:nvPr/>
          </p:nvSpPr>
          <p:spPr>
            <a:xfrm rot="511588">
              <a:off x="1793176" y="2119834"/>
              <a:ext cx="1214734" cy="32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Number 4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0F9F9D6B-C1E8-4734-BBA8-C034EFC0F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76" y="2730996"/>
            <a:ext cx="533542" cy="46805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EA8B92C-9F61-438A-B8D3-0701A270C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14" y="2736877"/>
            <a:ext cx="533542" cy="46805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2FF4E3A-3543-4061-B2E0-89A8CC1CC6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94" y="2730996"/>
            <a:ext cx="533542" cy="46805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40C243-8529-432B-ACAA-AA45926407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2" y="2738183"/>
            <a:ext cx="533542" cy="468054"/>
          </a:xfrm>
          <a:prstGeom prst="rect">
            <a:avLst/>
          </a:prstGeom>
        </p:spPr>
      </p:pic>
      <p:grpSp>
        <p:nvGrpSpPr>
          <p:cNvPr id="47" name="four">
            <a:extLst>
              <a:ext uri="{FF2B5EF4-FFF2-40B4-BE49-F238E27FC236}">
                <a16:creationId xmlns:a16="http://schemas.microsoft.com/office/drawing/2014/main" id="{320FCF21-3F76-42AE-A19C-AC9BBE69A0CE}"/>
              </a:ext>
            </a:extLst>
          </p:cNvPr>
          <p:cNvGrpSpPr/>
          <p:nvPr/>
        </p:nvGrpSpPr>
        <p:grpSpPr>
          <a:xfrm>
            <a:off x="6496510" y="1515104"/>
            <a:ext cx="1256706" cy="1913896"/>
            <a:chOff x="1467439" y="3860328"/>
            <a:chExt cx="1366402" cy="2080957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C530B02-2A49-4ADD-8725-34986F009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439" y="3860328"/>
              <a:ext cx="1366402" cy="208095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A649E8E-F2F2-4296-9F87-B0304861F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427" y="4264220"/>
              <a:ext cx="280213" cy="37740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A1D71E5-979E-4E53-9EF9-D3EB15B61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340" y="4152622"/>
              <a:ext cx="280213" cy="37740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BA9453A-6F79-4444-94A1-4F33B2DEC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408" y="5177780"/>
              <a:ext cx="280213" cy="37740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EB736A9-07FE-4F2D-9B73-0A6706530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494" y="5358394"/>
              <a:ext cx="280213" cy="377402"/>
            </a:xfrm>
            <a:prstGeom prst="rect">
              <a:avLst/>
            </a:prstGeom>
          </p:spPr>
        </p:pic>
      </p:grpSp>
      <p:grpSp>
        <p:nvGrpSpPr>
          <p:cNvPr id="53" name="4">
            <a:extLst>
              <a:ext uri="{FF2B5EF4-FFF2-40B4-BE49-F238E27FC236}">
                <a16:creationId xmlns:a16="http://schemas.microsoft.com/office/drawing/2014/main" id="{C770A0AE-EE2E-4F78-8CA5-A84623CB3264}"/>
              </a:ext>
            </a:extLst>
          </p:cNvPr>
          <p:cNvGrpSpPr/>
          <p:nvPr/>
        </p:nvGrpSpPr>
        <p:grpSpPr>
          <a:xfrm>
            <a:off x="682874" y="4164514"/>
            <a:ext cx="1449106" cy="1335892"/>
            <a:chOff x="5254115" y="1755408"/>
            <a:chExt cx="2447589" cy="2257160"/>
          </a:xfrm>
        </p:grpSpPr>
        <p:pic>
          <p:nvPicPr>
            <p:cNvPr id="54" name="two">
              <a:extLst>
                <a:ext uri="{FF2B5EF4-FFF2-40B4-BE49-F238E27FC236}">
                  <a16:creationId xmlns:a16="http://schemas.microsoft.com/office/drawing/2014/main" id="{56CAABA5-4EEF-41A6-B2D9-EB506743A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15" y="1755408"/>
              <a:ext cx="1219565" cy="1107057"/>
            </a:xfrm>
            <a:prstGeom prst="rect">
              <a:avLst/>
            </a:prstGeom>
          </p:spPr>
        </p:pic>
        <p:pic>
          <p:nvPicPr>
            <p:cNvPr id="55" name="two">
              <a:extLst>
                <a:ext uri="{FF2B5EF4-FFF2-40B4-BE49-F238E27FC236}">
                  <a16:creationId xmlns:a16="http://schemas.microsoft.com/office/drawing/2014/main" id="{C5ED8979-E828-4D8C-9406-FF9BEB9BF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139" y="1755408"/>
              <a:ext cx="1219565" cy="1107057"/>
            </a:xfrm>
            <a:prstGeom prst="rect">
              <a:avLst/>
            </a:prstGeom>
          </p:spPr>
        </p:pic>
        <p:pic>
          <p:nvPicPr>
            <p:cNvPr id="56" name="two">
              <a:extLst>
                <a:ext uri="{FF2B5EF4-FFF2-40B4-BE49-F238E27FC236}">
                  <a16:creationId xmlns:a16="http://schemas.microsoft.com/office/drawing/2014/main" id="{B05265B2-656D-4F43-9317-CCAEFB53D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15" y="2905511"/>
              <a:ext cx="1219565" cy="1107057"/>
            </a:xfrm>
            <a:prstGeom prst="rect">
              <a:avLst/>
            </a:prstGeom>
          </p:spPr>
        </p:pic>
        <p:pic>
          <p:nvPicPr>
            <p:cNvPr id="57" name="two">
              <a:extLst>
                <a:ext uri="{FF2B5EF4-FFF2-40B4-BE49-F238E27FC236}">
                  <a16:creationId xmlns:a16="http://schemas.microsoft.com/office/drawing/2014/main" id="{19366C43-C974-4181-A5C2-1C02A00C0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139" y="2905511"/>
              <a:ext cx="1219565" cy="1107057"/>
            </a:xfrm>
            <a:prstGeom prst="rect">
              <a:avLst/>
            </a:prstGeom>
          </p:spPr>
        </p:pic>
      </p:grpSp>
      <p:grpSp>
        <p:nvGrpSpPr>
          <p:cNvPr id="58" name="4">
            <a:extLst>
              <a:ext uri="{FF2B5EF4-FFF2-40B4-BE49-F238E27FC236}">
                <a16:creationId xmlns:a16="http://schemas.microsoft.com/office/drawing/2014/main" id="{D11211D8-7A90-40B7-9865-3CA49018E7CA}"/>
              </a:ext>
            </a:extLst>
          </p:cNvPr>
          <p:cNvGrpSpPr/>
          <p:nvPr/>
        </p:nvGrpSpPr>
        <p:grpSpPr>
          <a:xfrm>
            <a:off x="3023261" y="3792451"/>
            <a:ext cx="1094072" cy="1844527"/>
            <a:chOff x="564611" y="1364475"/>
            <a:chExt cx="1963455" cy="3310245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5847164-0CCA-4859-AAE0-479114F2C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67" y="3138088"/>
              <a:ext cx="1508176" cy="153663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8E4ED4B-BFB4-4527-A673-4B0C06ECF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1364475"/>
              <a:ext cx="801773" cy="204219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E332DCA-D110-401B-AE24-0D5E12796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887"/>
            <a:stretch/>
          </p:blipFill>
          <p:spPr>
            <a:xfrm>
              <a:off x="1249508" y="1832316"/>
              <a:ext cx="792627" cy="153663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2376B8A-CDDC-43DD-A0A6-625DBB31F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82"/>
            <a:stretch/>
          </p:blipFill>
          <p:spPr>
            <a:xfrm rot="326989">
              <a:off x="1735439" y="1503388"/>
              <a:ext cx="792627" cy="186986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7A9C16F-36AD-4127-A7A3-AB4E681F8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48"/>
            <a:stretch/>
          </p:blipFill>
          <p:spPr>
            <a:xfrm rot="21049307">
              <a:off x="564611" y="2198912"/>
              <a:ext cx="798255" cy="114372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2FEBBDC-C69D-436A-B721-62FD8F26C2C9}"/>
              </a:ext>
            </a:extLst>
          </p:cNvPr>
          <p:cNvGrpSpPr/>
          <p:nvPr/>
        </p:nvGrpSpPr>
        <p:grpSpPr>
          <a:xfrm>
            <a:off x="5386537" y="3953979"/>
            <a:ext cx="1074685" cy="1782437"/>
            <a:chOff x="5569110" y="4370723"/>
            <a:chExt cx="765861" cy="1270232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C17045F-67BA-423D-BF46-C9A8AF1C5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110" y="4370723"/>
              <a:ext cx="558299" cy="394782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CEAAC40-7AB9-4CE2-873F-D0D4BEDE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672" y="4653604"/>
              <a:ext cx="558299" cy="39478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4B99E2B-721B-434C-AE21-70CBA0612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891" y="4949889"/>
              <a:ext cx="558299" cy="394782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7FEB26B-19B7-4981-84BC-996BEE1F3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3929" y="5246173"/>
              <a:ext cx="558299" cy="394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23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Can you find the number 4 on the number track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?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9BF9DE-14F6-4E1A-B472-AF47D4D62CD1}"/>
              </a:ext>
            </a:extLst>
          </p:cNvPr>
          <p:cNvSpPr/>
          <p:nvPr/>
        </p:nvSpPr>
        <p:spPr>
          <a:xfrm>
            <a:off x="641439" y="3170191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C7DD70-A8CE-49FC-899E-6E2A057431AB}"/>
              </a:ext>
            </a:extLst>
          </p:cNvPr>
          <p:cNvSpPr/>
          <p:nvPr/>
        </p:nvSpPr>
        <p:spPr>
          <a:xfrm>
            <a:off x="2242475" y="3170191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9A7A6-9B13-4D24-AF8D-05D8564AEFDA}"/>
              </a:ext>
            </a:extLst>
          </p:cNvPr>
          <p:cNvSpPr/>
          <p:nvPr/>
        </p:nvSpPr>
        <p:spPr>
          <a:xfrm>
            <a:off x="3843511" y="3170191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A86DAF-39FA-4005-92F7-48851D415859}"/>
              </a:ext>
            </a:extLst>
          </p:cNvPr>
          <p:cNvSpPr/>
          <p:nvPr/>
        </p:nvSpPr>
        <p:spPr>
          <a:xfrm>
            <a:off x="5444547" y="3170190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BB01BC-1CB1-4A16-91D7-7B10AD8A4CCB}"/>
              </a:ext>
            </a:extLst>
          </p:cNvPr>
          <p:cNvSpPr/>
          <p:nvPr/>
        </p:nvSpPr>
        <p:spPr>
          <a:xfrm>
            <a:off x="7045583" y="3170190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08" y="1741165"/>
            <a:ext cx="375611" cy="1327081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00" y="1741165"/>
            <a:ext cx="765760" cy="13270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53" y="1741166"/>
            <a:ext cx="744358" cy="13270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61" y="1741165"/>
            <a:ext cx="959583" cy="13270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41" y="1741166"/>
            <a:ext cx="758163" cy="1327081"/>
          </a:xfrm>
          <a:prstGeom prst="rect">
            <a:avLst/>
          </a:prstGeom>
        </p:spPr>
      </p:pic>
      <p:pic>
        <p:nvPicPr>
          <p:cNvPr id="33" name="number two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44" y="4913083"/>
            <a:ext cx="959582" cy="132708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8F832A-353B-43FB-8D43-863A9E3F85CC}"/>
              </a:ext>
            </a:extLst>
          </p:cNvPr>
          <p:cNvSpPr/>
          <p:nvPr/>
        </p:nvSpPr>
        <p:spPr>
          <a:xfrm>
            <a:off x="1028749" y="5759354"/>
            <a:ext cx="6381008" cy="52473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Click on Number Four to move them onto the number track. 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AE7A08-F7F2-480C-B0E8-D7947F200FC7}"/>
              </a:ext>
            </a:extLst>
          </p:cNvPr>
          <p:cNvSpPr/>
          <p:nvPr/>
        </p:nvSpPr>
        <p:spPr>
          <a:xfrm>
            <a:off x="1028749" y="4513172"/>
            <a:ext cx="6381008" cy="103336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Which number comes before number 4? Which number comes after number 4? Can you count along the number line from 1 to 5?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811 L -0.00209 0.00926 C -0.0158 -0.0081 -0.00469 0.00602 -0.02223 -0.0206 C -0.02379 -0.02361 -0.02535 -0.02453 -0.02709 -0.02662 C -0.05174 -0.07268 -0.07101 -0.11805 -0.09671 -0.17453 C -0.10174 -0.18541 -0.10261 -0.18842 -0.10712 -0.19861 C -0.11216 -0.2118 -0.11823 -0.2243 -0.12344 -0.23865 L -0.14271 -0.29074 C -0.14375 -0.29398 -0.1448 -0.29652 -0.14601 -0.29976 C -0.1474 -0.3037 -0.14879 -0.30856 -0.1507 -0.31319 C -0.15261 -0.31805 -0.15417 -0.32338 -0.15643 -0.32824 C -0.15695 -0.32986 -0.1573 -0.33171 -0.15799 -0.33263 C -0.16407 -0.33981 -0.15816 -0.33263 -0.1698 -0.35879 C -0.17049 -0.36041 -0.17153 -0.36203 -0.17223 -0.36319 C -0.17553 -0.3699 -0.17813 -0.37569 -0.18143 -0.38287 C -0.1849 -0.39213 -0.18855 -0.40208 -0.19254 -0.41157 C -0.1948 -0.41713 -0.19653 -0.42129 -0.19896 -0.42685 L -0.20573 -0.44421 C -0.21476 -0.45555 -0.20556 -0.44305 -0.21146 -0.45324 C -0.21355 -0.45648 -0.21355 -0.45347 -0.21476 -0.45972 C -0.21476 -0.46111 -0.21476 -0.46273 -0.21476 -0.4629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Four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5925508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indent="0" algn="ctr">
              <a:buNone/>
            </a:pPr>
            <a:r>
              <a:rPr lang="en-GB" dirty="0">
                <a:latin typeface="Twinkl" pitchFamily="2" charset="0"/>
              </a:rPr>
              <a:t>What do you notice about Number Four?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2" y="1546128"/>
            <a:ext cx="2722923" cy="376574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811215" y="1921737"/>
            <a:ext cx="4089400" cy="1424290"/>
          </a:xfrm>
          <a:prstGeom prst="wedgeRoundRectCallout">
            <a:avLst>
              <a:gd name="adj1" fmla="val 67341"/>
              <a:gd name="adj2" fmla="val 46675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Hello, my name is Number Four. I love the number 4. Will you come on an adventure with me and see how many 4s you can see?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BDA5A5F-3190-45DB-8E84-BC4F5F5C7810}"/>
              </a:ext>
            </a:extLst>
          </p:cNvPr>
          <p:cNvSpPr/>
          <p:nvPr/>
        </p:nvSpPr>
        <p:spPr>
          <a:xfrm>
            <a:off x="4562918" y="1903554"/>
            <a:ext cx="1598615" cy="980980"/>
          </a:xfrm>
          <a:prstGeom prst="wedgeRoundRectCallout">
            <a:avLst>
              <a:gd name="adj1" fmla="val 71857"/>
              <a:gd name="adj2" fmla="val 111781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 ticket for the number 4 bus</a:t>
            </a:r>
          </a:p>
        </p:txBody>
      </p:sp>
      <p:sp>
        <p:nvSpPr>
          <p:cNvPr id="16" name="list">
            <a:extLst>
              <a:ext uri="{FF2B5EF4-FFF2-40B4-BE49-F238E27FC236}">
                <a16:creationId xmlns:a16="http://schemas.microsoft.com/office/drawing/2014/main" id="{F00F1216-0520-461E-BA3F-F82F88AAE150}"/>
              </a:ext>
            </a:extLst>
          </p:cNvPr>
          <p:cNvSpPr/>
          <p:nvPr/>
        </p:nvSpPr>
        <p:spPr>
          <a:xfrm>
            <a:off x="4122066" y="1809102"/>
            <a:ext cx="2097143" cy="1091673"/>
          </a:xfrm>
          <a:prstGeom prst="wedgeRoundRectCallout">
            <a:avLst>
              <a:gd name="adj1" fmla="val 63434"/>
              <a:gd name="adj2" fmla="val 111356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 shopping list of 4 things to buy</a:t>
            </a:r>
          </a:p>
        </p:txBody>
      </p:sp>
      <p:sp>
        <p:nvSpPr>
          <p:cNvPr id="18" name="sweets">
            <a:extLst>
              <a:ext uri="{FF2B5EF4-FFF2-40B4-BE49-F238E27FC236}">
                <a16:creationId xmlns:a16="http://schemas.microsoft.com/office/drawing/2014/main" id="{88CB6952-A45A-43B7-AD7A-8BFD9E7362ED}"/>
              </a:ext>
            </a:extLst>
          </p:cNvPr>
          <p:cNvSpPr/>
          <p:nvPr/>
        </p:nvSpPr>
        <p:spPr>
          <a:xfrm>
            <a:off x="4442069" y="2171020"/>
            <a:ext cx="1598615" cy="635245"/>
          </a:xfrm>
          <a:prstGeom prst="wedgeRoundRectCallout">
            <a:avLst>
              <a:gd name="adj1" fmla="val 74176"/>
              <a:gd name="adj2" fmla="val 151891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4 sweets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6FE56-9995-4461-85CB-FE015E894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9" y="2962935"/>
            <a:ext cx="2197431" cy="2829404"/>
          </a:xfrm>
          <a:prstGeom prst="rect">
            <a:avLst/>
          </a:prstGeom>
        </p:spPr>
      </p:pic>
      <p:grpSp>
        <p:nvGrpSpPr>
          <p:cNvPr id="3" name="ticket">
            <a:extLst>
              <a:ext uri="{FF2B5EF4-FFF2-40B4-BE49-F238E27FC236}">
                <a16:creationId xmlns:a16="http://schemas.microsoft.com/office/drawing/2014/main" id="{4FC359DA-34AF-42F5-BEAF-931DA3BFC376}"/>
              </a:ext>
            </a:extLst>
          </p:cNvPr>
          <p:cNvGrpSpPr/>
          <p:nvPr/>
        </p:nvGrpSpPr>
        <p:grpSpPr>
          <a:xfrm>
            <a:off x="1066800" y="1948987"/>
            <a:ext cx="1817687" cy="894069"/>
            <a:chOff x="1066800" y="1948987"/>
            <a:chExt cx="1817687" cy="894069"/>
          </a:xfrm>
        </p:grpSpPr>
        <p:sp>
          <p:nvSpPr>
            <p:cNvPr id="2" name="box">
              <a:extLst>
                <a:ext uri="{FF2B5EF4-FFF2-40B4-BE49-F238E27FC236}">
                  <a16:creationId xmlns:a16="http://schemas.microsoft.com/office/drawing/2014/main" id="{C76D3210-793D-4E2F-BAAA-185D626D36D7}"/>
                </a:ext>
              </a:extLst>
            </p:cNvPr>
            <p:cNvSpPr/>
            <p:nvPr/>
          </p:nvSpPr>
          <p:spPr>
            <a:xfrm>
              <a:off x="1066800" y="1948987"/>
              <a:ext cx="1817687" cy="8940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number </a:t>
              </a:r>
            </a:p>
            <a:p>
              <a:r>
                <a:rPr lang="en-GB" sz="1600" dirty="0">
                  <a:solidFill>
                    <a:schemeClr val="tx1"/>
                  </a:solidFill>
                </a:rPr>
                <a:t>4 ticket</a:t>
              </a:r>
            </a:p>
          </p:txBody>
        </p:sp>
        <p:pic>
          <p:nvPicPr>
            <p:cNvPr id="11" name="bus">
              <a:extLst>
                <a:ext uri="{FF2B5EF4-FFF2-40B4-BE49-F238E27FC236}">
                  <a16:creationId xmlns:a16="http://schemas.microsoft.com/office/drawing/2014/main" id="{648EB201-A48F-4121-BC2D-C30EA9000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031" y="2006640"/>
              <a:ext cx="841592" cy="78341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 panose="020B0604020202020204" pitchFamily="34" charset="0"/>
                <a:sym typeface="Arial"/>
              </a:rPr>
              <a:t>Number Four is going on an adventure to the store!</a:t>
            </a:r>
            <a:br>
              <a:rPr lang="en-US" dirty="0">
                <a:ea typeface="Arial"/>
                <a:cs typeface="Arial" panose="020B0604020202020204" pitchFamily="34" charset="0"/>
                <a:sym typeface="Arial"/>
              </a:rPr>
            </a:br>
            <a:r>
              <a:rPr lang="en-US" dirty="0">
                <a:ea typeface="Arial"/>
                <a:cs typeface="Arial" panose="020B0604020202020204" pitchFamily="34" charset="0"/>
                <a:sym typeface="Arial"/>
              </a:rPr>
              <a:t>Can you help to pack Number Four’s bag by clicking on each item?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74" y="2488643"/>
            <a:ext cx="2125679" cy="2939768"/>
          </a:xfrm>
          <a:prstGeom prst="rect">
            <a:avLst/>
          </a:prstGeom>
        </p:spPr>
      </p:pic>
      <p:sp>
        <p:nvSpPr>
          <p:cNvPr id="17" name="shopping list">
            <a:extLst>
              <a:ext uri="{FF2B5EF4-FFF2-40B4-BE49-F238E27FC236}">
                <a16:creationId xmlns:a16="http://schemas.microsoft.com/office/drawing/2014/main" id="{19515881-480A-49B6-9148-AA487A44EBEF}"/>
              </a:ext>
            </a:extLst>
          </p:cNvPr>
          <p:cNvSpPr/>
          <p:nvPr/>
        </p:nvSpPr>
        <p:spPr>
          <a:xfrm>
            <a:off x="808144" y="4624817"/>
            <a:ext cx="2039152" cy="1255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Shopping List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a box of cakes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a bag of apples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some building bricks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a bunch of flowers</a:t>
            </a:r>
          </a:p>
        </p:txBody>
      </p:sp>
      <p:pic>
        <p:nvPicPr>
          <p:cNvPr id="10" name="purse">
            <a:extLst>
              <a:ext uri="{FF2B5EF4-FFF2-40B4-BE49-F238E27FC236}">
                <a16:creationId xmlns:a16="http://schemas.microsoft.com/office/drawing/2014/main" id="{744FB401-F039-4B67-8875-2B3AA3925F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75" y="2959926"/>
            <a:ext cx="1249503" cy="1019258"/>
          </a:xfrm>
          <a:prstGeom prst="rect">
            <a:avLst/>
          </a:prstGeom>
        </p:spPr>
      </p:pic>
      <p:pic>
        <p:nvPicPr>
          <p:cNvPr id="12" name="1 sweet">
            <a:extLst>
              <a:ext uri="{FF2B5EF4-FFF2-40B4-BE49-F238E27FC236}">
                <a16:creationId xmlns:a16="http://schemas.microsoft.com/office/drawing/2014/main" id="{7C51E5C0-E853-42F9-AAE3-7F3DF0BC58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2" t="11049" r="49755" b="60034"/>
          <a:stretch/>
        </p:blipFill>
        <p:spPr>
          <a:xfrm>
            <a:off x="385956" y="2863666"/>
            <a:ext cx="1531293" cy="894070"/>
          </a:xfrm>
          <a:prstGeom prst="rect">
            <a:avLst/>
          </a:prstGeom>
        </p:spPr>
      </p:pic>
      <p:pic>
        <p:nvPicPr>
          <p:cNvPr id="23" name="2 sweet">
            <a:extLst>
              <a:ext uri="{FF2B5EF4-FFF2-40B4-BE49-F238E27FC236}">
                <a16:creationId xmlns:a16="http://schemas.microsoft.com/office/drawing/2014/main" id="{1993C299-CA6A-462E-BD69-4C2D9EE496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9" r="26730" b="51445"/>
          <a:stretch/>
        </p:blipFill>
        <p:spPr>
          <a:xfrm>
            <a:off x="1717912" y="2843056"/>
            <a:ext cx="1190243" cy="1304411"/>
          </a:xfrm>
          <a:prstGeom prst="rect">
            <a:avLst/>
          </a:prstGeom>
        </p:spPr>
      </p:pic>
      <p:pic>
        <p:nvPicPr>
          <p:cNvPr id="25" name="3 sweet">
            <a:extLst>
              <a:ext uri="{FF2B5EF4-FFF2-40B4-BE49-F238E27FC236}">
                <a16:creationId xmlns:a16="http://schemas.microsoft.com/office/drawing/2014/main" id="{112F8DE6-5172-4796-AFC9-5267FC66E2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28284" r="49741" b="43098"/>
          <a:stretch/>
        </p:blipFill>
        <p:spPr>
          <a:xfrm>
            <a:off x="331522" y="3731002"/>
            <a:ext cx="1190243" cy="616429"/>
          </a:xfrm>
          <a:prstGeom prst="rect">
            <a:avLst/>
          </a:prstGeom>
        </p:spPr>
      </p:pic>
      <p:pic>
        <p:nvPicPr>
          <p:cNvPr id="24" name="4 sweet">
            <a:extLst>
              <a:ext uri="{FF2B5EF4-FFF2-40B4-BE49-F238E27FC236}">
                <a16:creationId xmlns:a16="http://schemas.microsoft.com/office/drawing/2014/main" id="{3A4F2D49-4B33-40FC-B34B-DB72D038F9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6" t="29237" r="13484" b="28201"/>
          <a:stretch/>
        </p:blipFill>
        <p:spPr>
          <a:xfrm>
            <a:off x="1725209" y="3839252"/>
            <a:ext cx="1151981" cy="846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ED468F-5F3B-4D26-A312-9495E8DF4B9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6"/>
          <a:stretch/>
        </p:blipFill>
        <p:spPr>
          <a:xfrm>
            <a:off x="3269484" y="4320477"/>
            <a:ext cx="3631791" cy="3133218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6321FFB-DDA8-4FE5-8A81-00161AEFD201}"/>
              </a:ext>
            </a:extLst>
          </p:cNvPr>
          <p:cNvSpPr/>
          <p:nvPr/>
        </p:nvSpPr>
        <p:spPr>
          <a:xfrm>
            <a:off x="4505241" y="2228421"/>
            <a:ext cx="1598615" cy="635245"/>
          </a:xfrm>
          <a:prstGeom prst="wedgeRoundRectCallout">
            <a:avLst>
              <a:gd name="adj1" fmla="val 71564"/>
              <a:gd name="adj2" fmla="val 154364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my purse with £4</a:t>
            </a:r>
          </a:p>
        </p:txBody>
      </p:sp>
    </p:spTree>
    <p:extLst>
      <p:ext uri="{BB962C8B-B14F-4D97-AF65-F5344CB8AC3E}">
        <p14:creationId xmlns:p14="http://schemas.microsoft.com/office/powerpoint/2010/main" val="10485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3.61111E-6 0.00046 C 0.00885 -0.00278 0.01823 -0.00463 0.02725 -0.00764 C 0.03194 -0.00926 0.03611 -0.0118 0.0408 -0.01343 C 0.04878 -0.0162 0.05694 -0.01829 0.06493 -0.02106 C 0.06666 -0.02153 0.0684 -0.02222 0.06996 -0.02268 C 0.08368 -0.02847 0.09809 -0.03287 0.11111 -0.04005 C 0.12031 -0.04514 0.1217 -0.04583 0.13368 -0.05139 C 0.13507 -0.05208 0.13698 -0.05255 0.13836 -0.05324 C 0.15069 -0.0588 0.16267 -0.06458 0.17465 -0.07037 C 0.18385 -0.07477 0.19357 -0.07731 0.20208 -0.0838 C 0.20382 -0.08495 0.20538 -0.08657 0.20729 -0.0875 C 0.21007 -0.08889 0.21302 -0.09005 0.2158 -0.0912 C 0.21823 -0.09259 0.22048 -0.09398 0.22257 -0.09491 C 0.22795 -0.09768 0.23281 -0.10023 0.23802 -0.10278 C 0.23993 -0.10347 0.24166 -0.1037 0.2434 -0.10463 C 0.24548 -0.10579 0.24774 -0.10718 0.25017 -0.10833 C 0.25798 -0.1118 0.26597 -0.11481 0.27413 -0.11782 C 0.27586 -0.11852 0.27743 -0.11921 0.27934 -0.11991 L 0.28958 -0.12153 C 0.29236 -0.12222 0.29531 -0.12315 0.29809 -0.12361 C 0.30208 -0.1243 0.30607 -0.12477 0.31007 -0.12523 C 0.31961 -0.12477 0.32968 -0.12454 0.33923 -0.12361 C 0.34097 -0.12338 0.34288 -0.12292 0.34427 -0.12153 C 0.34652 -0.12014 0.34774 -0.11759 0.34965 -0.11597 C 0.35104 -0.11458 0.35312 -0.11366 0.35486 -0.11204 L 0.35989 -0.09491 L 0.36163 -0.08958 C 0.36354 -0.06597 0.36336 -0.07546 0.36336 -0.0608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2.22222E-6 0.00023 L 0.0349 0.00601 C 0.04115 0.00717 0.04844 0.00856 0.05434 0.00925 C 0.06059 0.00995 0.06632 0.01041 0.0724 0.01088 C 0.09167 0.01527 0.09757 0.01689 0.1217 0.0206 C 0.13924 0.02314 0.15712 0.02569 0.17309 0.03194 C 0.18177 0.03495 0.18976 0.03888 0.19792 0.04166 C 0.21372 0.04629 0.21216 0.04513 0.22466 0.05115 C 0.2415 0.05925 0.25191 0.0662 0.26893 0.07847 C 0.27726 0.08472 0.28091 0.0868 0.28854 0.09467 C 0.29288 0.0993 0.29584 0.10486 0.30087 0.10902 C 0.32222 0.12847 0.29827 0.10578 0.31146 0.12037 C 0.31302 0.12199 0.31528 0.12338 0.31667 0.12523 C 0.31962 0.1287 0.32153 0.13263 0.32379 0.13657 C 0.329 0.15463 0.32084 0.12592 0.33108 0.15578 C 0.33229 0.16018 0.33316 0.16412 0.33455 0.16851 C 0.33542 0.17129 0.33716 0.17384 0.33802 0.17662 C 0.33906 0.17939 0.33924 0.18194 0.33959 0.18472 C 0.34393 0.20694 0.34288 0.20231 0.34497 0.22314 C 0.34809 0.28263 0.34722 0.24907 0.34722 0.325 " pathEditMode="relative" rAng="0" ptsTypes="AAAAAAAAAAAAAAAAAA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3.61111E-6 0.00023 L 0.01927 0.00509 C 0.03368 0.00879 0.01944 0.00486 0.03559 0.00856 C 0.0533 0.01296 0.02552 0.00764 0.05208 0.0125 C 0.05798 0.01481 0.06389 0.01759 0.07014 0.01944 C 0.07395 0.0206 0.07812 0.02129 0.08194 0.02315 C 0.08958 0.02616 0.09687 0.03009 0.10434 0.03356 C 0.11145 0.03727 0.11909 0.03912 0.12517 0.04444 C 0.12569 0.04467 0.14236 0.05972 0.14479 0.0625 C 0.1467 0.06481 0.14843 0.06736 0.15069 0.06967 C 0.15729 0.07616 0.16093 0.07893 0.16718 0.08403 C 0.17135 0.09907 0.16545 0.08079 0.17152 0.09305 C 0.17239 0.09444 0.17257 0.09653 0.17309 0.09815 C 0.17395 0.10069 0.17534 0.10301 0.17604 0.10555 C 0.17673 0.10717 0.17691 0.10903 0.1776 0.11065 C 0.1842 0.12917 0.17673 0.1044 0.1835 0.1287 C 0.18402 0.13055 0.18524 0.13217 0.18524 0.13403 L 0.18524 0.14861 " pathEditMode="relative" rAng="0" ptsTypes="AAAAAAAAAAAAAA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23 L 0.00139 1.11111E-6 C 0.02934 0.00903 0.00607 0.00278 0.04479 0.00671 C 0.0526 0.00741 0.06059 0.00926 0.0684 0.01018 L 0.125 0.01713 C 0.15156 0.025 0.15885 0.02708 0.19601 0.04005 C 0.19844 0.04074 0.20035 0.04259 0.2026 0.04352 C 0.21163 0.04722 0.22031 0.05046 0.23038 0.05393 C 0.23298 0.05509 0.23559 0.05648 0.23819 0.05764 C 0.24514 0.05995 0.25226 0.0618 0.2592 0.06458 C 0.26146 0.06551 0.26354 0.06713 0.2658 0.06805 C 0.275 0.07222 0.28437 0.07592 0.2934 0.08032 C 0.3092 0.08773 0.31041 0.09028 0.3276 0.10139 C 0.33073 0.10324 0.33385 0.10486 0.33698 0.10671 C 0.35434 0.11713 0.32135 0.09907 0.35538 0.11713 C 0.3566 0.11898 0.35781 0.12083 0.3592 0.12245 C 0.36371 0.12685 0.36892 0.1294 0.37378 0.13287 C 0.37604 0.13449 0.37812 0.13634 0.38038 0.13819 C 0.3842 0.14167 0.38594 0.14375 0.3908 0.14699 C 0.39201 0.14792 0.39357 0.14815 0.39479 0.14884 C 0.40017 0.15579 0.39427 0.14861 0.40278 0.15579 C 0.40451 0.15741 0.40607 0.15949 0.40798 0.16111 C 0.41041 0.16296 0.41319 0.16435 0.4158 0.1662 C 0.42847 0.17569 0.4059 0.1618 0.42899 0.175 L 0.4342 0.18217 " pathEditMode="relative" rAng="0" ptsTypes="AAAAAAAAAAAAAAAAAAAAAAA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254 L -0.00017 -0.00231 L 0.07604 -0.00092 C 0.08542 -0.00046 0.1033 0.00741 0.10886 0.00972 C 0.11979 0.01389 0.12795 0.01968 0.13924 0.02547 C 0.14167 0.02685 0.14445 0.02755 0.14705 0.02894 C 0.16424 0.03797 0.1809 0.04931 0.19844 0.05695 C 0.20365 0.05926 0.20955 0.05996 0.21406 0.06412 C 0.21684 0.06644 0.21945 0.06852 0.22205 0.07107 C 0.22309 0.07199 0.22361 0.07361 0.22465 0.07454 C 0.23594 0.08519 0.2474 0.0956 0.25886 0.10602 C 0.26754 0.11412 0.25972 0.10625 0.27604 0.12014 C 0.27917 0.12292 0.28212 0.12616 0.28524 0.12894 C 0.28854 0.13195 0.29236 0.13449 0.29566 0.13773 C 0.31684 0.15718 0.29149 0.13472 0.30625 0.15 C 0.30868 0.15255 0.31111 0.15602 0.31406 0.15695 L 0.31945 0.1588 C 0.32413 0.16297 0.32188 0.16134 0.32604 0.16412 " pathEditMode="relative" rAng="0" ptsTypes="AAAAAAAAAAAAAAAA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2.22222E-6 L -0.00139 0.00023 C 0.02101 -0.00509 0.00226 -0.00139 0.02361 -0.00394 C 0.02535 -0.00417 0.02709 -0.00463 0.02882 -0.00486 C 0.03368 -0.00556 0.03837 -0.00625 0.04358 -0.00695 C 0.05608 -0.00834 0.06354 -0.00834 0.07778 -0.00972 C 0.08004 -0.00996 0.08212 -0.01065 0.08472 -0.01065 C 0.09219 -0.01158 0.09966 -0.01204 0.10712 -0.0125 C 0.15972 -0.01204 0.2125 -0.01227 0.26511 -0.01065 C 0.27969 -0.01042 0.27761 -0.00857 0.28611 -0.00695 C 0.33577 0.00278 0.28334 -0.0081 0.30886 -0.00209 C 0.31476 -0.00047 0.31459 -0.00162 0.32066 0.00092 C 0.32257 0.00162 0.32431 0.00278 0.32604 0.0037 C 0.33351 0.00879 0.33247 0.0081 0.33646 0.01273 C 0.33733 0.01551 0.33889 0.01828 0.33941 0.02129 C 0.33976 0.02731 0.33785 0.03889 0.33785 0.03912 " pathEditMode="relative" rAng="0" ptsTypes="AAAAAAAAAAAAAA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11237E-17 L -1.11111E-6 0.00046 L 0.02344 -0.01296 C 0.02639 -0.01481 0.02952 -0.01667 0.03247 -0.01782 C 0.03854 -0.01944 0.04479 -0.02014 0.05087 -0.02222 C 0.05452 -0.02338 0.05781 -0.02546 0.06129 -0.02662 C 0.06476 -0.02778 0.06823 -0.02824 0.0717 -0.02894 L 0.11233 -0.03519 L 0.27448 -0.02894 C 0.27587 -0.02847 0.27708 -0.02685 0.27847 -0.02662 C 0.28281 -0.02546 0.28733 -0.025 0.29167 -0.02407 C 0.30469 -0.01852 0.28611 -0.02616 0.30868 -0.01991 C 0.3099 -0.01944 0.31129 -0.01829 0.3125 -0.01782 C 0.32136 -0.01389 0.33004 -0.01111 0.33872 -0.00671 C 0.34288 -0.0044 0.34653 -0.00023 0.35052 0.00231 C 0.35695 0.00648 0.36337 0.01065 0.37014 0.01343 C 0.37188 0.01412 0.37361 0.01481 0.37535 0.01551 C 0.37934 0.01759 0.38316 0.0206 0.38698 0.02222 C 0.39184 0.02431 0.3967 0.025 0.40156 0.02662 C 0.40417 0.02778 0.40677 0.02986 0.40938 0.03148 C 0.41163 0.03218 0.41389 0.03264 0.41597 0.03333 C 0.41979 0.03542 0.42379 0.03773 0.42761 0.04005 C 0.42986 0.0412 0.43195 0.04329 0.4342 0.04444 C 0.43646 0.0456 0.43872 0.04606 0.4408 0.04676 C 0.44531 0.05185 0.44358 0.04931 0.44618 0.0537 " pathEditMode="relative" rAng="0" ptsTypes="AAAAAAAAAAAAAAAAAAAAAAAAA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9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7" grpId="0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 panose="020B0604020202020204" pitchFamily="34" charset="0"/>
                <a:sym typeface="Arial"/>
              </a:rPr>
              <a:t>Number Four set off on his adventure. He hurried along the road to the bus stop. What do you notice about the road?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5EA7B09-FE27-43BC-B021-98D4956730B8}"/>
              </a:ext>
            </a:extLst>
          </p:cNvPr>
          <p:cNvSpPr/>
          <p:nvPr/>
        </p:nvSpPr>
        <p:spPr>
          <a:xfrm>
            <a:off x="866274" y="1748738"/>
            <a:ext cx="2956425" cy="1107996"/>
          </a:xfrm>
          <a:prstGeom prst="wedgeRoundRectCallout">
            <a:avLst>
              <a:gd name="adj1" fmla="val 74100"/>
              <a:gd name="adj2" fmla="val -22465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Down and across and down once more, now I’ve made the number four.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9A595-1B0F-4BA2-9EF2-47EBD1D47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00" y="-426686"/>
            <a:ext cx="6808406" cy="9630599"/>
          </a:xfrm>
          <a:prstGeom prst="rect">
            <a:avLst/>
          </a:prstGeom>
        </p:spPr>
      </p:pic>
      <p:pic>
        <p:nvPicPr>
          <p:cNvPr id="4" name="number three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80" y="1510643"/>
            <a:ext cx="801166" cy="1107996"/>
          </a:xfrm>
          <a:prstGeom prst="rect">
            <a:avLst/>
          </a:prstGeom>
        </p:spPr>
      </p:pic>
      <p:pic>
        <p:nvPicPr>
          <p:cNvPr id="6" name="number three">
            <a:extLst>
              <a:ext uri="{FF2B5EF4-FFF2-40B4-BE49-F238E27FC236}">
                <a16:creationId xmlns:a16="http://schemas.microsoft.com/office/drawing/2014/main" id="{2644A768-9AA8-409F-B0A2-33F166ED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66" y="2710646"/>
            <a:ext cx="801166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403 L 0.00417 0.03403 C 0.00243 0.0375 -0.00347 0.04907 -0.00503 0.05486 C -0.00573 0.05717 -0.00573 0.05972 -0.00642 0.06203 C -0.00712 0.06389 -0.00833 0.06528 -0.00903 0.06713 C -0.00972 0.06898 -0.00972 0.07083 -0.01041 0.07245 C -0.01198 0.07731 -0.01476 0.08148 -0.01562 0.08657 C -0.01649 0.0912 -0.01666 0.09606 -0.01823 0.10046 C -0.01979 0.10509 -0.02291 0.10856 -0.02482 0.11273 C -0.02691 0.11736 -0.0283 0.12222 -0.03003 0.12685 C -0.03107 0.12916 -0.0316 0.13171 -0.03281 0.13379 L -0.04062 0.14953 C -0.04444 0.16944 -0.03871 0.14421 -0.04583 0.1618 C -0.05469 0.18333 -0.04583 0.17037 -0.05243 0.1794 C -0.05295 0.18171 -0.05416 0.18912 -0.05521 0.19166 C -0.0618 0.20926 -0.05347 0.1824 -0.06041 0.20393 C -0.06094 0.20578 -0.06128 0.20764 -0.06163 0.20926 C -0.06389 0.21713 -0.06788 0.2294 -0.07101 0.23565 C -0.07309 0.23981 -0.0783 0.25 -0.08021 0.25486 C -0.08559 0.26944 -0.07587 0.24884 -0.08403 0.26713 C -0.08941 0.27893 -0.08854 0.2743 -0.09201 0.28472 C -0.09288 0.2875 -0.09375 0.29051 -0.09462 0.29352 C -0.09514 0.29514 -0.09531 0.29699 -0.09601 0.29861 C -0.0967 0.30046 -0.09774 0.30208 -0.09861 0.30393 L -0.10121 0.31435 L -0.10243 0.31967 C -0.09184 0.32916 -0.10087 0.32245 -0.07482 0.325 C -0.07048 0.32546 -0.06614 0.32662 -0.06163 0.32685 L 0.14636 0.32685 " pathEditMode="relative" ptsTypes="AAAAAAAAAAAAAAAAAAAAAAAAAA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00434 0.29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90D62D90-94BD-4DB7-869E-C6EE8E6CE9A7}"/>
              </a:ext>
            </a:extLst>
          </p:cNvPr>
          <p:cNvSpPr/>
          <p:nvPr/>
        </p:nvSpPr>
        <p:spPr>
          <a:xfrm>
            <a:off x="4912578" y="4632475"/>
            <a:ext cx="1707864" cy="709747"/>
          </a:xfrm>
          <a:prstGeom prst="wedgeRoundRectCallout">
            <a:avLst>
              <a:gd name="adj1" fmla="val 75698"/>
              <a:gd name="adj2" fmla="val 8301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Which bus is number 4?</a:t>
            </a:r>
            <a:endParaRPr lang="en-GB"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4419600" y="4561523"/>
            <a:ext cx="2200842" cy="851650"/>
          </a:xfrm>
          <a:prstGeom prst="wedgeRoundRectCallout">
            <a:avLst>
              <a:gd name="adj1" fmla="val 73217"/>
              <a:gd name="adj2" fmla="val 3493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Well done. This is the number 4 bus.</a:t>
            </a:r>
            <a:endParaRPr lang="en-GB"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Four </a:t>
            </a:r>
            <a:r>
              <a:rPr lang="en-US" dirty="0"/>
              <a:t>must</a:t>
            </a:r>
            <a:r>
              <a:rPr lang="en-US" dirty="0">
                <a:ea typeface="Arial"/>
                <a:cs typeface="Arial"/>
                <a:sym typeface="Arial"/>
              </a:rPr>
              <a:t> catch the number 4 bus to get to the store. Can you help Number Four to get on the correct bus?</a:t>
            </a:r>
            <a:endParaRPr lang="en-GB" dirty="0"/>
          </a:p>
        </p:txBody>
      </p:sp>
      <p:grpSp>
        <p:nvGrpSpPr>
          <p:cNvPr id="12" name="bus 4">
            <a:extLst>
              <a:ext uri="{FF2B5EF4-FFF2-40B4-BE49-F238E27FC236}">
                <a16:creationId xmlns:a16="http://schemas.microsoft.com/office/drawing/2014/main" id="{0C69F086-0D93-4BCE-BF7F-CD48378F3B5C}"/>
              </a:ext>
            </a:extLst>
          </p:cNvPr>
          <p:cNvGrpSpPr/>
          <p:nvPr/>
        </p:nvGrpSpPr>
        <p:grpSpPr>
          <a:xfrm>
            <a:off x="717868" y="1515778"/>
            <a:ext cx="2389021" cy="2223888"/>
            <a:chOff x="717868" y="1515778"/>
            <a:chExt cx="2389021" cy="22238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6EFDEC-39B0-4C74-93AA-508CE2C9C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68" y="1515778"/>
              <a:ext cx="2389021" cy="222388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D3E1ED-1562-458B-95D2-CB54CFD918E4}"/>
                </a:ext>
              </a:extLst>
            </p:cNvPr>
            <p:cNvSpPr/>
            <p:nvPr/>
          </p:nvSpPr>
          <p:spPr>
            <a:xfrm rot="511588">
              <a:off x="1793176" y="2119834"/>
              <a:ext cx="1214734" cy="32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Number 4</a:t>
              </a:r>
            </a:p>
          </p:txBody>
        </p:sp>
      </p:grpSp>
      <p:grpSp>
        <p:nvGrpSpPr>
          <p:cNvPr id="13" name="3">
            <a:extLst>
              <a:ext uri="{FF2B5EF4-FFF2-40B4-BE49-F238E27FC236}">
                <a16:creationId xmlns:a16="http://schemas.microsoft.com/office/drawing/2014/main" id="{1392E8CC-5CFA-4F41-AFDA-121BE1B034F5}"/>
              </a:ext>
            </a:extLst>
          </p:cNvPr>
          <p:cNvGrpSpPr/>
          <p:nvPr/>
        </p:nvGrpSpPr>
        <p:grpSpPr>
          <a:xfrm>
            <a:off x="3377489" y="1515778"/>
            <a:ext cx="2389021" cy="2223888"/>
            <a:chOff x="3377489" y="1515778"/>
            <a:chExt cx="2389021" cy="222388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1C39E64-2959-4E02-8882-CD5D3F36A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489" y="1515778"/>
              <a:ext cx="2389021" cy="2223888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C4A0E08-1716-4000-8D2A-F4B1A0AF5119}"/>
                </a:ext>
              </a:extLst>
            </p:cNvPr>
            <p:cNvSpPr/>
            <p:nvPr/>
          </p:nvSpPr>
          <p:spPr>
            <a:xfrm rot="511588">
              <a:off x="4436228" y="2119835"/>
              <a:ext cx="1214734" cy="32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Number 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B53C88-F24C-4681-92E7-5D05FD079328}"/>
              </a:ext>
            </a:extLst>
          </p:cNvPr>
          <p:cNvGrpSpPr/>
          <p:nvPr/>
        </p:nvGrpSpPr>
        <p:grpSpPr>
          <a:xfrm>
            <a:off x="6115325" y="1515778"/>
            <a:ext cx="2389021" cy="2223888"/>
            <a:chOff x="6115325" y="1515778"/>
            <a:chExt cx="2389021" cy="222388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EFB58F2-83AB-4B6E-8454-2188F76B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325" y="1515778"/>
              <a:ext cx="2389021" cy="2223888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4F1C28-10A2-4FC4-BD39-9C0BD83D863C}"/>
                </a:ext>
              </a:extLst>
            </p:cNvPr>
            <p:cNvSpPr/>
            <p:nvPr/>
          </p:nvSpPr>
          <p:spPr>
            <a:xfrm rot="511588">
              <a:off x="7148281" y="2119835"/>
              <a:ext cx="1214734" cy="32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Number 2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28" y="4298902"/>
            <a:ext cx="1339205" cy="1852091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D3EA839-AF49-42B2-A824-E77B45D0E3E1}"/>
              </a:ext>
            </a:extLst>
          </p:cNvPr>
          <p:cNvSpPr/>
          <p:nvPr/>
        </p:nvSpPr>
        <p:spPr>
          <a:xfrm>
            <a:off x="6490845" y="3838705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CC2529F-3953-43CE-B152-02F42021CCD5}"/>
              </a:ext>
            </a:extLst>
          </p:cNvPr>
          <p:cNvSpPr/>
          <p:nvPr/>
        </p:nvSpPr>
        <p:spPr>
          <a:xfrm>
            <a:off x="3962216" y="3827646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Let’s take a look at Number Four’s shopping list.</a:t>
            </a:r>
            <a:br>
              <a:rPr lang="en-US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</a:br>
            <a:r>
              <a:rPr lang="en-US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rPr>
              <a:t>How many things are on the list? 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B4AEB43-6D24-4AA8-ACC5-F966CA0B696B}"/>
              </a:ext>
            </a:extLst>
          </p:cNvPr>
          <p:cNvSpPr/>
          <p:nvPr/>
        </p:nvSpPr>
        <p:spPr>
          <a:xfrm>
            <a:off x="4052965" y="3062085"/>
            <a:ext cx="2286648" cy="1431464"/>
          </a:xfrm>
          <a:prstGeom prst="wedgeRoundRectCallout">
            <a:avLst>
              <a:gd name="adj1" fmla="val 76114"/>
              <a:gd name="adj2" fmla="val -10834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Can you use your fingers to count how many items are on my list?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58" y="2809652"/>
            <a:ext cx="1572424" cy="2174628"/>
          </a:xfrm>
          <a:prstGeom prst="rect">
            <a:avLst/>
          </a:prstGeom>
        </p:spPr>
      </p:pic>
      <p:sp>
        <p:nvSpPr>
          <p:cNvPr id="18" name="shopping list">
            <a:extLst>
              <a:ext uri="{FF2B5EF4-FFF2-40B4-BE49-F238E27FC236}">
                <a16:creationId xmlns:a16="http://schemas.microsoft.com/office/drawing/2014/main" id="{246CE0FB-C307-48C7-8B37-09E6B410943D}"/>
              </a:ext>
            </a:extLst>
          </p:cNvPr>
          <p:cNvSpPr/>
          <p:nvPr/>
        </p:nvSpPr>
        <p:spPr>
          <a:xfrm>
            <a:off x="821791" y="2565779"/>
            <a:ext cx="3013229" cy="2174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Shopping List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 box of cakes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 bag of apples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some building bricks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 bunch of flowers</a:t>
            </a:r>
          </a:p>
        </p:txBody>
      </p: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first item on Number Four’s list, is a box of cakes.</a:t>
            </a:r>
            <a:b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Which box contains 4 cakes?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6E42E4-8157-4D74-A541-F4DE32411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88" y="4647611"/>
            <a:ext cx="1219745" cy="1686881"/>
          </a:xfrm>
          <a:prstGeom prst="rect">
            <a:avLst/>
          </a:prstGeom>
        </p:spPr>
      </p:pic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82F855F9-E64E-4CE9-A6F4-53C6E9DC926A}"/>
              </a:ext>
            </a:extLst>
          </p:cNvPr>
          <p:cNvSpPr/>
          <p:nvPr/>
        </p:nvSpPr>
        <p:spPr>
          <a:xfrm>
            <a:off x="3071823" y="5245228"/>
            <a:ext cx="3722296" cy="933160"/>
          </a:xfrm>
          <a:prstGeom prst="wedgeRoundRectCallout">
            <a:avLst>
              <a:gd name="adj1" fmla="val 62932"/>
              <a:gd name="adj2" fmla="val -46045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Would it make a difference to the number of cakes if they were arranged in a different way?</a:t>
            </a:r>
            <a:endParaRPr lang="en-GB" dirty="0"/>
          </a:p>
        </p:txBody>
      </p:sp>
      <p:grpSp>
        <p:nvGrpSpPr>
          <p:cNvPr id="69" name="one">
            <a:extLst>
              <a:ext uri="{FF2B5EF4-FFF2-40B4-BE49-F238E27FC236}">
                <a16:creationId xmlns:a16="http://schemas.microsoft.com/office/drawing/2014/main" id="{4F4D2B7E-BDE1-4DB1-934B-00B9B3C3B891}"/>
              </a:ext>
            </a:extLst>
          </p:cNvPr>
          <p:cNvGrpSpPr/>
          <p:nvPr/>
        </p:nvGrpSpPr>
        <p:grpSpPr>
          <a:xfrm>
            <a:off x="2217180" y="1394772"/>
            <a:ext cx="4709639" cy="861611"/>
            <a:chOff x="2217180" y="1394772"/>
            <a:chExt cx="4709639" cy="86161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32FEED0-F08F-44F9-A9B0-E864E6E3A193}"/>
                </a:ext>
              </a:extLst>
            </p:cNvPr>
            <p:cNvGrpSpPr/>
            <p:nvPr/>
          </p:nvGrpSpPr>
          <p:grpSpPr>
            <a:xfrm>
              <a:off x="2217180" y="1394772"/>
              <a:ext cx="4709639" cy="861611"/>
              <a:chOff x="2018442" y="1394772"/>
              <a:chExt cx="5100733" cy="93316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F816B58-00A8-48E1-9EB5-1277F876102A}"/>
                  </a:ext>
                </a:extLst>
              </p:cNvPr>
              <p:cNvSpPr/>
              <p:nvPr/>
            </p:nvSpPr>
            <p:spPr>
              <a:xfrm>
                <a:off x="2018442" y="1394772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2ACCAAE-C3CD-4B35-B543-74A8B39C17B4}"/>
                  </a:ext>
                </a:extLst>
              </p:cNvPr>
              <p:cNvSpPr/>
              <p:nvPr/>
            </p:nvSpPr>
            <p:spPr>
              <a:xfrm>
                <a:off x="3061418" y="1394772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C286F6E-A3BB-46FB-9E7D-59E3755ED600}"/>
                  </a:ext>
                </a:extLst>
              </p:cNvPr>
              <p:cNvSpPr/>
              <p:nvPr/>
            </p:nvSpPr>
            <p:spPr>
              <a:xfrm>
                <a:off x="4104122" y="1394772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F6CCA4-A61B-4A26-93ED-7C3D96BED045}"/>
                  </a:ext>
                </a:extLst>
              </p:cNvPr>
              <p:cNvSpPr/>
              <p:nvPr/>
            </p:nvSpPr>
            <p:spPr>
              <a:xfrm>
                <a:off x="5147099" y="1394772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DFDF1BB-575B-49A3-9804-3FEEAF5B99CB}"/>
                  </a:ext>
                </a:extLst>
              </p:cNvPr>
              <p:cNvSpPr/>
              <p:nvPr/>
            </p:nvSpPr>
            <p:spPr>
              <a:xfrm>
                <a:off x="6186015" y="1394772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D4AC4D8-4E46-4B43-8753-5C9045893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557" y="1492400"/>
              <a:ext cx="770855" cy="676239"/>
            </a:xfrm>
            <a:prstGeom prst="rect">
              <a:avLst/>
            </a:prstGeom>
          </p:spPr>
        </p:pic>
      </p:grpSp>
      <p:grpSp>
        <p:nvGrpSpPr>
          <p:cNvPr id="70" name="two">
            <a:extLst>
              <a:ext uri="{FF2B5EF4-FFF2-40B4-BE49-F238E27FC236}">
                <a16:creationId xmlns:a16="http://schemas.microsoft.com/office/drawing/2014/main" id="{B1ED3BE3-D102-4E39-B9F4-0E1CD8F24286}"/>
              </a:ext>
            </a:extLst>
          </p:cNvPr>
          <p:cNvGrpSpPr/>
          <p:nvPr/>
        </p:nvGrpSpPr>
        <p:grpSpPr>
          <a:xfrm>
            <a:off x="2213989" y="2335450"/>
            <a:ext cx="4709639" cy="861611"/>
            <a:chOff x="2213989" y="2335450"/>
            <a:chExt cx="4709639" cy="86161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93FF160-FFB1-479E-A31A-603609004BB2}"/>
                </a:ext>
              </a:extLst>
            </p:cNvPr>
            <p:cNvGrpSpPr/>
            <p:nvPr/>
          </p:nvGrpSpPr>
          <p:grpSpPr>
            <a:xfrm>
              <a:off x="2213989" y="2335450"/>
              <a:ext cx="4709639" cy="861611"/>
              <a:chOff x="2038496" y="2449599"/>
              <a:chExt cx="5100733" cy="93316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65577F-62FA-4CE7-BB04-4FDD6E987532}"/>
                  </a:ext>
                </a:extLst>
              </p:cNvPr>
              <p:cNvSpPr/>
              <p:nvPr/>
            </p:nvSpPr>
            <p:spPr>
              <a:xfrm>
                <a:off x="2038496" y="2449599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16B10DC-B43A-41D4-8C12-6E22B0733884}"/>
                  </a:ext>
                </a:extLst>
              </p:cNvPr>
              <p:cNvSpPr/>
              <p:nvPr/>
            </p:nvSpPr>
            <p:spPr>
              <a:xfrm>
                <a:off x="3081472" y="2449599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BFC2BB9-972A-42B5-8AF1-8026C9144AA2}"/>
                  </a:ext>
                </a:extLst>
              </p:cNvPr>
              <p:cNvSpPr/>
              <p:nvPr/>
            </p:nvSpPr>
            <p:spPr>
              <a:xfrm>
                <a:off x="4124176" y="2449599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8B2DD15-9739-4191-B666-2AFD0C6876E5}"/>
                  </a:ext>
                </a:extLst>
              </p:cNvPr>
              <p:cNvSpPr/>
              <p:nvPr/>
            </p:nvSpPr>
            <p:spPr>
              <a:xfrm>
                <a:off x="5167153" y="2449599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32B0BC9-C4F6-49F2-87E8-DD3109ACCB57}"/>
                  </a:ext>
                </a:extLst>
              </p:cNvPr>
              <p:cNvSpPr/>
              <p:nvPr/>
            </p:nvSpPr>
            <p:spPr>
              <a:xfrm>
                <a:off x="6206069" y="2449599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A8F4244-5ED7-4AF2-BD3E-220E87662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854" y="2442174"/>
              <a:ext cx="770855" cy="67623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A52A567-B428-409C-95A2-DA480AEDF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861" y="2450671"/>
              <a:ext cx="770855" cy="676239"/>
            </a:xfrm>
            <a:prstGeom prst="rect">
              <a:avLst/>
            </a:prstGeom>
          </p:spPr>
        </p:pic>
      </p:grpSp>
      <p:grpSp>
        <p:nvGrpSpPr>
          <p:cNvPr id="71" name="three">
            <a:extLst>
              <a:ext uri="{FF2B5EF4-FFF2-40B4-BE49-F238E27FC236}">
                <a16:creationId xmlns:a16="http://schemas.microsoft.com/office/drawing/2014/main" id="{D988BAC6-C759-417B-9E9F-E512B6406E22}"/>
              </a:ext>
            </a:extLst>
          </p:cNvPr>
          <p:cNvGrpSpPr/>
          <p:nvPr/>
        </p:nvGrpSpPr>
        <p:grpSpPr>
          <a:xfrm>
            <a:off x="2213989" y="3276128"/>
            <a:ext cx="4709639" cy="861611"/>
            <a:chOff x="2213989" y="3276128"/>
            <a:chExt cx="4709639" cy="86161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9E107C3-BA9D-47AB-8930-6FE6A8970A51}"/>
                </a:ext>
              </a:extLst>
            </p:cNvPr>
            <p:cNvGrpSpPr/>
            <p:nvPr/>
          </p:nvGrpSpPr>
          <p:grpSpPr>
            <a:xfrm>
              <a:off x="2213989" y="3276128"/>
              <a:ext cx="4709639" cy="861611"/>
              <a:chOff x="2038496" y="3709576"/>
              <a:chExt cx="5100733" cy="93316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D91DD36-FA2E-4AD8-AF19-E3EB9D9FA27C}"/>
                  </a:ext>
                </a:extLst>
              </p:cNvPr>
              <p:cNvSpPr/>
              <p:nvPr/>
            </p:nvSpPr>
            <p:spPr>
              <a:xfrm>
                <a:off x="2038496" y="3709576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4CD5F37-A636-4FB1-8F30-90183862C797}"/>
                  </a:ext>
                </a:extLst>
              </p:cNvPr>
              <p:cNvSpPr/>
              <p:nvPr/>
            </p:nvSpPr>
            <p:spPr>
              <a:xfrm>
                <a:off x="3081472" y="3709576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CF15BF6-2D69-498B-AB39-DEFE0755FB3F}"/>
                  </a:ext>
                </a:extLst>
              </p:cNvPr>
              <p:cNvSpPr/>
              <p:nvPr/>
            </p:nvSpPr>
            <p:spPr>
              <a:xfrm>
                <a:off x="4124176" y="3709576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E91F60D-40BA-4934-9205-FDB515652A31}"/>
                  </a:ext>
                </a:extLst>
              </p:cNvPr>
              <p:cNvSpPr/>
              <p:nvPr/>
            </p:nvSpPr>
            <p:spPr>
              <a:xfrm>
                <a:off x="5167153" y="3709576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B68C88-DB72-4E62-8409-ED6F556A424E}"/>
                  </a:ext>
                </a:extLst>
              </p:cNvPr>
              <p:cNvSpPr/>
              <p:nvPr/>
            </p:nvSpPr>
            <p:spPr>
              <a:xfrm>
                <a:off x="6206069" y="3709576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FC3B06C-5CFB-4461-BB1B-FB5070146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854" y="3399940"/>
              <a:ext cx="770855" cy="67623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5606BEA-39D2-4BE3-8254-4A55568B4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861" y="3408437"/>
              <a:ext cx="770855" cy="676239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ABFD2B78-EAA2-4543-97FA-CBC2BB2FA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6530" y="3408437"/>
              <a:ext cx="770855" cy="676239"/>
            </a:xfrm>
            <a:prstGeom prst="rect">
              <a:avLst/>
            </a:prstGeom>
          </p:spPr>
        </p:pic>
      </p:grpSp>
      <p:grpSp>
        <p:nvGrpSpPr>
          <p:cNvPr id="72" name="four">
            <a:extLst>
              <a:ext uri="{FF2B5EF4-FFF2-40B4-BE49-F238E27FC236}">
                <a16:creationId xmlns:a16="http://schemas.microsoft.com/office/drawing/2014/main" id="{8E4804F0-1F7F-4510-BA3F-664A524EE14C}"/>
              </a:ext>
            </a:extLst>
          </p:cNvPr>
          <p:cNvGrpSpPr/>
          <p:nvPr/>
        </p:nvGrpSpPr>
        <p:grpSpPr>
          <a:xfrm>
            <a:off x="2210477" y="4216806"/>
            <a:ext cx="4709639" cy="861611"/>
            <a:chOff x="2210477" y="4216806"/>
            <a:chExt cx="4709639" cy="8616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F476785-37AD-44B8-BA4D-F536599C1EED}"/>
                </a:ext>
              </a:extLst>
            </p:cNvPr>
            <p:cNvGrpSpPr/>
            <p:nvPr/>
          </p:nvGrpSpPr>
          <p:grpSpPr>
            <a:xfrm>
              <a:off x="2210477" y="4216806"/>
              <a:ext cx="4709639" cy="861611"/>
              <a:chOff x="2190896" y="3861976"/>
              <a:chExt cx="5100733" cy="93316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BC60B6C-F2FE-4CEE-949D-B244653E5E7E}"/>
                  </a:ext>
                </a:extLst>
              </p:cNvPr>
              <p:cNvSpPr/>
              <p:nvPr/>
            </p:nvSpPr>
            <p:spPr>
              <a:xfrm>
                <a:off x="2190896" y="3861976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40805F2-9B82-4A19-9B2F-6BD1E32E12BC}"/>
                  </a:ext>
                </a:extLst>
              </p:cNvPr>
              <p:cNvSpPr/>
              <p:nvPr/>
            </p:nvSpPr>
            <p:spPr>
              <a:xfrm>
                <a:off x="3233872" y="3861976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678B943-B08A-4C4A-8F62-C2DBD35CEF75}"/>
                  </a:ext>
                </a:extLst>
              </p:cNvPr>
              <p:cNvSpPr/>
              <p:nvPr/>
            </p:nvSpPr>
            <p:spPr>
              <a:xfrm>
                <a:off x="4276576" y="3861976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0733E41-8192-49F2-8CAF-FC75758A5BB3}"/>
                  </a:ext>
                </a:extLst>
              </p:cNvPr>
              <p:cNvSpPr/>
              <p:nvPr/>
            </p:nvSpPr>
            <p:spPr>
              <a:xfrm>
                <a:off x="5319553" y="3861976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7809104-C24C-42A8-B9E0-8778E55B3BA6}"/>
                  </a:ext>
                </a:extLst>
              </p:cNvPr>
              <p:cNvSpPr/>
              <p:nvPr/>
            </p:nvSpPr>
            <p:spPr>
              <a:xfrm>
                <a:off x="6358469" y="3861976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285F8FE-E0F4-43E1-8E17-AA4B25652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871" y="4326671"/>
              <a:ext cx="770855" cy="676239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B0E39A7-37BD-49CE-9FD6-F55B8126B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878" y="4335168"/>
              <a:ext cx="770855" cy="67623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81CAD52-C562-4451-BFCA-9711CC48F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6531" y="4326671"/>
              <a:ext cx="770855" cy="676239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33D0F9D-8B2B-4D9A-B933-62EA773A6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624" y="4337054"/>
              <a:ext cx="770855" cy="676239"/>
            </a:xfrm>
            <a:prstGeom prst="rect">
              <a:avLst/>
            </a:prstGeom>
          </p:spPr>
        </p:pic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D8523DD-22A9-4C00-AEF4-C927D929BA74}"/>
              </a:ext>
            </a:extLst>
          </p:cNvPr>
          <p:cNvSpPr/>
          <p:nvPr/>
        </p:nvSpPr>
        <p:spPr>
          <a:xfrm>
            <a:off x="724894" y="1626452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C7037A19-4B73-45AE-BA49-5D85517DC929}"/>
              </a:ext>
            </a:extLst>
          </p:cNvPr>
          <p:cNvSpPr/>
          <p:nvPr/>
        </p:nvSpPr>
        <p:spPr>
          <a:xfrm>
            <a:off x="724894" y="2567130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2931AE0-81B0-4A16-880F-09A5986471C7}"/>
              </a:ext>
            </a:extLst>
          </p:cNvPr>
          <p:cNvSpPr/>
          <p:nvPr/>
        </p:nvSpPr>
        <p:spPr>
          <a:xfrm>
            <a:off x="724894" y="3507808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6" name="Speech Bubble: Rectangle with Corners Rounded 75">
            <a:extLst>
              <a:ext uri="{FF2B5EF4-FFF2-40B4-BE49-F238E27FC236}">
                <a16:creationId xmlns:a16="http://schemas.microsoft.com/office/drawing/2014/main" id="{8FDDAC01-2D4F-4D4A-88DD-2F0734187328}"/>
              </a:ext>
            </a:extLst>
          </p:cNvPr>
          <p:cNvSpPr/>
          <p:nvPr/>
        </p:nvSpPr>
        <p:spPr>
          <a:xfrm>
            <a:off x="3071823" y="5245228"/>
            <a:ext cx="3722296" cy="933160"/>
          </a:xfrm>
          <a:prstGeom prst="wedgeRoundRectCallout">
            <a:avLst>
              <a:gd name="adj1" fmla="val 62932"/>
              <a:gd name="adj2" fmla="val -46045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Well done. This box contains 4 cakes.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6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second item on Number Four’s list, is a bag of apples.</a:t>
            </a:r>
            <a:b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you find a bag of 4 apples?</a:t>
            </a:r>
            <a:endParaRPr lang="en-GB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3948034" y="4900807"/>
            <a:ext cx="2882144" cy="1379233"/>
          </a:xfrm>
          <a:prstGeom prst="wedgeRoundRectCallout">
            <a:avLst>
              <a:gd name="adj1" fmla="val 64825"/>
              <a:gd name="adj2" fmla="val -26416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Which bag do you think contains 4 apples? Can you tell without counting them?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8B9B92-F94C-403C-9883-C588A66E2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85" y="4452921"/>
            <a:ext cx="1321149" cy="1827120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C7C6120-E8BD-4524-B2EE-AB20242EACBE}"/>
              </a:ext>
            </a:extLst>
          </p:cNvPr>
          <p:cNvSpPr/>
          <p:nvPr/>
        </p:nvSpPr>
        <p:spPr>
          <a:xfrm>
            <a:off x="857656" y="1679939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8" name="three">
            <a:extLst>
              <a:ext uri="{FF2B5EF4-FFF2-40B4-BE49-F238E27FC236}">
                <a16:creationId xmlns:a16="http://schemas.microsoft.com/office/drawing/2014/main" id="{7D11BDD4-9422-4A69-9DB0-69438AC1E6B9}"/>
              </a:ext>
            </a:extLst>
          </p:cNvPr>
          <p:cNvGrpSpPr/>
          <p:nvPr/>
        </p:nvGrpSpPr>
        <p:grpSpPr>
          <a:xfrm>
            <a:off x="2268453" y="1568506"/>
            <a:ext cx="1366402" cy="2080957"/>
            <a:chOff x="2268453" y="1568506"/>
            <a:chExt cx="1366402" cy="20809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84A022-DE2C-4A5B-BF2C-2EFAECA99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453" y="1568506"/>
              <a:ext cx="1366402" cy="208095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C58439-5AB7-49C9-B882-F6A4D4E87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734" y="1948278"/>
              <a:ext cx="280213" cy="377402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F8122AF-063F-498D-8DA8-B373DD9B8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7685" y="2430127"/>
              <a:ext cx="280213" cy="377402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A8728B7-051D-4DFD-8478-E07DA4767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565" y="2862071"/>
              <a:ext cx="280213" cy="377402"/>
            </a:xfrm>
            <a:prstGeom prst="rect">
              <a:avLst/>
            </a:prstGeom>
          </p:spPr>
        </p:pic>
      </p:grpSp>
      <p:grpSp>
        <p:nvGrpSpPr>
          <p:cNvPr id="9" name="one">
            <a:extLst>
              <a:ext uri="{FF2B5EF4-FFF2-40B4-BE49-F238E27FC236}">
                <a16:creationId xmlns:a16="http://schemas.microsoft.com/office/drawing/2014/main" id="{35FC8C0C-CB2E-4765-A23D-BE2CB0975110}"/>
              </a:ext>
            </a:extLst>
          </p:cNvPr>
          <p:cNvGrpSpPr/>
          <p:nvPr/>
        </p:nvGrpSpPr>
        <p:grpSpPr>
          <a:xfrm>
            <a:off x="4207715" y="2438214"/>
            <a:ext cx="1366402" cy="2080957"/>
            <a:chOff x="4207715" y="2438214"/>
            <a:chExt cx="1366402" cy="2080957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75114BBB-7893-441F-9C4D-9068DBDBB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715" y="2438214"/>
              <a:ext cx="1366402" cy="2080957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2916444-5435-473B-97D2-E124A2887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003" y="3272061"/>
              <a:ext cx="280213" cy="377402"/>
            </a:xfrm>
            <a:prstGeom prst="rect">
              <a:avLst/>
            </a:prstGeom>
          </p:spPr>
        </p:pic>
      </p:grpSp>
      <p:grpSp>
        <p:nvGrpSpPr>
          <p:cNvPr id="10" name="two">
            <a:extLst>
              <a:ext uri="{FF2B5EF4-FFF2-40B4-BE49-F238E27FC236}">
                <a16:creationId xmlns:a16="http://schemas.microsoft.com/office/drawing/2014/main" id="{A16F6241-3210-4467-9339-A270670FF8A8}"/>
              </a:ext>
            </a:extLst>
          </p:cNvPr>
          <p:cNvGrpSpPr/>
          <p:nvPr/>
        </p:nvGrpSpPr>
        <p:grpSpPr>
          <a:xfrm>
            <a:off x="6146977" y="1412351"/>
            <a:ext cx="1366402" cy="2080957"/>
            <a:chOff x="6146977" y="1412351"/>
            <a:chExt cx="1366402" cy="208095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50567BE-B183-467D-97AE-510F5658E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977" y="1412351"/>
              <a:ext cx="1366402" cy="2080957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57A6FA0-869D-46F9-B2A8-161A5F46B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913" y="1940191"/>
              <a:ext cx="280213" cy="37740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16E642E-96C2-4201-B9EC-F0DAFF1B5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282" y="2727870"/>
              <a:ext cx="280213" cy="377402"/>
            </a:xfrm>
            <a:prstGeom prst="rect">
              <a:avLst/>
            </a:prstGeom>
          </p:spPr>
        </p:pic>
      </p:grpSp>
      <p:grpSp>
        <p:nvGrpSpPr>
          <p:cNvPr id="12" name="four">
            <a:extLst>
              <a:ext uri="{FF2B5EF4-FFF2-40B4-BE49-F238E27FC236}">
                <a16:creationId xmlns:a16="http://schemas.microsoft.com/office/drawing/2014/main" id="{FF1B8CFC-B63C-4776-B306-D69413DAAD43}"/>
              </a:ext>
            </a:extLst>
          </p:cNvPr>
          <p:cNvGrpSpPr/>
          <p:nvPr/>
        </p:nvGrpSpPr>
        <p:grpSpPr>
          <a:xfrm>
            <a:off x="1467439" y="3860328"/>
            <a:ext cx="1366402" cy="2080957"/>
            <a:chOff x="1467439" y="3860328"/>
            <a:chExt cx="1366402" cy="2080957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F35D78F-6575-4BF3-B14D-5C7C1CB6D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439" y="3860328"/>
              <a:ext cx="1366402" cy="2080957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52C72C1-7EAD-4015-877E-5B4FDAEFA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427" y="4264220"/>
              <a:ext cx="280213" cy="377402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AFA7508-7754-423D-8859-5FD48E6DD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340" y="4152622"/>
              <a:ext cx="280213" cy="37740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15264E0-A6C7-4B20-86FE-2E693F01D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408" y="5177780"/>
              <a:ext cx="280213" cy="377402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33DCA0F7-ABA0-412D-B0EF-42B8366CD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494" y="5358394"/>
              <a:ext cx="280213" cy="377402"/>
            </a:xfrm>
            <a:prstGeom prst="rect">
              <a:avLst/>
            </a:prstGeom>
          </p:spPr>
        </p:pic>
      </p:grp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1A944C9A-4205-4D0D-9DBD-C2CA329578CC}"/>
              </a:ext>
            </a:extLst>
          </p:cNvPr>
          <p:cNvSpPr/>
          <p:nvPr/>
        </p:nvSpPr>
        <p:spPr>
          <a:xfrm>
            <a:off x="4779323" y="1658329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4E2D6734-9080-4594-B5B3-70C211EBBBB3}"/>
              </a:ext>
            </a:extLst>
          </p:cNvPr>
          <p:cNvSpPr/>
          <p:nvPr/>
        </p:nvSpPr>
        <p:spPr>
          <a:xfrm>
            <a:off x="5665560" y="3903585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1" name="Speech Bubble: Rectangle with Corners Rounded 80">
            <a:extLst>
              <a:ext uri="{FF2B5EF4-FFF2-40B4-BE49-F238E27FC236}">
                <a16:creationId xmlns:a16="http://schemas.microsoft.com/office/drawing/2014/main" id="{3182A45A-389A-4782-952F-0C4375D82E28}"/>
              </a:ext>
            </a:extLst>
          </p:cNvPr>
          <p:cNvSpPr/>
          <p:nvPr/>
        </p:nvSpPr>
        <p:spPr>
          <a:xfrm>
            <a:off x="3946769" y="4900808"/>
            <a:ext cx="2882144" cy="822968"/>
          </a:xfrm>
          <a:prstGeom prst="wedgeRoundRectCallout">
            <a:avLst>
              <a:gd name="adj1" fmla="val 64825"/>
              <a:gd name="adj2" fmla="val -26416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Well done. There are 4 apples in this bag.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79" grpId="0" animBg="1"/>
      <p:bldP spid="79" grpId="1" animBg="1"/>
      <p:bldP spid="80" grpId="0" animBg="1"/>
      <p:bldP spid="80" grpId="1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third item on Number Four’s list, are some building bricks.</a:t>
            </a:r>
            <a:b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you find a set of 4 bricks?</a:t>
            </a:r>
            <a:endParaRPr lang="en-GB" dirty="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68EECB4-E386-45BE-B588-ABCA30672E6E}"/>
              </a:ext>
            </a:extLst>
          </p:cNvPr>
          <p:cNvSpPr/>
          <p:nvPr/>
        </p:nvSpPr>
        <p:spPr>
          <a:xfrm>
            <a:off x="3315907" y="4790364"/>
            <a:ext cx="3301461" cy="1381512"/>
          </a:xfrm>
          <a:prstGeom prst="wedgeRoundRectCallout">
            <a:avLst>
              <a:gd name="adj1" fmla="val 67902"/>
              <a:gd name="adj2" fmla="val -20267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What do you notice about the shape of the four bricks?</a:t>
            </a:r>
            <a:r>
              <a:rPr lang="en-GB" dirty="0">
                <a:sym typeface="Arial"/>
              </a:rPr>
              <a:t> </a:t>
            </a:r>
            <a:r>
              <a:rPr lang="en-GB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Could they be arranged in a different way?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96B663-9FB8-46C2-BE1F-7884B943A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1" y="4316132"/>
            <a:ext cx="1387413" cy="191876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EDD9866-59FB-42BB-ACB6-924741F0E58D}"/>
              </a:ext>
            </a:extLst>
          </p:cNvPr>
          <p:cNvSpPr/>
          <p:nvPr/>
        </p:nvSpPr>
        <p:spPr>
          <a:xfrm>
            <a:off x="1381296" y="2526686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4177AA2-3CC7-4AEC-810F-D324915ECDCF}"/>
              </a:ext>
            </a:extLst>
          </p:cNvPr>
          <p:cNvSpPr/>
          <p:nvPr/>
        </p:nvSpPr>
        <p:spPr>
          <a:xfrm>
            <a:off x="1381295" y="4591239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1">
            <a:extLst>
              <a:ext uri="{FF2B5EF4-FFF2-40B4-BE49-F238E27FC236}">
                <a16:creationId xmlns:a16="http://schemas.microsoft.com/office/drawing/2014/main" id="{57E367BF-F31F-41B7-98E8-93F37E169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98" y="3607750"/>
            <a:ext cx="915557" cy="831095"/>
          </a:xfrm>
          <a:prstGeom prst="rect">
            <a:avLst/>
          </a:prstGeom>
        </p:spPr>
      </p:pic>
      <p:grpSp>
        <p:nvGrpSpPr>
          <p:cNvPr id="3" name="2">
            <a:extLst>
              <a:ext uri="{FF2B5EF4-FFF2-40B4-BE49-F238E27FC236}">
                <a16:creationId xmlns:a16="http://schemas.microsoft.com/office/drawing/2014/main" id="{2E892AB6-6BFA-4292-B37C-D193E89F952A}"/>
              </a:ext>
            </a:extLst>
          </p:cNvPr>
          <p:cNvGrpSpPr/>
          <p:nvPr/>
        </p:nvGrpSpPr>
        <p:grpSpPr>
          <a:xfrm>
            <a:off x="1043009" y="1556271"/>
            <a:ext cx="1847543" cy="831095"/>
            <a:chOff x="1410360" y="1775649"/>
            <a:chExt cx="2461013" cy="1107057"/>
          </a:xfrm>
        </p:grpSpPr>
        <p:pic>
          <p:nvPicPr>
            <p:cNvPr id="12" name="two">
              <a:extLst>
                <a:ext uri="{FF2B5EF4-FFF2-40B4-BE49-F238E27FC236}">
                  <a16:creationId xmlns:a16="http://schemas.microsoft.com/office/drawing/2014/main" id="{5F4FE8C3-F0F5-472C-99F7-169C37B53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360" y="1775649"/>
              <a:ext cx="1219565" cy="1107057"/>
            </a:xfrm>
            <a:prstGeom prst="rect">
              <a:avLst/>
            </a:prstGeom>
          </p:spPr>
        </p:pic>
        <p:pic>
          <p:nvPicPr>
            <p:cNvPr id="13" name="two">
              <a:extLst>
                <a:ext uri="{FF2B5EF4-FFF2-40B4-BE49-F238E27FC236}">
                  <a16:creationId xmlns:a16="http://schemas.microsoft.com/office/drawing/2014/main" id="{5E8AE766-CEE8-48FA-8D43-6BBAB1E2F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808" y="1775649"/>
              <a:ext cx="1219565" cy="1107057"/>
            </a:xfrm>
            <a:prstGeom prst="rect">
              <a:avLst/>
            </a:prstGeom>
          </p:spPr>
        </p:pic>
      </p:grpSp>
      <p:grpSp>
        <p:nvGrpSpPr>
          <p:cNvPr id="2" name="4">
            <a:extLst>
              <a:ext uri="{FF2B5EF4-FFF2-40B4-BE49-F238E27FC236}">
                <a16:creationId xmlns:a16="http://schemas.microsoft.com/office/drawing/2014/main" id="{2129D346-1475-4A23-8B21-070A800F6C11}"/>
              </a:ext>
            </a:extLst>
          </p:cNvPr>
          <p:cNvGrpSpPr/>
          <p:nvPr/>
        </p:nvGrpSpPr>
        <p:grpSpPr>
          <a:xfrm>
            <a:off x="6057002" y="1508752"/>
            <a:ext cx="1815425" cy="1673592"/>
            <a:chOff x="5254115" y="1755408"/>
            <a:chExt cx="2447589" cy="2257160"/>
          </a:xfrm>
        </p:grpSpPr>
        <p:pic>
          <p:nvPicPr>
            <p:cNvPr id="11" name="two">
              <a:extLst>
                <a:ext uri="{FF2B5EF4-FFF2-40B4-BE49-F238E27FC236}">
                  <a16:creationId xmlns:a16="http://schemas.microsoft.com/office/drawing/2014/main" id="{A57EFA89-D5CA-4217-B3B5-7756CFD8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15" y="1755408"/>
              <a:ext cx="1219565" cy="1107057"/>
            </a:xfrm>
            <a:prstGeom prst="rect">
              <a:avLst/>
            </a:prstGeom>
          </p:spPr>
        </p:pic>
        <p:pic>
          <p:nvPicPr>
            <p:cNvPr id="15" name="two">
              <a:extLst>
                <a:ext uri="{FF2B5EF4-FFF2-40B4-BE49-F238E27FC236}">
                  <a16:creationId xmlns:a16="http://schemas.microsoft.com/office/drawing/2014/main" id="{6F14C64F-7D75-4BE9-92B8-A21259CB0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139" y="1755408"/>
              <a:ext cx="1219565" cy="1107057"/>
            </a:xfrm>
            <a:prstGeom prst="rect">
              <a:avLst/>
            </a:prstGeom>
          </p:spPr>
        </p:pic>
        <p:pic>
          <p:nvPicPr>
            <p:cNvPr id="16" name="two">
              <a:extLst>
                <a:ext uri="{FF2B5EF4-FFF2-40B4-BE49-F238E27FC236}">
                  <a16:creationId xmlns:a16="http://schemas.microsoft.com/office/drawing/2014/main" id="{063E2B89-CE94-43B9-B9CB-425B42EA2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15" y="2905511"/>
              <a:ext cx="1219565" cy="1107057"/>
            </a:xfrm>
            <a:prstGeom prst="rect">
              <a:avLst/>
            </a:prstGeom>
          </p:spPr>
        </p:pic>
        <p:pic>
          <p:nvPicPr>
            <p:cNvPr id="17" name="two">
              <a:extLst>
                <a:ext uri="{FF2B5EF4-FFF2-40B4-BE49-F238E27FC236}">
                  <a16:creationId xmlns:a16="http://schemas.microsoft.com/office/drawing/2014/main" id="{B1027591-C809-469F-90D7-767D1C5FB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139" y="2905511"/>
              <a:ext cx="1219565" cy="1107057"/>
            </a:xfrm>
            <a:prstGeom prst="rect">
              <a:avLst/>
            </a:prstGeom>
          </p:spPr>
        </p:pic>
      </p:grpSp>
      <p:grpSp>
        <p:nvGrpSpPr>
          <p:cNvPr id="4" name="3">
            <a:extLst>
              <a:ext uri="{FF2B5EF4-FFF2-40B4-BE49-F238E27FC236}">
                <a16:creationId xmlns:a16="http://schemas.microsoft.com/office/drawing/2014/main" id="{4D404054-03A6-4417-A114-BA22EC8590AB}"/>
              </a:ext>
            </a:extLst>
          </p:cNvPr>
          <p:cNvGrpSpPr/>
          <p:nvPr/>
        </p:nvGrpSpPr>
        <p:grpSpPr>
          <a:xfrm>
            <a:off x="3486634" y="2253115"/>
            <a:ext cx="1825731" cy="1694507"/>
            <a:chOff x="3432049" y="2532648"/>
            <a:chExt cx="1825731" cy="1694507"/>
          </a:xfrm>
        </p:grpSpPr>
        <p:pic>
          <p:nvPicPr>
            <p:cNvPr id="21" name="two">
              <a:extLst>
                <a:ext uri="{FF2B5EF4-FFF2-40B4-BE49-F238E27FC236}">
                  <a16:creationId xmlns:a16="http://schemas.microsoft.com/office/drawing/2014/main" id="{14D4E2B2-C8E8-4450-A565-AF2D7E3E1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049" y="3402607"/>
              <a:ext cx="908346" cy="824548"/>
            </a:xfrm>
            <a:prstGeom prst="rect">
              <a:avLst/>
            </a:prstGeom>
          </p:spPr>
        </p:pic>
        <p:pic>
          <p:nvPicPr>
            <p:cNvPr id="25" name="two">
              <a:extLst>
                <a:ext uri="{FF2B5EF4-FFF2-40B4-BE49-F238E27FC236}">
                  <a16:creationId xmlns:a16="http://schemas.microsoft.com/office/drawing/2014/main" id="{31B46A3D-2E35-4B6E-89EA-AC38BE0A9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434" y="3402607"/>
              <a:ext cx="908346" cy="824548"/>
            </a:xfrm>
            <a:prstGeom prst="rect">
              <a:avLst/>
            </a:prstGeom>
          </p:spPr>
        </p:pic>
        <p:pic>
          <p:nvPicPr>
            <p:cNvPr id="27" name="two">
              <a:extLst>
                <a:ext uri="{FF2B5EF4-FFF2-40B4-BE49-F238E27FC236}">
                  <a16:creationId xmlns:a16="http://schemas.microsoft.com/office/drawing/2014/main" id="{D3464423-1AB5-432C-90C5-1A97AE3DD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434" y="2532648"/>
              <a:ext cx="908346" cy="824548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869BEC5-1F9A-49B3-9AB6-089600AD885E}"/>
              </a:ext>
            </a:extLst>
          </p:cNvPr>
          <p:cNvSpPr/>
          <p:nvPr/>
        </p:nvSpPr>
        <p:spPr>
          <a:xfrm>
            <a:off x="3768505" y="4050591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340C698-F1E4-4FD4-B45B-9B0892F1F1AB}"/>
              </a:ext>
            </a:extLst>
          </p:cNvPr>
          <p:cNvSpPr/>
          <p:nvPr/>
        </p:nvSpPr>
        <p:spPr>
          <a:xfrm>
            <a:off x="3735224" y="4799155"/>
            <a:ext cx="2882144" cy="843963"/>
          </a:xfrm>
          <a:prstGeom prst="wedgeRoundRectCallout">
            <a:avLst>
              <a:gd name="adj1" fmla="val 71454"/>
              <a:gd name="adj2" fmla="val -13479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Well done. There are 4 bricks in this set.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1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2" grpId="1" animBg="1"/>
      <p:bldP spid="24" grpId="0" animBg="1"/>
      <p:bldP spid="24" grpId="1" animBg="1"/>
      <p:bldP spid="28" grpId="0" animBg="1"/>
      <p:bldP spid="28" grpId="1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5835</TotalTime>
  <Words>601</Words>
  <Application>Microsoft Office PowerPoint</Application>
  <PresentationFormat>On-screen Show (4:3)</PresentationFormat>
  <Paragraphs>79</Paragraphs>
  <Slides>15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Twinkl</vt:lpstr>
      <vt:lpstr>Calibri</vt:lpstr>
      <vt:lpstr>Office Theme</vt:lpstr>
      <vt:lpstr>PowerPoint Presentation</vt:lpstr>
      <vt:lpstr>Meet Number Four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Laura Leggett</cp:lastModifiedBy>
  <cp:revision>78</cp:revision>
  <dcterms:created xsi:type="dcterms:W3CDTF">2020-07-14T10:36:06Z</dcterms:created>
  <dcterms:modified xsi:type="dcterms:W3CDTF">2022-07-07T16:04:49Z</dcterms:modified>
</cp:coreProperties>
</file>