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" ContentType="image/tif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9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66" r:id="rId12"/>
    <p:sldId id="258" r:id="rId13"/>
  </p:sldIdLst>
  <p:sldSz cx="9144000" cy="6858000" type="screen4x3"/>
  <p:notesSz cx="6858000" cy="9144000"/>
  <p:embeddedFontLst>
    <p:embeddedFont>
      <p:font typeface="Twinkl" panose="020B0604020202020204" charset="0"/>
      <p:regular r:id="rId16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CACA"/>
    <a:srgbClr val="715CF2"/>
    <a:srgbClr val="287EA6"/>
    <a:srgbClr val="18A0DB"/>
    <a:srgbClr val="ACDDFC"/>
    <a:srgbClr val="DE1E5A"/>
    <a:srgbClr val="BC0105"/>
    <a:srgbClr val="4DB1E3"/>
    <a:srgbClr val="80C1E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617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1308" y="9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6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curriculum-for-excellence-early/curriculum-for-excellence-early-mathematics/early-arithmetical-learning-mathematics-and-numeracy-early-scotland-cf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curriculum-for-excellence-early/curriculum-for-excellence-early-mathematics/early-arithmetical-learning-mathematics-and-numeracy-early-scotland-cfe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78973766-5EC9-8E42-93F5-AEB7FB597995}"/>
              </a:ext>
            </a:extLst>
          </p:cNvPr>
          <p:cNvSpPr/>
          <p:nvPr/>
        </p:nvSpPr>
        <p:spPr>
          <a:xfrm>
            <a:off x="127322" y="5926238"/>
            <a:ext cx="1273215" cy="8333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905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E1605947-B366-734D-92F7-CF0F05CDCDF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208" y="445667"/>
            <a:ext cx="2894195" cy="600654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F74E99E-D015-A54D-8B88-F98C1302897B}"/>
              </a:ext>
            </a:extLst>
          </p:cNvPr>
          <p:cNvSpPr/>
          <p:nvPr/>
        </p:nvSpPr>
        <p:spPr>
          <a:xfrm>
            <a:off x="2239617" y="366542"/>
            <a:ext cx="80547" cy="627279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594C1808-8C6A-0B48-8056-1495FF0E37FF}"/>
              </a:ext>
            </a:extLst>
          </p:cNvPr>
          <p:cNvSpPr/>
          <p:nvPr/>
        </p:nvSpPr>
        <p:spPr>
          <a:xfrm>
            <a:off x="4374138" y="3175156"/>
            <a:ext cx="4200019" cy="1562583"/>
          </a:xfrm>
          <a:custGeom>
            <a:avLst/>
            <a:gdLst>
              <a:gd name="connsiteX0" fmla="*/ 231495 w 5590573"/>
              <a:gd name="connsiteY0" fmla="*/ 0 h 1562583"/>
              <a:gd name="connsiteX1" fmla="*/ 5370654 w 5590573"/>
              <a:gd name="connsiteY1" fmla="*/ 0 h 1562583"/>
              <a:gd name="connsiteX2" fmla="*/ 5370654 w 5590573"/>
              <a:gd name="connsiteY2" fmla="*/ 178442 h 1562583"/>
              <a:gd name="connsiteX3" fmla="*/ 5590573 w 5590573"/>
              <a:gd name="connsiteY3" fmla="*/ 178442 h 1562583"/>
              <a:gd name="connsiteX4" fmla="*/ 5590573 w 5590573"/>
              <a:gd name="connsiteY4" fmla="*/ 1384139 h 1562583"/>
              <a:gd name="connsiteX5" fmla="*/ 5370654 w 5590573"/>
              <a:gd name="connsiteY5" fmla="*/ 1384139 h 1562583"/>
              <a:gd name="connsiteX6" fmla="*/ 5370654 w 5590573"/>
              <a:gd name="connsiteY6" fmla="*/ 1562583 h 1562583"/>
              <a:gd name="connsiteX7" fmla="*/ 231495 w 5590573"/>
              <a:gd name="connsiteY7" fmla="*/ 1562583 h 1562583"/>
              <a:gd name="connsiteX8" fmla="*/ 231495 w 5590573"/>
              <a:gd name="connsiteY8" fmla="*/ 1384139 h 1562583"/>
              <a:gd name="connsiteX9" fmla="*/ 0 w 5590573"/>
              <a:gd name="connsiteY9" fmla="*/ 1384139 h 1562583"/>
              <a:gd name="connsiteX10" fmla="*/ 0 w 5590573"/>
              <a:gd name="connsiteY10" fmla="*/ 178442 h 1562583"/>
              <a:gd name="connsiteX11" fmla="*/ 231495 w 5590573"/>
              <a:gd name="connsiteY11" fmla="*/ 178442 h 1562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90573" h="1562583">
                <a:moveTo>
                  <a:pt x="231495" y="0"/>
                </a:moveTo>
                <a:lnTo>
                  <a:pt x="5370654" y="0"/>
                </a:lnTo>
                <a:lnTo>
                  <a:pt x="5370654" y="178442"/>
                </a:lnTo>
                <a:lnTo>
                  <a:pt x="5590573" y="178442"/>
                </a:lnTo>
                <a:lnTo>
                  <a:pt x="5590573" y="1384139"/>
                </a:lnTo>
                <a:lnTo>
                  <a:pt x="5370654" y="1384139"/>
                </a:lnTo>
                <a:lnTo>
                  <a:pt x="5370654" y="1562583"/>
                </a:lnTo>
                <a:lnTo>
                  <a:pt x="231495" y="1562583"/>
                </a:lnTo>
                <a:lnTo>
                  <a:pt x="231495" y="1384139"/>
                </a:lnTo>
                <a:lnTo>
                  <a:pt x="0" y="1384139"/>
                </a:lnTo>
                <a:lnTo>
                  <a:pt x="0" y="178442"/>
                </a:lnTo>
                <a:lnTo>
                  <a:pt x="231495" y="178442"/>
                </a:lnTo>
                <a:close/>
              </a:path>
            </a:pathLst>
          </a:custGeom>
          <a:solidFill>
            <a:srgbClr val="F7CACA"/>
          </a:solidFill>
          <a:ln w="127000">
            <a:solidFill>
              <a:srgbClr val="715C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546A43-AE91-DD47-B75C-AD014664E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7305" y="3502940"/>
            <a:ext cx="8220075" cy="994306"/>
          </a:xfrm>
        </p:spPr>
        <p:txBody>
          <a:bodyPr/>
          <a:lstStyle/>
          <a:p>
            <a:r>
              <a:rPr lang="en-US" sz="8800" dirty="0">
                <a:solidFill>
                  <a:schemeClr val="accent1"/>
                </a:solidFill>
              </a:rPr>
              <a:t>3+4=7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6E7D732-B051-A643-9284-A00881F412B3}"/>
              </a:ext>
            </a:extLst>
          </p:cNvPr>
          <p:cNvSpPr/>
          <p:nvPr/>
        </p:nvSpPr>
        <p:spPr>
          <a:xfrm>
            <a:off x="6947191" y="126467"/>
            <a:ext cx="2015160" cy="1993795"/>
          </a:xfrm>
          <a:prstGeom prst="ellipse">
            <a:avLst/>
          </a:prstGeom>
          <a:solidFill>
            <a:srgbClr val="715C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There are </a:t>
            </a:r>
            <a:r>
              <a:rPr lang="en-US" sz="2000" b="1" u="sng" dirty="0">
                <a:solidFill>
                  <a:srgbClr val="F7CACA"/>
                </a:solidFill>
              </a:rPr>
              <a:t>eight</a:t>
            </a:r>
            <a:r>
              <a:rPr lang="en-US" sz="2000" b="1" dirty="0"/>
              <a:t> ways to make 7!</a:t>
            </a:r>
          </a:p>
        </p:txBody>
      </p:sp>
      <p:pic>
        <p:nvPicPr>
          <p:cNvPr id="7" name="Picture 6" descr="A picture containing text, spectacles, sunglasses, vector graphics&#10;&#10;Description automatically generated">
            <a:extLst>
              <a:ext uri="{FF2B5EF4-FFF2-40B4-BE49-F238E27FC236}">
                <a16:creationId xmlns:a16="http://schemas.microsoft.com/office/drawing/2014/main" id="{F670B5B0-FE7E-8742-A26D-D2B33CAFBA5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110" y="1862345"/>
            <a:ext cx="1287544" cy="560479"/>
          </a:xfrm>
          <a:prstGeom prst="rect">
            <a:avLst/>
          </a:prstGeom>
        </p:spPr>
      </p:pic>
      <p:pic>
        <p:nvPicPr>
          <p:cNvPr id="18" name="Picture 17" descr="A picture containing text, spectacles, sunglasses, vector graphics&#10;&#10;Description automatically generated">
            <a:extLst>
              <a:ext uri="{FF2B5EF4-FFF2-40B4-BE49-F238E27FC236}">
                <a16:creationId xmlns:a16="http://schemas.microsoft.com/office/drawing/2014/main" id="{4480F7F3-210F-8D43-B9C7-5587DA72843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092" y="2422824"/>
            <a:ext cx="1287544" cy="560479"/>
          </a:xfrm>
          <a:prstGeom prst="rect">
            <a:avLst/>
          </a:prstGeom>
        </p:spPr>
      </p:pic>
      <p:pic>
        <p:nvPicPr>
          <p:cNvPr id="19" name="Picture 18" descr="A picture containing text, spectacles, sunglasses, vector graphics&#10;&#10;Description automatically generated">
            <a:extLst>
              <a:ext uri="{FF2B5EF4-FFF2-40B4-BE49-F238E27FC236}">
                <a16:creationId xmlns:a16="http://schemas.microsoft.com/office/drawing/2014/main" id="{AD707B6C-5355-3D46-8A93-D8F1DE5A48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695" y="2983303"/>
            <a:ext cx="1287544" cy="560479"/>
          </a:xfrm>
          <a:prstGeom prst="rect">
            <a:avLst/>
          </a:prstGeom>
        </p:spPr>
      </p:pic>
      <p:pic>
        <p:nvPicPr>
          <p:cNvPr id="20" name="Picture 19" descr="A picture containing text, spectacles, sunglasses, vector graphics&#10;&#10;Description automatically generated">
            <a:extLst>
              <a:ext uri="{FF2B5EF4-FFF2-40B4-BE49-F238E27FC236}">
                <a16:creationId xmlns:a16="http://schemas.microsoft.com/office/drawing/2014/main" id="{9F0A2BAC-6F62-BD4C-A2A4-B4DD1FF121C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0541" y="1840022"/>
            <a:ext cx="1287544" cy="560479"/>
          </a:xfrm>
          <a:prstGeom prst="rect">
            <a:avLst/>
          </a:prstGeom>
        </p:spPr>
      </p:pic>
      <p:pic>
        <p:nvPicPr>
          <p:cNvPr id="21" name="Picture 20" descr="A picture containing text, spectacles, sunglasses, vector graphics&#10;&#10;Description automatically generated">
            <a:extLst>
              <a:ext uri="{FF2B5EF4-FFF2-40B4-BE49-F238E27FC236}">
                <a16:creationId xmlns:a16="http://schemas.microsoft.com/office/drawing/2014/main" id="{E528777C-39F7-094D-B6BB-435D2BA1D9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3785" y="2386738"/>
            <a:ext cx="1287544" cy="560479"/>
          </a:xfrm>
          <a:prstGeom prst="rect">
            <a:avLst/>
          </a:prstGeom>
        </p:spPr>
      </p:pic>
      <p:pic>
        <p:nvPicPr>
          <p:cNvPr id="22" name="Picture 21" descr="A picture containing text, spectacles, sunglasses, vector graphics&#10;&#10;Description automatically generated">
            <a:extLst>
              <a:ext uri="{FF2B5EF4-FFF2-40B4-BE49-F238E27FC236}">
                <a16:creationId xmlns:a16="http://schemas.microsoft.com/office/drawing/2014/main" id="{BDCCDB3F-8963-1C4F-9668-DBF98BC1D2B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1182" y="2978394"/>
            <a:ext cx="1287544" cy="560479"/>
          </a:xfrm>
          <a:prstGeom prst="rect">
            <a:avLst/>
          </a:prstGeom>
        </p:spPr>
      </p:pic>
      <p:pic>
        <p:nvPicPr>
          <p:cNvPr id="23" name="Picture 22" descr="A picture containing text, spectacles, sunglasses, vector graphics&#10;&#10;Description automatically generated">
            <a:extLst>
              <a:ext uri="{FF2B5EF4-FFF2-40B4-BE49-F238E27FC236}">
                <a16:creationId xmlns:a16="http://schemas.microsoft.com/office/drawing/2014/main" id="{EFB32DE0-B17D-EB42-816A-0C9F6EED002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822" y="3538873"/>
            <a:ext cx="1287544" cy="56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89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8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48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58" presetID="32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6" grpId="0" animBg="1"/>
          <p:bldP spid="2" grpId="0"/>
          <p:bldP spid="2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4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58" presetID="32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6" grpId="0" animBg="1"/>
          <p:bldP spid="2" grpId="0"/>
          <p:bldP spid="2" grpId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0815D159-C18E-BF42-876A-4386E2CEA197}"/>
              </a:ext>
            </a:extLst>
          </p:cNvPr>
          <p:cNvSpPr/>
          <p:nvPr/>
        </p:nvSpPr>
        <p:spPr>
          <a:xfrm>
            <a:off x="1157468" y="729205"/>
            <a:ext cx="6690167" cy="5802133"/>
          </a:xfrm>
          <a:custGeom>
            <a:avLst/>
            <a:gdLst>
              <a:gd name="connsiteX0" fmla="*/ 231495 w 5590573"/>
              <a:gd name="connsiteY0" fmla="*/ 0 h 1562583"/>
              <a:gd name="connsiteX1" fmla="*/ 5370654 w 5590573"/>
              <a:gd name="connsiteY1" fmla="*/ 0 h 1562583"/>
              <a:gd name="connsiteX2" fmla="*/ 5370654 w 5590573"/>
              <a:gd name="connsiteY2" fmla="*/ 178442 h 1562583"/>
              <a:gd name="connsiteX3" fmla="*/ 5590573 w 5590573"/>
              <a:gd name="connsiteY3" fmla="*/ 178442 h 1562583"/>
              <a:gd name="connsiteX4" fmla="*/ 5590573 w 5590573"/>
              <a:gd name="connsiteY4" fmla="*/ 1384139 h 1562583"/>
              <a:gd name="connsiteX5" fmla="*/ 5370654 w 5590573"/>
              <a:gd name="connsiteY5" fmla="*/ 1384139 h 1562583"/>
              <a:gd name="connsiteX6" fmla="*/ 5370654 w 5590573"/>
              <a:gd name="connsiteY6" fmla="*/ 1562583 h 1562583"/>
              <a:gd name="connsiteX7" fmla="*/ 231495 w 5590573"/>
              <a:gd name="connsiteY7" fmla="*/ 1562583 h 1562583"/>
              <a:gd name="connsiteX8" fmla="*/ 231495 w 5590573"/>
              <a:gd name="connsiteY8" fmla="*/ 1384139 h 1562583"/>
              <a:gd name="connsiteX9" fmla="*/ 0 w 5590573"/>
              <a:gd name="connsiteY9" fmla="*/ 1384139 h 1562583"/>
              <a:gd name="connsiteX10" fmla="*/ 0 w 5590573"/>
              <a:gd name="connsiteY10" fmla="*/ 178442 h 1562583"/>
              <a:gd name="connsiteX11" fmla="*/ 231495 w 5590573"/>
              <a:gd name="connsiteY11" fmla="*/ 178442 h 1562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90573" h="1562583">
                <a:moveTo>
                  <a:pt x="231495" y="0"/>
                </a:moveTo>
                <a:lnTo>
                  <a:pt x="5370654" y="0"/>
                </a:lnTo>
                <a:lnTo>
                  <a:pt x="5370654" y="178442"/>
                </a:lnTo>
                <a:lnTo>
                  <a:pt x="5590573" y="178442"/>
                </a:lnTo>
                <a:lnTo>
                  <a:pt x="5590573" y="1384139"/>
                </a:lnTo>
                <a:lnTo>
                  <a:pt x="5370654" y="1384139"/>
                </a:lnTo>
                <a:lnTo>
                  <a:pt x="5370654" y="1562583"/>
                </a:lnTo>
                <a:lnTo>
                  <a:pt x="231495" y="1562583"/>
                </a:lnTo>
                <a:lnTo>
                  <a:pt x="231495" y="1384139"/>
                </a:lnTo>
                <a:lnTo>
                  <a:pt x="0" y="1384139"/>
                </a:lnTo>
                <a:lnTo>
                  <a:pt x="0" y="178442"/>
                </a:lnTo>
                <a:lnTo>
                  <a:pt x="231495" y="178442"/>
                </a:lnTo>
                <a:close/>
              </a:path>
            </a:pathLst>
          </a:custGeom>
          <a:solidFill>
            <a:srgbClr val="F7CACA"/>
          </a:solidFill>
          <a:ln w="127000">
            <a:solidFill>
              <a:srgbClr val="715C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62CA8CF-2346-A340-8FFD-08FB1DAED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513" y="1201756"/>
            <a:ext cx="8220075" cy="994306"/>
          </a:xfrm>
        </p:spPr>
        <p:txBody>
          <a:bodyPr/>
          <a:lstStyle/>
          <a:p>
            <a:r>
              <a:rPr lang="en-US" sz="8800" dirty="0">
                <a:solidFill>
                  <a:srgbClr val="715CF2"/>
                </a:solidFill>
              </a:rPr>
              <a:t>Challenge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20ED563-8488-2D41-905E-F07F9681A3F8}"/>
              </a:ext>
            </a:extLst>
          </p:cNvPr>
          <p:cNvSpPr txBox="1">
            <a:spLocks/>
          </p:cNvSpPr>
          <p:nvPr/>
        </p:nvSpPr>
        <p:spPr>
          <a:xfrm>
            <a:off x="1446835" y="2399969"/>
            <a:ext cx="6250330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rgbClr val="715CF2"/>
                </a:solidFill>
              </a:rPr>
              <a:t>With a partner, write down the ways of making 7. Remember there are </a:t>
            </a:r>
            <a:r>
              <a:rPr lang="en-US" sz="2000" u="sng" dirty="0">
                <a:solidFill>
                  <a:srgbClr val="715CF2"/>
                </a:solidFill>
              </a:rPr>
              <a:t>eight</a:t>
            </a:r>
            <a:r>
              <a:rPr lang="en-US" sz="2000" dirty="0">
                <a:solidFill>
                  <a:srgbClr val="715CF2"/>
                </a:solidFill>
              </a:rPr>
              <a:t> ways of making 7!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EEC3D63-E82D-F542-8ADB-421F0DC3F009}"/>
              </a:ext>
            </a:extLst>
          </p:cNvPr>
          <p:cNvSpPr/>
          <p:nvPr/>
        </p:nvSpPr>
        <p:spPr>
          <a:xfrm>
            <a:off x="6689585" y="4639496"/>
            <a:ext cx="2015160" cy="1993795"/>
          </a:xfrm>
          <a:prstGeom prst="ellipse">
            <a:avLst/>
          </a:prstGeom>
          <a:solidFill>
            <a:srgbClr val="715C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F7CACA"/>
                </a:solidFill>
              </a:rPr>
              <a:t>Click</a:t>
            </a:r>
            <a:r>
              <a:rPr lang="en-GB" sz="2000" b="1" dirty="0"/>
              <a:t> to reveal the answers</a:t>
            </a:r>
            <a:endParaRPr lang="en-US" sz="24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1718D2-6913-F24C-96B3-F8EEB8320381}"/>
              </a:ext>
            </a:extLst>
          </p:cNvPr>
          <p:cNvSpPr/>
          <p:nvPr/>
        </p:nvSpPr>
        <p:spPr>
          <a:xfrm>
            <a:off x="2454416" y="3644737"/>
            <a:ext cx="1678911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 b="1" dirty="0">
                <a:solidFill>
                  <a:srgbClr val="715CF2"/>
                </a:solidFill>
              </a:rPr>
              <a:t>7 + 0 = 7</a:t>
            </a:r>
          </a:p>
          <a:p>
            <a:pPr>
              <a:spcAft>
                <a:spcPts val="1200"/>
              </a:spcAft>
            </a:pPr>
            <a:r>
              <a:rPr lang="en-GB" sz="2800" b="1" dirty="0">
                <a:solidFill>
                  <a:srgbClr val="715CF2"/>
                </a:solidFill>
              </a:rPr>
              <a:t>0 + 7 = 7</a:t>
            </a:r>
          </a:p>
          <a:p>
            <a:pPr>
              <a:spcAft>
                <a:spcPts val="1200"/>
              </a:spcAft>
            </a:pPr>
            <a:r>
              <a:rPr lang="en-GB" sz="2800" b="1" dirty="0">
                <a:solidFill>
                  <a:srgbClr val="715CF2"/>
                </a:solidFill>
              </a:rPr>
              <a:t>6 + 1 = 7</a:t>
            </a:r>
          </a:p>
          <a:p>
            <a:pPr>
              <a:spcAft>
                <a:spcPts val="1200"/>
              </a:spcAft>
            </a:pPr>
            <a:r>
              <a:rPr lang="en-GB" sz="2800" b="1" dirty="0">
                <a:solidFill>
                  <a:srgbClr val="715CF2"/>
                </a:solidFill>
              </a:rPr>
              <a:t>1 + 6 = 7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A11853-5BB6-AB44-B1B0-88D0508E7EA5}"/>
              </a:ext>
            </a:extLst>
          </p:cNvPr>
          <p:cNvSpPr/>
          <p:nvPr/>
        </p:nvSpPr>
        <p:spPr>
          <a:xfrm>
            <a:off x="4628196" y="3644737"/>
            <a:ext cx="1678911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 b="1" dirty="0">
                <a:solidFill>
                  <a:srgbClr val="715CF2"/>
                </a:solidFill>
              </a:rPr>
              <a:t>5 + 2 = 7</a:t>
            </a:r>
          </a:p>
          <a:p>
            <a:pPr>
              <a:spcAft>
                <a:spcPts val="1200"/>
              </a:spcAft>
            </a:pPr>
            <a:r>
              <a:rPr lang="en-GB" sz="2800" b="1" dirty="0">
                <a:solidFill>
                  <a:srgbClr val="715CF2"/>
                </a:solidFill>
              </a:rPr>
              <a:t>2 + 5 = 7</a:t>
            </a:r>
          </a:p>
          <a:p>
            <a:pPr>
              <a:spcAft>
                <a:spcPts val="1200"/>
              </a:spcAft>
            </a:pPr>
            <a:r>
              <a:rPr lang="en-GB" sz="2800" b="1" dirty="0">
                <a:solidFill>
                  <a:srgbClr val="715CF2"/>
                </a:solidFill>
              </a:rPr>
              <a:t>4 + 3 = 7</a:t>
            </a:r>
          </a:p>
          <a:p>
            <a:pPr>
              <a:spcAft>
                <a:spcPts val="1200"/>
              </a:spcAft>
            </a:pPr>
            <a:r>
              <a:rPr lang="en-GB" sz="2800" b="1" dirty="0">
                <a:solidFill>
                  <a:srgbClr val="715CF2"/>
                </a:solidFill>
              </a:rPr>
              <a:t>3 + 4 = 7</a:t>
            </a:r>
          </a:p>
        </p:txBody>
      </p:sp>
    </p:spTree>
    <p:extLst>
      <p:ext uri="{BB962C8B-B14F-4D97-AF65-F5344CB8AC3E}">
        <p14:creationId xmlns:p14="http://schemas.microsoft.com/office/powerpoint/2010/main" val="372606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32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5" presetID="32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6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7" fill="hold">
                          <p:stCondLst>
                            <p:cond delay="0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4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/>
          <p:bldP spid="4" grpId="1"/>
          <p:bldP spid="5" grpId="0"/>
          <p:bldP spid="5" grpId="1"/>
          <p:bldP spid="6" grpId="0" animBg="1"/>
          <p:bldP spid="7" grpId="0"/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32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5" presetID="32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6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7" fill="hold">
                          <p:stCondLst>
                            <p:cond delay="0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/>
          <p:bldP spid="4" grpId="1"/>
          <p:bldP spid="5" grpId="0"/>
          <p:bldP spid="5" grpId="1"/>
          <p:bldP spid="6" grpId="0" animBg="1"/>
          <p:bldP spid="7" grpId="0"/>
          <p:bldP spid="8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E8A4E9F8-227D-584F-B93D-89891E6D0A35}"/>
              </a:ext>
            </a:extLst>
          </p:cNvPr>
          <p:cNvSpPr/>
          <p:nvPr/>
        </p:nvSpPr>
        <p:spPr>
          <a:xfrm>
            <a:off x="127322" y="5926238"/>
            <a:ext cx="1273215" cy="8333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328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4297A6-BB98-804F-80EC-AC1F223BF806}"/>
              </a:ext>
            </a:extLst>
          </p:cNvPr>
          <p:cNvSpPr/>
          <p:nvPr/>
        </p:nvSpPr>
        <p:spPr>
          <a:xfrm>
            <a:off x="0" y="2152891"/>
            <a:ext cx="9144000" cy="2314937"/>
          </a:xfrm>
          <a:prstGeom prst="rect">
            <a:avLst/>
          </a:prstGeom>
          <a:solidFill>
            <a:srgbClr val="715C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079677-7DE6-4847-99F2-95DD3E94A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195" y="2759107"/>
            <a:ext cx="8773609" cy="994306"/>
          </a:xfrm>
        </p:spPr>
        <p:txBody>
          <a:bodyPr/>
          <a:lstStyle/>
          <a:p>
            <a:r>
              <a:rPr lang="en-GB" sz="4400" b="0" dirty="0"/>
              <a:t>There are </a:t>
            </a:r>
            <a:r>
              <a:rPr lang="en-GB" sz="4400" u="sng" dirty="0">
                <a:solidFill>
                  <a:srgbClr val="F7CACA"/>
                </a:solidFill>
              </a:rPr>
              <a:t>eight</a:t>
            </a:r>
            <a:r>
              <a:rPr lang="en-GB" sz="4400" b="0" dirty="0"/>
              <a:t> ways to make 7!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65501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E1605947-B366-734D-92F7-CF0F05CDCDF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208" y="445667"/>
            <a:ext cx="2894195" cy="600654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F74E99E-D015-A54D-8B88-F98C1302897B}"/>
              </a:ext>
            </a:extLst>
          </p:cNvPr>
          <p:cNvSpPr/>
          <p:nvPr/>
        </p:nvSpPr>
        <p:spPr>
          <a:xfrm>
            <a:off x="2239617" y="366542"/>
            <a:ext cx="80547" cy="627279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594C1808-8C6A-0B48-8056-1495FF0E37FF}"/>
              </a:ext>
            </a:extLst>
          </p:cNvPr>
          <p:cNvSpPr/>
          <p:nvPr/>
        </p:nvSpPr>
        <p:spPr>
          <a:xfrm>
            <a:off x="4374138" y="3175156"/>
            <a:ext cx="4200019" cy="1562583"/>
          </a:xfrm>
          <a:custGeom>
            <a:avLst/>
            <a:gdLst>
              <a:gd name="connsiteX0" fmla="*/ 231495 w 5590573"/>
              <a:gd name="connsiteY0" fmla="*/ 0 h 1562583"/>
              <a:gd name="connsiteX1" fmla="*/ 5370654 w 5590573"/>
              <a:gd name="connsiteY1" fmla="*/ 0 h 1562583"/>
              <a:gd name="connsiteX2" fmla="*/ 5370654 w 5590573"/>
              <a:gd name="connsiteY2" fmla="*/ 178442 h 1562583"/>
              <a:gd name="connsiteX3" fmla="*/ 5590573 w 5590573"/>
              <a:gd name="connsiteY3" fmla="*/ 178442 h 1562583"/>
              <a:gd name="connsiteX4" fmla="*/ 5590573 w 5590573"/>
              <a:gd name="connsiteY4" fmla="*/ 1384139 h 1562583"/>
              <a:gd name="connsiteX5" fmla="*/ 5370654 w 5590573"/>
              <a:gd name="connsiteY5" fmla="*/ 1384139 h 1562583"/>
              <a:gd name="connsiteX6" fmla="*/ 5370654 w 5590573"/>
              <a:gd name="connsiteY6" fmla="*/ 1562583 h 1562583"/>
              <a:gd name="connsiteX7" fmla="*/ 231495 w 5590573"/>
              <a:gd name="connsiteY7" fmla="*/ 1562583 h 1562583"/>
              <a:gd name="connsiteX8" fmla="*/ 231495 w 5590573"/>
              <a:gd name="connsiteY8" fmla="*/ 1384139 h 1562583"/>
              <a:gd name="connsiteX9" fmla="*/ 0 w 5590573"/>
              <a:gd name="connsiteY9" fmla="*/ 1384139 h 1562583"/>
              <a:gd name="connsiteX10" fmla="*/ 0 w 5590573"/>
              <a:gd name="connsiteY10" fmla="*/ 178442 h 1562583"/>
              <a:gd name="connsiteX11" fmla="*/ 231495 w 5590573"/>
              <a:gd name="connsiteY11" fmla="*/ 178442 h 1562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90573" h="1562583">
                <a:moveTo>
                  <a:pt x="231495" y="0"/>
                </a:moveTo>
                <a:lnTo>
                  <a:pt x="5370654" y="0"/>
                </a:lnTo>
                <a:lnTo>
                  <a:pt x="5370654" y="178442"/>
                </a:lnTo>
                <a:lnTo>
                  <a:pt x="5590573" y="178442"/>
                </a:lnTo>
                <a:lnTo>
                  <a:pt x="5590573" y="1384139"/>
                </a:lnTo>
                <a:lnTo>
                  <a:pt x="5370654" y="1384139"/>
                </a:lnTo>
                <a:lnTo>
                  <a:pt x="5370654" y="1562583"/>
                </a:lnTo>
                <a:lnTo>
                  <a:pt x="231495" y="1562583"/>
                </a:lnTo>
                <a:lnTo>
                  <a:pt x="231495" y="1384139"/>
                </a:lnTo>
                <a:lnTo>
                  <a:pt x="0" y="1384139"/>
                </a:lnTo>
                <a:lnTo>
                  <a:pt x="0" y="178442"/>
                </a:lnTo>
                <a:lnTo>
                  <a:pt x="231495" y="178442"/>
                </a:lnTo>
                <a:close/>
              </a:path>
            </a:pathLst>
          </a:custGeom>
          <a:solidFill>
            <a:srgbClr val="F7CACA"/>
          </a:solidFill>
          <a:ln w="127000">
            <a:solidFill>
              <a:srgbClr val="715C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546A43-AE91-DD47-B75C-AD014664E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7305" y="3502940"/>
            <a:ext cx="8220075" cy="994306"/>
          </a:xfrm>
        </p:spPr>
        <p:txBody>
          <a:bodyPr/>
          <a:lstStyle/>
          <a:p>
            <a:r>
              <a:rPr lang="en-US" sz="8800" dirty="0">
                <a:solidFill>
                  <a:schemeClr val="accent1"/>
                </a:solidFill>
              </a:rPr>
              <a:t>7+0=7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6E7D732-B051-A643-9284-A00881F412B3}"/>
              </a:ext>
            </a:extLst>
          </p:cNvPr>
          <p:cNvSpPr/>
          <p:nvPr/>
        </p:nvSpPr>
        <p:spPr>
          <a:xfrm>
            <a:off x="6947191" y="126467"/>
            <a:ext cx="2015160" cy="1993795"/>
          </a:xfrm>
          <a:prstGeom prst="ellipse">
            <a:avLst/>
          </a:prstGeom>
          <a:solidFill>
            <a:srgbClr val="715C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There are </a:t>
            </a:r>
            <a:r>
              <a:rPr lang="en-US" sz="2000" b="1" u="sng" dirty="0">
                <a:solidFill>
                  <a:srgbClr val="F7CACA"/>
                </a:solidFill>
              </a:rPr>
              <a:t>eight</a:t>
            </a:r>
            <a:r>
              <a:rPr lang="en-US" sz="2000" b="1" dirty="0"/>
              <a:t> ways to make 7!</a:t>
            </a:r>
          </a:p>
        </p:txBody>
      </p:sp>
      <p:pic>
        <p:nvPicPr>
          <p:cNvPr id="7" name="Picture 6" descr="A picture containing text, spectacles, sunglasses, vector graphics&#10;&#10;Description automatically generated">
            <a:extLst>
              <a:ext uri="{FF2B5EF4-FFF2-40B4-BE49-F238E27FC236}">
                <a16:creationId xmlns:a16="http://schemas.microsoft.com/office/drawing/2014/main" id="{F670B5B0-FE7E-8742-A26D-D2B33CAFBA5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141" y="1840022"/>
            <a:ext cx="1287544" cy="560479"/>
          </a:xfrm>
          <a:prstGeom prst="rect">
            <a:avLst/>
          </a:prstGeom>
        </p:spPr>
      </p:pic>
      <p:pic>
        <p:nvPicPr>
          <p:cNvPr id="18" name="Picture 17" descr="A picture containing text, spectacles, sunglasses, vector graphics&#10;&#10;Description automatically generated">
            <a:extLst>
              <a:ext uri="{FF2B5EF4-FFF2-40B4-BE49-F238E27FC236}">
                <a16:creationId xmlns:a16="http://schemas.microsoft.com/office/drawing/2014/main" id="{4480F7F3-210F-8D43-B9C7-5587DA72843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073" y="2400501"/>
            <a:ext cx="1287544" cy="560479"/>
          </a:xfrm>
          <a:prstGeom prst="rect">
            <a:avLst/>
          </a:prstGeom>
        </p:spPr>
      </p:pic>
      <p:pic>
        <p:nvPicPr>
          <p:cNvPr id="19" name="Picture 18" descr="A picture containing text, spectacles, sunglasses, vector graphics&#10;&#10;Description automatically generated">
            <a:extLst>
              <a:ext uri="{FF2B5EF4-FFF2-40B4-BE49-F238E27FC236}">
                <a16:creationId xmlns:a16="http://schemas.microsoft.com/office/drawing/2014/main" id="{AD707B6C-5355-3D46-8A93-D8F1DE5A48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110" y="2992157"/>
            <a:ext cx="1287544" cy="560479"/>
          </a:xfrm>
          <a:prstGeom prst="rect">
            <a:avLst/>
          </a:prstGeom>
        </p:spPr>
      </p:pic>
      <p:pic>
        <p:nvPicPr>
          <p:cNvPr id="20" name="Picture 19" descr="A picture containing text, spectacles, sunglasses, vector graphics&#10;&#10;Description automatically generated">
            <a:extLst>
              <a:ext uri="{FF2B5EF4-FFF2-40B4-BE49-F238E27FC236}">
                <a16:creationId xmlns:a16="http://schemas.microsoft.com/office/drawing/2014/main" id="{9F0A2BAC-6F62-BD4C-A2A4-B4DD1FF121C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829" y="3583813"/>
            <a:ext cx="1287544" cy="560479"/>
          </a:xfrm>
          <a:prstGeom prst="rect">
            <a:avLst/>
          </a:prstGeom>
        </p:spPr>
      </p:pic>
      <p:pic>
        <p:nvPicPr>
          <p:cNvPr id="21" name="Picture 20" descr="A picture containing text, spectacles, sunglasses, vector graphics&#10;&#10;Description automatically generated">
            <a:extLst>
              <a:ext uri="{FF2B5EF4-FFF2-40B4-BE49-F238E27FC236}">
                <a16:creationId xmlns:a16="http://schemas.microsoft.com/office/drawing/2014/main" id="{E528777C-39F7-094D-B6BB-435D2BA1D9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073" y="4130529"/>
            <a:ext cx="1287544" cy="560479"/>
          </a:xfrm>
          <a:prstGeom prst="rect">
            <a:avLst/>
          </a:prstGeom>
        </p:spPr>
      </p:pic>
      <p:pic>
        <p:nvPicPr>
          <p:cNvPr id="22" name="Picture 21" descr="A picture containing text, spectacles, sunglasses, vector graphics&#10;&#10;Description automatically generated">
            <a:extLst>
              <a:ext uri="{FF2B5EF4-FFF2-40B4-BE49-F238E27FC236}">
                <a16:creationId xmlns:a16="http://schemas.microsoft.com/office/drawing/2014/main" id="{BDCCDB3F-8963-1C4F-9668-DBF98BC1D2B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470" y="4722185"/>
            <a:ext cx="1287544" cy="560479"/>
          </a:xfrm>
          <a:prstGeom prst="rect">
            <a:avLst/>
          </a:prstGeom>
        </p:spPr>
      </p:pic>
      <p:pic>
        <p:nvPicPr>
          <p:cNvPr id="23" name="Picture 22" descr="A picture containing text, spectacles, sunglasses, vector graphics&#10;&#10;Description automatically generated">
            <a:extLst>
              <a:ext uri="{FF2B5EF4-FFF2-40B4-BE49-F238E27FC236}">
                <a16:creationId xmlns:a16="http://schemas.microsoft.com/office/drawing/2014/main" id="{EFB32DE0-B17D-EB42-816A-0C9F6EED002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110" y="5282664"/>
            <a:ext cx="1287544" cy="56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17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8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48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58" presetID="32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6" grpId="0" animBg="1"/>
          <p:bldP spid="2" grpId="0"/>
          <p:bldP spid="2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4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58" presetID="32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6" grpId="0" animBg="1"/>
          <p:bldP spid="2" grpId="0"/>
          <p:bldP spid="2" grpId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E1605947-B366-734D-92F7-CF0F05CDCDF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208" y="445667"/>
            <a:ext cx="2894195" cy="600654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F74E99E-D015-A54D-8B88-F98C1302897B}"/>
              </a:ext>
            </a:extLst>
          </p:cNvPr>
          <p:cNvSpPr/>
          <p:nvPr/>
        </p:nvSpPr>
        <p:spPr>
          <a:xfrm>
            <a:off x="2239617" y="366542"/>
            <a:ext cx="80547" cy="627279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594C1808-8C6A-0B48-8056-1495FF0E37FF}"/>
              </a:ext>
            </a:extLst>
          </p:cNvPr>
          <p:cNvSpPr/>
          <p:nvPr/>
        </p:nvSpPr>
        <p:spPr>
          <a:xfrm>
            <a:off x="4374138" y="3175156"/>
            <a:ext cx="4200019" cy="1562583"/>
          </a:xfrm>
          <a:custGeom>
            <a:avLst/>
            <a:gdLst>
              <a:gd name="connsiteX0" fmla="*/ 231495 w 5590573"/>
              <a:gd name="connsiteY0" fmla="*/ 0 h 1562583"/>
              <a:gd name="connsiteX1" fmla="*/ 5370654 w 5590573"/>
              <a:gd name="connsiteY1" fmla="*/ 0 h 1562583"/>
              <a:gd name="connsiteX2" fmla="*/ 5370654 w 5590573"/>
              <a:gd name="connsiteY2" fmla="*/ 178442 h 1562583"/>
              <a:gd name="connsiteX3" fmla="*/ 5590573 w 5590573"/>
              <a:gd name="connsiteY3" fmla="*/ 178442 h 1562583"/>
              <a:gd name="connsiteX4" fmla="*/ 5590573 w 5590573"/>
              <a:gd name="connsiteY4" fmla="*/ 1384139 h 1562583"/>
              <a:gd name="connsiteX5" fmla="*/ 5370654 w 5590573"/>
              <a:gd name="connsiteY5" fmla="*/ 1384139 h 1562583"/>
              <a:gd name="connsiteX6" fmla="*/ 5370654 w 5590573"/>
              <a:gd name="connsiteY6" fmla="*/ 1562583 h 1562583"/>
              <a:gd name="connsiteX7" fmla="*/ 231495 w 5590573"/>
              <a:gd name="connsiteY7" fmla="*/ 1562583 h 1562583"/>
              <a:gd name="connsiteX8" fmla="*/ 231495 w 5590573"/>
              <a:gd name="connsiteY8" fmla="*/ 1384139 h 1562583"/>
              <a:gd name="connsiteX9" fmla="*/ 0 w 5590573"/>
              <a:gd name="connsiteY9" fmla="*/ 1384139 h 1562583"/>
              <a:gd name="connsiteX10" fmla="*/ 0 w 5590573"/>
              <a:gd name="connsiteY10" fmla="*/ 178442 h 1562583"/>
              <a:gd name="connsiteX11" fmla="*/ 231495 w 5590573"/>
              <a:gd name="connsiteY11" fmla="*/ 178442 h 1562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90573" h="1562583">
                <a:moveTo>
                  <a:pt x="231495" y="0"/>
                </a:moveTo>
                <a:lnTo>
                  <a:pt x="5370654" y="0"/>
                </a:lnTo>
                <a:lnTo>
                  <a:pt x="5370654" y="178442"/>
                </a:lnTo>
                <a:lnTo>
                  <a:pt x="5590573" y="178442"/>
                </a:lnTo>
                <a:lnTo>
                  <a:pt x="5590573" y="1384139"/>
                </a:lnTo>
                <a:lnTo>
                  <a:pt x="5370654" y="1384139"/>
                </a:lnTo>
                <a:lnTo>
                  <a:pt x="5370654" y="1562583"/>
                </a:lnTo>
                <a:lnTo>
                  <a:pt x="231495" y="1562583"/>
                </a:lnTo>
                <a:lnTo>
                  <a:pt x="231495" y="1384139"/>
                </a:lnTo>
                <a:lnTo>
                  <a:pt x="0" y="1384139"/>
                </a:lnTo>
                <a:lnTo>
                  <a:pt x="0" y="178442"/>
                </a:lnTo>
                <a:lnTo>
                  <a:pt x="231495" y="178442"/>
                </a:lnTo>
                <a:close/>
              </a:path>
            </a:pathLst>
          </a:custGeom>
          <a:solidFill>
            <a:srgbClr val="F7CACA"/>
          </a:solidFill>
          <a:ln w="127000">
            <a:solidFill>
              <a:srgbClr val="715C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546A43-AE91-DD47-B75C-AD014664E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7305" y="3502940"/>
            <a:ext cx="8220075" cy="994306"/>
          </a:xfrm>
        </p:spPr>
        <p:txBody>
          <a:bodyPr/>
          <a:lstStyle/>
          <a:p>
            <a:r>
              <a:rPr lang="en-US" sz="8800" dirty="0">
                <a:solidFill>
                  <a:schemeClr val="accent1"/>
                </a:solidFill>
              </a:rPr>
              <a:t>0+7=7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6E7D732-B051-A643-9284-A00881F412B3}"/>
              </a:ext>
            </a:extLst>
          </p:cNvPr>
          <p:cNvSpPr/>
          <p:nvPr/>
        </p:nvSpPr>
        <p:spPr>
          <a:xfrm>
            <a:off x="6947191" y="126467"/>
            <a:ext cx="2015160" cy="1993795"/>
          </a:xfrm>
          <a:prstGeom prst="ellipse">
            <a:avLst/>
          </a:prstGeom>
          <a:solidFill>
            <a:srgbClr val="715C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There are </a:t>
            </a:r>
            <a:r>
              <a:rPr lang="en-US" sz="2000" b="1" u="sng" dirty="0">
                <a:solidFill>
                  <a:srgbClr val="F7CACA"/>
                </a:solidFill>
              </a:rPr>
              <a:t>eight</a:t>
            </a:r>
            <a:r>
              <a:rPr lang="en-US" sz="2000" b="1" dirty="0"/>
              <a:t> ways to make 7!</a:t>
            </a:r>
          </a:p>
        </p:txBody>
      </p:sp>
      <p:pic>
        <p:nvPicPr>
          <p:cNvPr id="7" name="Picture 6" descr="A picture containing text, spectacles, sunglasses, vector graphics&#10;&#10;Description automatically generated">
            <a:extLst>
              <a:ext uri="{FF2B5EF4-FFF2-40B4-BE49-F238E27FC236}">
                <a16:creationId xmlns:a16="http://schemas.microsoft.com/office/drawing/2014/main" id="{F670B5B0-FE7E-8742-A26D-D2B33CAFBA5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1835" y="1849179"/>
            <a:ext cx="1287544" cy="560479"/>
          </a:xfrm>
          <a:prstGeom prst="rect">
            <a:avLst/>
          </a:prstGeom>
        </p:spPr>
      </p:pic>
      <p:pic>
        <p:nvPicPr>
          <p:cNvPr id="18" name="Picture 17" descr="A picture containing text, spectacles, sunglasses, vector graphics&#10;&#10;Description automatically generated">
            <a:extLst>
              <a:ext uri="{FF2B5EF4-FFF2-40B4-BE49-F238E27FC236}">
                <a16:creationId xmlns:a16="http://schemas.microsoft.com/office/drawing/2014/main" id="{4480F7F3-210F-8D43-B9C7-5587DA72843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2767" y="2409658"/>
            <a:ext cx="1287544" cy="560479"/>
          </a:xfrm>
          <a:prstGeom prst="rect">
            <a:avLst/>
          </a:prstGeom>
        </p:spPr>
      </p:pic>
      <p:pic>
        <p:nvPicPr>
          <p:cNvPr id="19" name="Picture 18" descr="A picture containing text, spectacles, sunglasses, vector graphics&#10;&#10;Description automatically generated">
            <a:extLst>
              <a:ext uri="{FF2B5EF4-FFF2-40B4-BE49-F238E27FC236}">
                <a16:creationId xmlns:a16="http://schemas.microsoft.com/office/drawing/2014/main" id="{AD707B6C-5355-3D46-8A93-D8F1DE5A48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6804" y="3001314"/>
            <a:ext cx="1287544" cy="560479"/>
          </a:xfrm>
          <a:prstGeom prst="rect">
            <a:avLst/>
          </a:prstGeom>
        </p:spPr>
      </p:pic>
      <p:pic>
        <p:nvPicPr>
          <p:cNvPr id="20" name="Picture 19" descr="A picture containing text, spectacles, sunglasses, vector graphics&#10;&#10;Description automatically generated">
            <a:extLst>
              <a:ext uri="{FF2B5EF4-FFF2-40B4-BE49-F238E27FC236}">
                <a16:creationId xmlns:a16="http://schemas.microsoft.com/office/drawing/2014/main" id="{9F0A2BAC-6F62-BD4C-A2A4-B4DD1FF121C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9523" y="3592970"/>
            <a:ext cx="1287544" cy="560479"/>
          </a:xfrm>
          <a:prstGeom prst="rect">
            <a:avLst/>
          </a:prstGeom>
        </p:spPr>
      </p:pic>
      <p:pic>
        <p:nvPicPr>
          <p:cNvPr id="21" name="Picture 20" descr="A picture containing text, spectacles, sunglasses, vector graphics&#10;&#10;Description automatically generated">
            <a:extLst>
              <a:ext uri="{FF2B5EF4-FFF2-40B4-BE49-F238E27FC236}">
                <a16:creationId xmlns:a16="http://schemas.microsoft.com/office/drawing/2014/main" id="{E528777C-39F7-094D-B6BB-435D2BA1D9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2767" y="4139686"/>
            <a:ext cx="1287544" cy="560479"/>
          </a:xfrm>
          <a:prstGeom prst="rect">
            <a:avLst/>
          </a:prstGeom>
        </p:spPr>
      </p:pic>
      <p:pic>
        <p:nvPicPr>
          <p:cNvPr id="22" name="Picture 21" descr="A picture containing text, spectacles, sunglasses, vector graphics&#10;&#10;Description automatically generated">
            <a:extLst>
              <a:ext uri="{FF2B5EF4-FFF2-40B4-BE49-F238E27FC236}">
                <a16:creationId xmlns:a16="http://schemas.microsoft.com/office/drawing/2014/main" id="{BDCCDB3F-8963-1C4F-9668-DBF98BC1D2B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0164" y="4731342"/>
            <a:ext cx="1287544" cy="560479"/>
          </a:xfrm>
          <a:prstGeom prst="rect">
            <a:avLst/>
          </a:prstGeom>
        </p:spPr>
      </p:pic>
      <p:pic>
        <p:nvPicPr>
          <p:cNvPr id="23" name="Picture 22" descr="A picture containing text, spectacles, sunglasses, vector graphics&#10;&#10;Description automatically generated">
            <a:extLst>
              <a:ext uri="{FF2B5EF4-FFF2-40B4-BE49-F238E27FC236}">
                <a16:creationId xmlns:a16="http://schemas.microsoft.com/office/drawing/2014/main" id="{EFB32DE0-B17D-EB42-816A-0C9F6EED002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6804" y="5291821"/>
            <a:ext cx="1287544" cy="56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39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8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48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58" presetID="32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6" grpId="0" animBg="1"/>
          <p:bldP spid="2" grpId="0"/>
          <p:bldP spid="2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4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58" presetID="32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6" grpId="0" animBg="1"/>
          <p:bldP spid="2" grpId="0"/>
          <p:bldP spid="2" grpId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E1605947-B366-734D-92F7-CF0F05CDCDF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208" y="445667"/>
            <a:ext cx="2894195" cy="600654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F74E99E-D015-A54D-8B88-F98C1302897B}"/>
              </a:ext>
            </a:extLst>
          </p:cNvPr>
          <p:cNvSpPr/>
          <p:nvPr/>
        </p:nvSpPr>
        <p:spPr>
          <a:xfrm>
            <a:off x="2239617" y="366542"/>
            <a:ext cx="80547" cy="627279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594C1808-8C6A-0B48-8056-1495FF0E37FF}"/>
              </a:ext>
            </a:extLst>
          </p:cNvPr>
          <p:cNvSpPr/>
          <p:nvPr/>
        </p:nvSpPr>
        <p:spPr>
          <a:xfrm>
            <a:off x="4374138" y="3175156"/>
            <a:ext cx="4200019" cy="1562583"/>
          </a:xfrm>
          <a:custGeom>
            <a:avLst/>
            <a:gdLst>
              <a:gd name="connsiteX0" fmla="*/ 231495 w 5590573"/>
              <a:gd name="connsiteY0" fmla="*/ 0 h 1562583"/>
              <a:gd name="connsiteX1" fmla="*/ 5370654 w 5590573"/>
              <a:gd name="connsiteY1" fmla="*/ 0 h 1562583"/>
              <a:gd name="connsiteX2" fmla="*/ 5370654 w 5590573"/>
              <a:gd name="connsiteY2" fmla="*/ 178442 h 1562583"/>
              <a:gd name="connsiteX3" fmla="*/ 5590573 w 5590573"/>
              <a:gd name="connsiteY3" fmla="*/ 178442 h 1562583"/>
              <a:gd name="connsiteX4" fmla="*/ 5590573 w 5590573"/>
              <a:gd name="connsiteY4" fmla="*/ 1384139 h 1562583"/>
              <a:gd name="connsiteX5" fmla="*/ 5370654 w 5590573"/>
              <a:gd name="connsiteY5" fmla="*/ 1384139 h 1562583"/>
              <a:gd name="connsiteX6" fmla="*/ 5370654 w 5590573"/>
              <a:gd name="connsiteY6" fmla="*/ 1562583 h 1562583"/>
              <a:gd name="connsiteX7" fmla="*/ 231495 w 5590573"/>
              <a:gd name="connsiteY7" fmla="*/ 1562583 h 1562583"/>
              <a:gd name="connsiteX8" fmla="*/ 231495 w 5590573"/>
              <a:gd name="connsiteY8" fmla="*/ 1384139 h 1562583"/>
              <a:gd name="connsiteX9" fmla="*/ 0 w 5590573"/>
              <a:gd name="connsiteY9" fmla="*/ 1384139 h 1562583"/>
              <a:gd name="connsiteX10" fmla="*/ 0 w 5590573"/>
              <a:gd name="connsiteY10" fmla="*/ 178442 h 1562583"/>
              <a:gd name="connsiteX11" fmla="*/ 231495 w 5590573"/>
              <a:gd name="connsiteY11" fmla="*/ 178442 h 1562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90573" h="1562583">
                <a:moveTo>
                  <a:pt x="231495" y="0"/>
                </a:moveTo>
                <a:lnTo>
                  <a:pt x="5370654" y="0"/>
                </a:lnTo>
                <a:lnTo>
                  <a:pt x="5370654" y="178442"/>
                </a:lnTo>
                <a:lnTo>
                  <a:pt x="5590573" y="178442"/>
                </a:lnTo>
                <a:lnTo>
                  <a:pt x="5590573" y="1384139"/>
                </a:lnTo>
                <a:lnTo>
                  <a:pt x="5370654" y="1384139"/>
                </a:lnTo>
                <a:lnTo>
                  <a:pt x="5370654" y="1562583"/>
                </a:lnTo>
                <a:lnTo>
                  <a:pt x="231495" y="1562583"/>
                </a:lnTo>
                <a:lnTo>
                  <a:pt x="231495" y="1384139"/>
                </a:lnTo>
                <a:lnTo>
                  <a:pt x="0" y="1384139"/>
                </a:lnTo>
                <a:lnTo>
                  <a:pt x="0" y="178442"/>
                </a:lnTo>
                <a:lnTo>
                  <a:pt x="231495" y="178442"/>
                </a:lnTo>
                <a:close/>
              </a:path>
            </a:pathLst>
          </a:custGeom>
          <a:solidFill>
            <a:srgbClr val="F7CACA"/>
          </a:solidFill>
          <a:ln w="127000">
            <a:solidFill>
              <a:srgbClr val="715C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546A43-AE91-DD47-B75C-AD014664E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7305" y="3502940"/>
            <a:ext cx="8220075" cy="994306"/>
          </a:xfrm>
        </p:spPr>
        <p:txBody>
          <a:bodyPr/>
          <a:lstStyle/>
          <a:p>
            <a:r>
              <a:rPr lang="en-US" sz="8800" dirty="0">
                <a:solidFill>
                  <a:schemeClr val="accent1"/>
                </a:solidFill>
              </a:rPr>
              <a:t>6+1=7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6E7D732-B051-A643-9284-A00881F412B3}"/>
              </a:ext>
            </a:extLst>
          </p:cNvPr>
          <p:cNvSpPr/>
          <p:nvPr/>
        </p:nvSpPr>
        <p:spPr>
          <a:xfrm>
            <a:off x="6947191" y="126467"/>
            <a:ext cx="2015160" cy="1993795"/>
          </a:xfrm>
          <a:prstGeom prst="ellipse">
            <a:avLst/>
          </a:prstGeom>
          <a:solidFill>
            <a:srgbClr val="715C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There are </a:t>
            </a:r>
            <a:r>
              <a:rPr lang="en-US" sz="2000" b="1" u="sng" dirty="0">
                <a:solidFill>
                  <a:srgbClr val="F7CACA"/>
                </a:solidFill>
              </a:rPr>
              <a:t>eight</a:t>
            </a:r>
            <a:r>
              <a:rPr lang="en-US" sz="2000" b="1" dirty="0"/>
              <a:t> ways to make 7!</a:t>
            </a:r>
          </a:p>
        </p:txBody>
      </p:sp>
      <p:pic>
        <p:nvPicPr>
          <p:cNvPr id="7" name="Picture 6" descr="A picture containing text, spectacles, sunglasses, vector graphics&#10;&#10;Description automatically generated">
            <a:extLst>
              <a:ext uri="{FF2B5EF4-FFF2-40B4-BE49-F238E27FC236}">
                <a16:creationId xmlns:a16="http://schemas.microsoft.com/office/drawing/2014/main" id="{F670B5B0-FE7E-8742-A26D-D2B33CAFBA5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141" y="1840022"/>
            <a:ext cx="1287544" cy="560479"/>
          </a:xfrm>
          <a:prstGeom prst="rect">
            <a:avLst/>
          </a:prstGeom>
        </p:spPr>
      </p:pic>
      <p:pic>
        <p:nvPicPr>
          <p:cNvPr id="18" name="Picture 17" descr="A picture containing text, spectacles, sunglasses, vector graphics&#10;&#10;Description automatically generated">
            <a:extLst>
              <a:ext uri="{FF2B5EF4-FFF2-40B4-BE49-F238E27FC236}">
                <a16:creationId xmlns:a16="http://schemas.microsoft.com/office/drawing/2014/main" id="{4480F7F3-210F-8D43-B9C7-5587DA72843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073" y="2400501"/>
            <a:ext cx="1287544" cy="560479"/>
          </a:xfrm>
          <a:prstGeom prst="rect">
            <a:avLst/>
          </a:prstGeom>
        </p:spPr>
      </p:pic>
      <p:pic>
        <p:nvPicPr>
          <p:cNvPr id="19" name="Picture 18" descr="A picture containing text, spectacles, sunglasses, vector graphics&#10;&#10;Description automatically generated">
            <a:extLst>
              <a:ext uri="{FF2B5EF4-FFF2-40B4-BE49-F238E27FC236}">
                <a16:creationId xmlns:a16="http://schemas.microsoft.com/office/drawing/2014/main" id="{AD707B6C-5355-3D46-8A93-D8F1DE5A48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110" y="2992157"/>
            <a:ext cx="1287544" cy="560479"/>
          </a:xfrm>
          <a:prstGeom prst="rect">
            <a:avLst/>
          </a:prstGeom>
        </p:spPr>
      </p:pic>
      <p:pic>
        <p:nvPicPr>
          <p:cNvPr id="20" name="Picture 19" descr="A picture containing text, spectacles, sunglasses, vector graphics&#10;&#10;Description automatically generated">
            <a:extLst>
              <a:ext uri="{FF2B5EF4-FFF2-40B4-BE49-F238E27FC236}">
                <a16:creationId xmlns:a16="http://schemas.microsoft.com/office/drawing/2014/main" id="{9F0A2BAC-6F62-BD4C-A2A4-B4DD1FF121C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829" y="3583813"/>
            <a:ext cx="1287544" cy="560479"/>
          </a:xfrm>
          <a:prstGeom prst="rect">
            <a:avLst/>
          </a:prstGeom>
        </p:spPr>
      </p:pic>
      <p:pic>
        <p:nvPicPr>
          <p:cNvPr id="21" name="Picture 20" descr="A picture containing text, spectacles, sunglasses, vector graphics&#10;&#10;Description automatically generated">
            <a:extLst>
              <a:ext uri="{FF2B5EF4-FFF2-40B4-BE49-F238E27FC236}">
                <a16:creationId xmlns:a16="http://schemas.microsoft.com/office/drawing/2014/main" id="{E528777C-39F7-094D-B6BB-435D2BA1D9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073" y="4130529"/>
            <a:ext cx="1287544" cy="560479"/>
          </a:xfrm>
          <a:prstGeom prst="rect">
            <a:avLst/>
          </a:prstGeom>
        </p:spPr>
      </p:pic>
      <p:pic>
        <p:nvPicPr>
          <p:cNvPr id="22" name="Picture 21" descr="A picture containing text, spectacles, sunglasses, vector graphics&#10;&#10;Description automatically generated">
            <a:extLst>
              <a:ext uri="{FF2B5EF4-FFF2-40B4-BE49-F238E27FC236}">
                <a16:creationId xmlns:a16="http://schemas.microsoft.com/office/drawing/2014/main" id="{BDCCDB3F-8963-1C4F-9668-DBF98BC1D2B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470" y="4722185"/>
            <a:ext cx="1287544" cy="560479"/>
          </a:xfrm>
          <a:prstGeom prst="rect">
            <a:avLst/>
          </a:prstGeom>
        </p:spPr>
      </p:pic>
      <p:pic>
        <p:nvPicPr>
          <p:cNvPr id="23" name="Picture 22" descr="A picture containing text, spectacles, sunglasses, vector graphics&#10;&#10;Description automatically generated">
            <a:extLst>
              <a:ext uri="{FF2B5EF4-FFF2-40B4-BE49-F238E27FC236}">
                <a16:creationId xmlns:a16="http://schemas.microsoft.com/office/drawing/2014/main" id="{EFB32DE0-B17D-EB42-816A-0C9F6EED002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2767" y="1840021"/>
            <a:ext cx="1287544" cy="56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08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8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48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58" presetID="32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6" grpId="0" animBg="1"/>
          <p:bldP spid="2" grpId="0"/>
          <p:bldP spid="2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4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58" presetID="32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6" grpId="0" animBg="1"/>
          <p:bldP spid="2" grpId="0"/>
          <p:bldP spid="2" grpId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E1605947-B366-734D-92F7-CF0F05CDCDF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208" y="445667"/>
            <a:ext cx="2894195" cy="600654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F74E99E-D015-A54D-8B88-F98C1302897B}"/>
              </a:ext>
            </a:extLst>
          </p:cNvPr>
          <p:cNvSpPr/>
          <p:nvPr/>
        </p:nvSpPr>
        <p:spPr>
          <a:xfrm>
            <a:off x="2239617" y="366542"/>
            <a:ext cx="80547" cy="627279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594C1808-8C6A-0B48-8056-1495FF0E37FF}"/>
              </a:ext>
            </a:extLst>
          </p:cNvPr>
          <p:cNvSpPr/>
          <p:nvPr/>
        </p:nvSpPr>
        <p:spPr>
          <a:xfrm>
            <a:off x="4374138" y="3175156"/>
            <a:ext cx="4200019" cy="1562583"/>
          </a:xfrm>
          <a:custGeom>
            <a:avLst/>
            <a:gdLst>
              <a:gd name="connsiteX0" fmla="*/ 231495 w 5590573"/>
              <a:gd name="connsiteY0" fmla="*/ 0 h 1562583"/>
              <a:gd name="connsiteX1" fmla="*/ 5370654 w 5590573"/>
              <a:gd name="connsiteY1" fmla="*/ 0 h 1562583"/>
              <a:gd name="connsiteX2" fmla="*/ 5370654 w 5590573"/>
              <a:gd name="connsiteY2" fmla="*/ 178442 h 1562583"/>
              <a:gd name="connsiteX3" fmla="*/ 5590573 w 5590573"/>
              <a:gd name="connsiteY3" fmla="*/ 178442 h 1562583"/>
              <a:gd name="connsiteX4" fmla="*/ 5590573 w 5590573"/>
              <a:gd name="connsiteY4" fmla="*/ 1384139 h 1562583"/>
              <a:gd name="connsiteX5" fmla="*/ 5370654 w 5590573"/>
              <a:gd name="connsiteY5" fmla="*/ 1384139 h 1562583"/>
              <a:gd name="connsiteX6" fmla="*/ 5370654 w 5590573"/>
              <a:gd name="connsiteY6" fmla="*/ 1562583 h 1562583"/>
              <a:gd name="connsiteX7" fmla="*/ 231495 w 5590573"/>
              <a:gd name="connsiteY7" fmla="*/ 1562583 h 1562583"/>
              <a:gd name="connsiteX8" fmla="*/ 231495 w 5590573"/>
              <a:gd name="connsiteY8" fmla="*/ 1384139 h 1562583"/>
              <a:gd name="connsiteX9" fmla="*/ 0 w 5590573"/>
              <a:gd name="connsiteY9" fmla="*/ 1384139 h 1562583"/>
              <a:gd name="connsiteX10" fmla="*/ 0 w 5590573"/>
              <a:gd name="connsiteY10" fmla="*/ 178442 h 1562583"/>
              <a:gd name="connsiteX11" fmla="*/ 231495 w 5590573"/>
              <a:gd name="connsiteY11" fmla="*/ 178442 h 1562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90573" h="1562583">
                <a:moveTo>
                  <a:pt x="231495" y="0"/>
                </a:moveTo>
                <a:lnTo>
                  <a:pt x="5370654" y="0"/>
                </a:lnTo>
                <a:lnTo>
                  <a:pt x="5370654" y="178442"/>
                </a:lnTo>
                <a:lnTo>
                  <a:pt x="5590573" y="178442"/>
                </a:lnTo>
                <a:lnTo>
                  <a:pt x="5590573" y="1384139"/>
                </a:lnTo>
                <a:lnTo>
                  <a:pt x="5370654" y="1384139"/>
                </a:lnTo>
                <a:lnTo>
                  <a:pt x="5370654" y="1562583"/>
                </a:lnTo>
                <a:lnTo>
                  <a:pt x="231495" y="1562583"/>
                </a:lnTo>
                <a:lnTo>
                  <a:pt x="231495" y="1384139"/>
                </a:lnTo>
                <a:lnTo>
                  <a:pt x="0" y="1384139"/>
                </a:lnTo>
                <a:lnTo>
                  <a:pt x="0" y="178442"/>
                </a:lnTo>
                <a:lnTo>
                  <a:pt x="231495" y="178442"/>
                </a:lnTo>
                <a:close/>
              </a:path>
            </a:pathLst>
          </a:custGeom>
          <a:solidFill>
            <a:srgbClr val="F7CACA"/>
          </a:solidFill>
          <a:ln w="127000">
            <a:solidFill>
              <a:srgbClr val="715C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546A43-AE91-DD47-B75C-AD014664E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7305" y="3502940"/>
            <a:ext cx="8220075" cy="994306"/>
          </a:xfrm>
        </p:spPr>
        <p:txBody>
          <a:bodyPr/>
          <a:lstStyle/>
          <a:p>
            <a:r>
              <a:rPr lang="en-US" sz="8800" dirty="0">
                <a:solidFill>
                  <a:schemeClr val="accent1"/>
                </a:solidFill>
              </a:rPr>
              <a:t>1+6=7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6E7D732-B051-A643-9284-A00881F412B3}"/>
              </a:ext>
            </a:extLst>
          </p:cNvPr>
          <p:cNvSpPr/>
          <p:nvPr/>
        </p:nvSpPr>
        <p:spPr>
          <a:xfrm>
            <a:off x="6947191" y="126467"/>
            <a:ext cx="2015160" cy="1993795"/>
          </a:xfrm>
          <a:prstGeom prst="ellipse">
            <a:avLst/>
          </a:prstGeom>
          <a:solidFill>
            <a:srgbClr val="715C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There are </a:t>
            </a:r>
            <a:r>
              <a:rPr lang="en-US" sz="2000" b="1" u="sng" dirty="0">
                <a:solidFill>
                  <a:srgbClr val="F7CACA"/>
                </a:solidFill>
              </a:rPr>
              <a:t>eight</a:t>
            </a:r>
            <a:r>
              <a:rPr lang="en-US" sz="2000" b="1" dirty="0"/>
              <a:t> ways to make 7!</a:t>
            </a:r>
          </a:p>
        </p:txBody>
      </p:sp>
      <p:pic>
        <p:nvPicPr>
          <p:cNvPr id="7" name="Picture 6" descr="A picture containing text, spectacles, sunglasses, vector graphics&#10;&#10;Description automatically generated">
            <a:extLst>
              <a:ext uri="{FF2B5EF4-FFF2-40B4-BE49-F238E27FC236}">
                <a16:creationId xmlns:a16="http://schemas.microsoft.com/office/drawing/2014/main" id="{F670B5B0-FE7E-8742-A26D-D2B33CAFBA5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110" y="1862345"/>
            <a:ext cx="1287544" cy="560479"/>
          </a:xfrm>
          <a:prstGeom prst="rect">
            <a:avLst/>
          </a:prstGeom>
        </p:spPr>
      </p:pic>
      <p:pic>
        <p:nvPicPr>
          <p:cNvPr id="18" name="Picture 17" descr="A picture containing text, spectacles, sunglasses, vector graphics&#10;&#10;Description automatically generated">
            <a:extLst>
              <a:ext uri="{FF2B5EF4-FFF2-40B4-BE49-F238E27FC236}">
                <a16:creationId xmlns:a16="http://schemas.microsoft.com/office/drawing/2014/main" id="{4480F7F3-210F-8D43-B9C7-5587DA72843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852" y="1862345"/>
            <a:ext cx="1287544" cy="560479"/>
          </a:xfrm>
          <a:prstGeom prst="rect">
            <a:avLst/>
          </a:prstGeom>
        </p:spPr>
      </p:pic>
      <p:pic>
        <p:nvPicPr>
          <p:cNvPr id="19" name="Picture 18" descr="A picture containing text, spectacles, sunglasses, vector graphics&#10;&#10;Description automatically generated">
            <a:extLst>
              <a:ext uri="{FF2B5EF4-FFF2-40B4-BE49-F238E27FC236}">
                <a16:creationId xmlns:a16="http://schemas.microsoft.com/office/drawing/2014/main" id="{AD707B6C-5355-3D46-8A93-D8F1DE5A48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1889" y="2454001"/>
            <a:ext cx="1287544" cy="560479"/>
          </a:xfrm>
          <a:prstGeom prst="rect">
            <a:avLst/>
          </a:prstGeom>
        </p:spPr>
      </p:pic>
      <p:pic>
        <p:nvPicPr>
          <p:cNvPr id="20" name="Picture 19" descr="A picture containing text, spectacles, sunglasses, vector graphics&#10;&#10;Description automatically generated">
            <a:extLst>
              <a:ext uri="{FF2B5EF4-FFF2-40B4-BE49-F238E27FC236}">
                <a16:creationId xmlns:a16="http://schemas.microsoft.com/office/drawing/2014/main" id="{9F0A2BAC-6F62-BD4C-A2A4-B4DD1FF121C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4608" y="3045657"/>
            <a:ext cx="1287544" cy="560479"/>
          </a:xfrm>
          <a:prstGeom prst="rect">
            <a:avLst/>
          </a:prstGeom>
        </p:spPr>
      </p:pic>
      <p:pic>
        <p:nvPicPr>
          <p:cNvPr id="21" name="Picture 20" descr="A picture containing text, spectacles, sunglasses, vector graphics&#10;&#10;Description automatically generated">
            <a:extLst>
              <a:ext uri="{FF2B5EF4-FFF2-40B4-BE49-F238E27FC236}">
                <a16:creationId xmlns:a16="http://schemas.microsoft.com/office/drawing/2014/main" id="{E528777C-39F7-094D-B6BB-435D2BA1D9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852" y="3592373"/>
            <a:ext cx="1287544" cy="560479"/>
          </a:xfrm>
          <a:prstGeom prst="rect">
            <a:avLst/>
          </a:prstGeom>
        </p:spPr>
      </p:pic>
      <p:pic>
        <p:nvPicPr>
          <p:cNvPr id="22" name="Picture 21" descr="A picture containing text, spectacles, sunglasses, vector graphics&#10;&#10;Description automatically generated">
            <a:extLst>
              <a:ext uri="{FF2B5EF4-FFF2-40B4-BE49-F238E27FC236}">
                <a16:creationId xmlns:a16="http://schemas.microsoft.com/office/drawing/2014/main" id="{BDCCDB3F-8963-1C4F-9668-DBF98BC1D2B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5249" y="4184029"/>
            <a:ext cx="1287544" cy="560479"/>
          </a:xfrm>
          <a:prstGeom prst="rect">
            <a:avLst/>
          </a:prstGeom>
        </p:spPr>
      </p:pic>
      <p:pic>
        <p:nvPicPr>
          <p:cNvPr id="23" name="Picture 22" descr="A picture containing text, spectacles, sunglasses, vector graphics&#10;&#10;Description automatically generated">
            <a:extLst>
              <a:ext uri="{FF2B5EF4-FFF2-40B4-BE49-F238E27FC236}">
                <a16:creationId xmlns:a16="http://schemas.microsoft.com/office/drawing/2014/main" id="{EFB32DE0-B17D-EB42-816A-0C9F6EED002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1889" y="4744508"/>
            <a:ext cx="1287544" cy="56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90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8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48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58" presetID="32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6" grpId="0" animBg="1"/>
          <p:bldP spid="2" grpId="0"/>
          <p:bldP spid="2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4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58" presetID="32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6" grpId="0" animBg="1"/>
          <p:bldP spid="2" grpId="0"/>
          <p:bldP spid="2" grpId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E1605947-B366-734D-92F7-CF0F05CDCDF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208" y="445667"/>
            <a:ext cx="2894195" cy="600654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F74E99E-D015-A54D-8B88-F98C1302897B}"/>
              </a:ext>
            </a:extLst>
          </p:cNvPr>
          <p:cNvSpPr/>
          <p:nvPr/>
        </p:nvSpPr>
        <p:spPr>
          <a:xfrm>
            <a:off x="2239617" y="366542"/>
            <a:ext cx="80547" cy="627279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594C1808-8C6A-0B48-8056-1495FF0E37FF}"/>
              </a:ext>
            </a:extLst>
          </p:cNvPr>
          <p:cNvSpPr/>
          <p:nvPr/>
        </p:nvSpPr>
        <p:spPr>
          <a:xfrm>
            <a:off x="4374138" y="3175156"/>
            <a:ext cx="4200019" cy="1562583"/>
          </a:xfrm>
          <a:custGeom>
            <a:avLst/>
            <a:gdLst>
              <a:gd name="connsiteX0" fmla="*/ 231495 w 5590573"/>
              <a:gd name="connsiteY0" fmla="*/ 0 h 1562583"/>
              <a:gd name="connsiteX1" fmla="*/ 5370654 w 5590573"/>
              <a:gd name="connsiteY1" fmla="*/ 0 h 1562583"/>
              <a:gd name="connsiteX2" fmla="*/ 5370654 w 5590573"/>
              <a:gd name="connsiteY2" fmla="*/ 178442 h 1562583"/>
              <a:gd name="connsiteX3" fmla="*/ 5590573 w 5590573"/>
              <a:gd name="connsiteY3" fmla="*/ 178442 h 1562583"/>
              <a:gd name="connsiteX4" fmla="*/ 5590573 w 5590573"/>
              <a:gd name="connsiteY4" fmla="*/ 1384139 h 1562583"/>
              <a:gd name="connsiteX5" fmla="*/ 5370654 w 5590573"/>
              <a:gd name="connsiteY5" fmla="*/ 1384139 h 1562583"/>
              <a:gd name="connsiteX6" fmla="*/ 5370654 w 5590573"/>
              <a:gd name="connsiteY6" fmla="*/ 1562583 h 1562583"/>
              <a:gd name="connsiteX7" fmla="*/ 231495 w 5590573"/>
              <a:gd name="connsiteY7" fmla="*/ 1562583 h 1562583"/>
              <a:gd name="connsiteX8" fmla="*/ 231495 w 5590573"/>
              <a:gd name="connsiteY8" fmla="*/ 1384139 h 1562583"/>
              <a:gd name="connsiteX9" fmla="*/ 0 w 5590573"/>
              <a:gd name="connsiteY9" fmla="*/ 1384139 h 1562583"/>
              <a:gd name="connsiteX10" fmla="*/ 0 w 5590573"/>
              <a:gd name="connsiteY10" fmla="*/ 178442 h 1562583"/>
              <a:gd name="connsiteX11" fmla="*/ 231495 w 5590573"/>
              <a:gd name="connsiteY11" fmla="*/ 178442 h 1562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90573" h="1562583">
                <a:moveTo>
                  <a:pt x="231495" y="0"/>
                </a:moveTo>
                <a:lnTo>
                  <a:pt x="5370654" y="0"/>
                </a:lnTo>
                <a:lnTo>
                  <a:pt x="5370654" y="178442"/>
                </a:lnTo>
                <a:lnTo>
                  <a:pt x="5590573" y="178442"/>
                </a:lnTo>
                <a:lnTo>
                  <a:pt x="5590573" y="1384139"/>
                </a:lnTo>
                <a:lnTo>
                  <a:pt x="5370654" y="1384139"/>
                </a:lnTo>
                <a:lnTo>
                  <a:pt x="5370654" y="1562583"/>
                </a:lnTo>
                <a:lnTo>
                  <a:pt x="231495" y="1562583"/>
                </a:lnTo>
                <a:lnTo>
                  <a:pt x="231495" y="1384139"/>
                </a:lnTo>
                <a:lnTo>
                  <a:pt x="0" y="1384139"/>
                </a:lnTo>
                <a:lnTo>
                  <a:pt x="0" y="178442"/>
                </a:lnTo>
                <a:lnTo>
                  <a:pt x="231495" y="178442"/>
                </a:lnTo>
                <a:close/>
              </a:path>
            </a:pathLst>
          </a:custGeom>
          <a:solidFill>
            <a:srgbClr val="F7CACA"/>
          </a:solidFill>
          <a:ln w="127000">
            <a:solidFill>
              <a:srgbClr val="715C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546A43-AE91-DD47-B75C-AD014664E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7305" y="3502940"/>
            <a:ext cx="8220075" cy="994306"/>
          </a:xfrm>
        </p:spPr>
        <p:txBody>
          <a:bodyPr/>
          <a:lstStyle/>
          <a:p>
            <a:r>
              <a:rPr lang="en-US" sz="8800" dirty="0">
                <a:solidFill>
                  <a:schemeClr val="accent1"/>
                </a:solidFill>
              </a:rPr>
              <a:t>5+2=7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6E7D732-B051-A643-9284-A00881F412B3}"/>
              </a:ext>
            </a:extLst>
          </p:cNvPr>
          <p:cNvSpPr/>
          <p:nvPr/>
        </p:nvSpPr>
        <p:spPr>
          <a:xfrm>
            <a:off x="6947191" y="126467"/>
            <a:ext cx="2015160" cy="1993795"/>
          </a:xfrm>
          <a:prstGeom prst="ellipse">
            <a:avLst/>
          </a:prstGeom>
          <a:solidFill>
            <a:srgbClr val="715C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There are </a:t>
            </a:r>
            <a:r>
              <a:rPr lang="en-US" sz="2000" b="1" u="sng" dirty="0">
                <a:solidFill>
                  <a:srgbClr val="F7CACA"/>
                </a:solidFill>
              </a:rPr>
              <a:t>eight</a:t>
            </a:r>
            <a:r>
              <a:rPr lang="en-US" sz="2000" b="1" dirty="0"/>
              <a:t> ways to make 7!</a:t>
            </a:r>
          </a:p>
        </p:txBody>
      </p:sp>
      <p:pic>
        <p:nvPicPr>
          <p:cNvPr id="7" name="Picture 6" descr="A picture containing text, spectacles, sunglasses, vector graphics&#10;&#10;Description automatically generated">
            <a:extLst>
              <a:ext uri="{FF2B5EF4-FFF2-40B4-BE49-F238E27FC236}">
                <a16:creationId xmlns:a16="http://schemas.microsoft.com/office/drawing/2014/main" id="{F670B5B0-FE7E-8742-A26D-D2B33CAFBA5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141" y="1840022"/>
            <a:ext cx="1287544" cy="560479"/>
          </a:xfrm>
          <a:prstGeom prst="rect">
            <a:avLst/>
          </a:prstGeom>
        </p:spPr>
      </p:pic>
      <p:pic>
        <p:nvPicPr>
          <p:cNvPr id="18" name="Picture 17" descr="A picture containing text, spectacles, sunglasses, vector graphics&#10;&#10;Description automatically generated">
            <a:extLst>
              <a:ext uri="{FF2B5EF4-FFF2-40B4-BE49-F238E27FC236}">
                <a16:creationId xmlns:a16="http://schemas.microsoft.com/office/drawing/2014/main" id="{4480F7F3-210F-8D43-B9C7-5587DA72843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073" y="2400501"/>
            <a:ext cx="1287544" cy="560479"/>
          </a:xfrm>
          <a:prstGeom prst="rect">
            <a:avLst/>
          </a:prstGeom>
        </p:spPr>
      </p:pic>
      <p:pic>
        <p:nvPicPr>
          <p:cNvPr id="19" name="Picture 18" descr="A picture containing text, spectacles, sunglasses, vector graphics&#10;&#10;Description automatically generated">
            <a:extLst>
              <a:ext uri="{FF2B5EF4-FFF2-40B4-BE49-F238E27FC236}">
                <a16:creationId xmlns:a16="http://schemas.microsoft.com/office/drawing/2014/main" id="{AD707B6C-5355-3D46-8A93-D8F1DE5A48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110" y="2992157"/>
            <a:ext cx="1287544" cy="560479"/>
          </a:xfrm>
          <a:prstGeom prst="rect">
            <a:avLst/>
          </a:prstGeom>
        </p:spPr>
      </p:pic>
      <p:pic>
        <p:nvPicPr>
          <p:cNvPr id="20" name="Picture 19" descr="A picture containing text, spectacles, sunglasses, vector graphics&#10;&#10;Description automatically generated">
            <a:extLst>
              <a:ext uri="{FF2B5EF4-FFF2-40B4-BE49-F238E27FC236}">
                <a16:creationId xmlns:a16="http://schemas.microsoft.com/office/drawing/2014/main" id="{9F0A2BAC-6F62-BD4C-A2A4-B4DD1FF121C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829" y="3583813"/>
            <a:ext cx="1287544" cy="560479"/>
          </a:xfrm>
          <a:prstGeom prst="rect">
            <a:avLst/>
          </a:prstGeom>
        </p:spPr>
      </p:pic>
      <p:pic>
        <p:nvPicPr>
          <p:cNvPr id="21" name="Picture 20" descr="A picture containing text, spectacles, sunglasses, vector graphics&#10;&#10;Description automatically generated">
            <a:extLst>
              <a:ext uri="{FF2B5EF4-FFF2-40B4-BE49-F238E27FC236}">
                <a16:creationId xmlns:a16="http://schemas.microsoft.com/office/drawing/2014/main" id="{E528777C-39F7-094D-B6BB-435D2BA1D9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073" y="4130529"/>
            <a:ext cx="1287544" cy="560479"/>
          </a:xfrm>
          <a:prstGeom prst="rect">
            <a:avLst/>
          </a:prstGeom>
        </p:spPr>
      </p:pic>
      <p:pic>
        <p:nvPicPr>
          <p:cNvPr id="22" name="Picture 21" descr="A picture containing text, spectacles, sunglasses, vector graphics&#10;&#10;Description automatically generated">
            <a:extLst>
              <a:ext uri="{FF2B5EF4-FFF2-40B4-BE49-F238E27FC236}">
                <a16:creationId xmlns:a16="http://schemas.microsoft.com/office/drawing/2014/main" id="{BDCCDB3F-8963-1C4F-9668-DBF98BC1D2B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1096" y="2391240"/>
            <a:ext cx="1287544" cy="560479"/>
          </a:xfrm>
          <a:prstGeom prst="rect">
            <a:avLst/>
          </a:prstGeom>
        </p:spPr>
      </p:pic>
      <p:pic>
        <p:nvPicPr>
          <p:cNvPr id="23" name="Picture 22" descr="A picture containing text, spectacles, sunglasses, vector graphics&#10;&#10;Description automatically generated">
            <a:extLst>
              <a:ext uri="{FF2B5EF4-FFF2-40B4-BE49-F238E27FC236}">
                <a16:creationId xmlns:a16="http://schemas.microsoft.com/office/drawing/2014/main" id="{EFB32DE0-B17D-EB42-816A-0C9F6EED002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2767" y="1840021"/>
            <a:ext cx="1287544" cy="56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67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8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48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58" presetID="32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6" grpId="0" animBg="1"/>
          <p:bldP spid="2" grpId="0"/>
          <p:bldP spid="2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4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58" presetID="32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6" grpId="0" animBg="1"/>
          <p:bldP spid="2" grpId="0"/>
          <p:bldP spid="2" grpId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E1605947-B366-734D-92F7-CF0F05CDCDF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208" y="445667"/>
            <a:ext cx="2894195" cy="600654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F74E99E-D015-A54D-8B88-F98C1302897B}"/>
              </a:ext>
            </a:extLst>
          </p:cNvPr>
          <p:cNvSpPr/>
          <p:nvPr/>
        </p:nvSpPr>
        <p:spPr>
          <a:xfrm>
            <a:off x="2239617" y="366542"/>
            <a:ext cx="80547" cy="627279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594C1808-8C6A-0B48-8056-1495FF0E37FF}"/>
              </a:ext>
            </a:extLst>
          </p:cNvPr>
          <p:cNvSpPr/>
          <p:nvPr/>
        </p:nvSpPr>
        <p:spPr>
          <a:xfrm>
            <a:off x="4374138" y="3175156"/>
            <a:ext cx="4200019" cy="1562583"/>
          </a:xfrm>
          <a:custGeom>
            <a:avLst/>
            <a:gdLst>
              <a:gd name="connsiteX0" fmla="*/ 231495 w 5590573"/>
              <a:gd name="connsiteY0" fmla="*/ 0 h 1562583"/>
              <a:gd name="connsiteX1" fmla="*/ 5370654 w 5590573"/>
              <a:gd name="connsiteY1" fmla="*/ 0 h 1562583"/>
              <a:gd name="connsiteX2" fmla="*/ 5370654 w 5590573"/>
              <a:gd name="connsiteY2" fmla="*/ 178442 h 1562583"/>
              <a:gd name="connsiteX3" fmla="*/ 5590573 w 5590573"/>
              <a:gd name="connsiteY3" fmla="*/ 178442 h 1562583"/>
              <a:gd name="connsiteX4" fmla="*/ 5590573 w 5590573"/>
              <a:gd name="connsiteY4" fmla="*/ 1384139 h 1562583"/>
              <a:gd name="connsiteX5" fmla="*/ 5370654 w 5590573"/>
              <a:gd name="connsiteY5" fmla="*/ 1384139 h 1562583"/>
              <a:gd name="connsiteX6" fmla="*/ 5370654 w 5590573"/>
              <a:gd name="connsiteY6" fmla="*/ 1562583 h 1562583"/>
              <a:gd name="connsiteX7" fmla="*/ 231495 w 5590573"/>
              <a:gd name="connsiteY7" fmla="*/ 1562583 h 1562583"/>
              <a:gd name="connsiteX8" fmla="*/ 231495 w 5590573"/>
              <a:gd name="connsiteY8" fmla="*/ 1384139 h 1562583"/>
              <a:gd name="connsiteX9" fmla="*/ 0 w 5590573"/>
              <a:gd name="connsiteY9" fmla="*/ 1384139 h 1562583"/>
              <a:gd name="connsiteX10" fmla="*/ 0 w 5590573"/>
              <a:gd name="connsiteY10" fmla="*/ 178442 h 1562583"/>
              <a:gd name="connsiteX11" fmla="*/ 231495 w 5590573"/>
              <a:gd name="connsiteY11" fmla="*/ 178442 h 1562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90573" h="1562583">
                <a:moveTo>
                  <a:pt x="231495" y="0"/>
                </a:moveTo>
                <a:lnTo>
                  <a:pt x="5370654" y="0"/>
                </a:lnTo>
                <a:lnTo>
                  <a:pt x="5370654" y="178442"/>
                </a:lnTo>
                <a:lnTo>
                  <a:pt x="5590573" y="178442"/>
                </a:lnTo>
                <a:lnTo>
                  <a:pt x="5590573" y="1384139"/>
                </a:lnTo>
                <a:lnTo>
                  <a:pt x="5370654" y="1384139"/>
                </a:lnTo>
                <a:lnTo>
                  <a:pt x="5370654" y="1562583"/>
                </a:lnTo>
                <a:lnTo>
                  <a:pt x="231495" y="1562583"/>
                </a:lnTo>
                <a:lnTo>
                  <a:pt x="231495" y="1384139"/>
                </a:lnTo>
                <a:lnTo>
                  <a:pt x="0" y="1384139"/>
                </a:lnTo>
                <a:lnTo>
                  <a:pt x="0" y="178442"/>
                </a:lnTo>
                <a:lnTo>
                  <a:pt x="231495" y="178442"/>
                </a:lnTo>
                <a:close/>
              </a:path>
            </a:pathLst>
          </a:custGeom>
          <a:solidFill>
            <a:srgbClr val="F7CACA"/>
          </a:solidFill>
          <a:ln w="127000">
            <a:solidFill>
              <a:srgbClr val="715C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546A43-AE91-DD47-B75C-AD014664E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7305" y="3502940"/>
            <a:ext cx="8220075" cy="994306"/>
          </a:xfrm>
        </p:spPr>
        <p:txBody>
          <a:bodyPr/>
          <a:lstStyle/>
          <a:p>
            <a:r>
              <a:rPr lang="en-US" sz="8800" dirty="0">
                <a:solidFill>
                  <a:schemeClr val="accent1"/>
                </a:solidFill>
              </a:rPr>
              <a:t>2+5=7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6E7D732-B051-A643-9284-A00881F412B3}"/>
              </a:ext>
            </a:extLst>
          </p:cNvPr>
          <p:cNvSpPr/>
          <p:nvPr/>
        </p:nvSpPr>
        <p:spPr>
          <a:xfrm>
            <a:off x="6947191" y="126467"/>
            <a:ext cx="2015160" cy="1993795"/>
          </a:xfrm>
          <a:prstGeom prst="ellipse">
            <a:avLst/>
          </a:prstGeom>
          <a:solidFill>
            <a:srgbClr val="715C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There are </a:t>
            </a:r>
            <a:r>
              <a:rPr lang="en-US" sz="2000" b="1" u="sng" dirty="0">
                <a:solidFill>
                  <a:srgbClr val="F7CACA"/>
                </a:solidFill>
              </a:rPr>
              <a:t>eight</a:t>
            </a:r>
            <a:r>
              <a:rPr lang="en-US" sz="2000" b="1" dirty="0"/>
              <a:t> ways to make 7!</a:t>
            </a:r>
          </a:p>
        </p:txBody>
      </p:sp>
      <p:pic>
        <p:nvPicPr>
          <p:cNvPr id="7" name="Picture 6" descr="A picture containing text, spectacles, sunglasses, vector graphics&#10;&#10;Description automatically generated">
            <a:extLst>
              <a:ext uri="{FF2B5EF4-FFF2-40B4-BE49-F238E27FC236}">
                <a16:creationId xmlns:a16="http://schemas.microsoft.com/office/drawing/2014/main" id="{F670B5B0-FE7E-8742-A26D-D2B33CAFBA5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110" y="1862345"/>
            <a:ext cx="1287544" cy="560479"/>
          </a:xfrm>
          <a:prstGeom prst="rect">
            <a:avLst/>
          </a:prstGeom>
        </p:spPr>
      </p:pic>
      <p:pic>
        <p:nvPicPr>
          <p:cNvPr id="18" name="Picture 17" descr="A picture containing text, spectacles, sunglasses, vector graphics&#10;&#10;Description automatically generated">
            <a:extLst>
              <a:ext uri="{FF2B5EF4-FFF2-40B4-BE49-F238E27FC236}">
                <a16:creationId xmlns:a16="http://schemas.microsoft.com/office/drawing/2014/main" id="{4480F7F3-210F-8D43-B9C7-5587DA72843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092" y="2422824"/>
            <a:ext cx="1287544" cy="560479"/>
          </a:xfrm>
          <a:prstGeom prst="rect">
            <a:avLst/>
          </a:prstGeom>
        </p:spPr>
      </p:pic>
      <p:pic>
        <p:nvPicPr>
          <p:cNvPr id="19" name="Picture 18" descr="A picture containing text, spectacles, sunglasses, vector graphics&#10;&#10;Description automatically generated">
            <a:extLst>
              <a:ext uri="{FF2B5EF4-FFF2-40B4-BE49-F238E27FC236}">
                <a16:creationId xmlns:a16="http://schemas.microsoft.com/office/drawing/2014/main" id="{AD707B6C-5355-3D46-8A93-D8F1DE5A48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852" y="1888469"/>
            <a:ext cx="1287544" cy="560479"/>
          </a:xfrm>
          <a:prstGeom prst="rect">
            <a:avLst/>
          </a:prstGeom>
        </p:spPr>
      </p:pic>
      <p:pic>
        <p:nvPicPr>
          <p:cNvPr id="20" name="Picture 19" descr="A picture containing text, spectacles, sunglasses, vector graphics&#10;&#10;Description automatically generated">
            <a:extLst>
              <a:ext uri="{FF2B5EF4-FFF2-40B4-BE49-F238E27FC236}">
                <a16:creationId xmlns:a16="http://schemas.microsoft.com/office/drawing/2014/main" id="{9F0A2BAC-6F62-BD4C-A2A4-B4DD1FF121C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0571" y="2480125"/>
            <a:ext cx="1287544" cy="560479"/>
          </a:xfrm>
          <a:prstGeom prst="rect">
            <a:avLst/>
          </a:prstGeom>
        </p:spPr>
      </p:pic>
      <p:pic>
        <p:nvPicPr>
          <p:cNvPr id="21" name="Picture 20" descr="A picture containing text, spectacles, sunglasses, vector graphics&#10;&#10;Description automatically generated">
            <a:extLst>
              <a:ext uri="{FF2B5EF4-FFF2-40B4-BE49-F238E27FC236}">
                <a16:creationId xmlns:a16="http://schemas.microsoft.com/office/drawing/2014/main" id="{E528777C-39F7-094D-B6BB-435D2BA1D9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3815" y="3026841"/>
            <a:ext cx="1287544" cy="560479"/>
          </a:xfrm>
          <a:prstGeom prst="rect">
            <a:avLst/>
          </a:prstGeom>
        </p:spPr>
      </p:pic>
      <p:pic>
        <p:nvPicPr>
          <p:cNvPr id="22" name="Picture 21" descr="A picture containing text, spectacles, sunglasses, vector graphics&#10;&#10;Description automatically generated">
            <a:extLst>
              <a:ext uri="{FF2B5EF4-FFF2-40B4-BE49-F238E27FC236}">
                <a16:creationId xmlns:a16="http://schemas.microsoft.com/office/drawing/2014/main" id="{BDCCDB3F-8963-1C4F-9668-DBF98BC1D2B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1212" y="3618497"/>
            <a:ext cx="1287544" cy="560479"/>
          </a:xfrm>
          <a:prstGeom prst="rect">
            <a:avLst/>
          </a:prstGeom>
        </p:spPr>
      </p:pic>
      <p:pic>
        <p:nvPicPr>
          <p:cNvPr id="23" name="Picture 22" descr="A picture containing text, spectacles, sunglasses, vector graphics&#10;&#10;Description automatically generated">
            <a:extLst>
              <a:ext uri="{FF2B5EF4-FFF2-40B4-BE49-F238E27FC236}">
                <a16:creationId xmlns:a16="http://schemas.microsoft.com/office/drawing/2014/main" id="{EFB32DE0-B17D-EB42-816A-0C9F6EED002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852" y="4178976"/>
            <a:ext cx="1287544" cy="56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30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8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48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58" presetID="32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6" grpId="0" animBg="1"/>
          <p:bldP spid="2" grpId="0"/>
          <p:bldP spid="2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4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58" presetID="32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6" grpId="0" animBg="1"/>
          <p:bldP spid="2" grpId="0"/>
          <p:bldP spid="2" grpId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E1605947-B366-734D-92F7-CF0F05CDCDF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208" y="445667"/>
            <a:ext cx="2894195" cy="600654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F74E99E-D015-A54D-8B88-F98C1302897B}"/>
              </a:ext>
            </a:extLst>
          </p:cNvPr>
          <p:cNvSpPr/>
          <p:nvPr/>
        </p:nvSpPr>
        <p:spPr>
          <a:xfrm>
            <a:off x="2239617" y="366542"/>
            <a:ext cx="80547" cy="627279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594C1808-8C6A-0B48-8056-1495FF0E37FF}"/>
              </a:ext>
            </a:extLst>
          </p:cNvPr>
          <p:cNvSpPr/>
          <p:nvPr/>
        </p:nvSpPr>
        <p:spPr>
          <a:xfrm>
            <a:off x="4374138" y="3175156"/>
            <a:ext cx="4200019" cy="1562583"/>
          </a:xfrm>
          <a:custGeom>
            <a:avLst/>
            <a:gdLst>
              <a:gd name="connsiteX0" fmla="*/ 231495 w 5590573"/>
              <a:gd name="connsiteY0" fmla="*/ 0 h 1562583"/>
              <a:gd name="connsiteX1" fmla="*/ 5370654 w 5590573"/>
              <a:gd name="connsiteY1" fmla="*/ 0 h 1562583"/>
              <a:gd name="connsiteX2" fmla="*/ 5370654 w 5590573"/>
              <a:gd name="connsiteY2" fmla="*/ 178442 h 1562583"/>
              <a:gd name="connsiteX3" fmla="*/ 5590573 w 5590573"/>
              <a:gd name="connsiteY3" fmla="*/ 178442 h 1562583"/>
              <a:gd name="connsiteX4" fmla="*/ 5590573 w 5590573"/>
              <a:gd name="connsiteY4" fmla="*/ 1384139 h 1562583"/>
              <a:gd name="connsiteX5" fmla="*/ 5370654 w 5590573"/>
              <a:gd name="connsiteY5" fmla="*/ 1384139 h 1562583"/>
              <a:gd name="connsiteX6" fmla="*/ 5370654 w 5590573"/>
              <a:gd name="connsiteY6" fmla="*/ 1562583 h 1562583"/>
              <a:gd name="connsiteX7" fmla="*/ 231495 w 5590573"/>
              <a:gd name="connsiteY7" fmla="*/ 1562583 h 1562583"/>
              <a:gd name="connsiteX8" fmla="*/ 231495 w 5590573"/>
              <a:gd name="connsiteY8" fmla="*/ 1384139 h 1562583"/>
              <a:gd name="connsiteX9" fmla="*/ 0 w 5590573"/>
              <a:gd name="connsiteY9" fmla="*/ 1384139 h 1562583"/>
              <a:gd name="connsiteX10" fmla="*/ 0 w 5590573"/>
              <a:gd name="connsiteY10" fmla="*/ 178442 h 1562583"/>
              <a:gd name="connsiteX11" fmla="*/ 231495 w 5590573"/>
              <a:gd name="connsiteY11" fmla="*/ 178442 h 1562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90573" h="1562583">
                <a:moveTo>
                  <a:pt x="231495" y="0"/>
                </a:moveTo>
                <a:lnTo>
                  <a:pt x="5370654" y="0"/>
                </a:lnTo>
                <a:lnTo>
                  <a:pt x="5370654" y="178442"/>
                </a:lnTo>
                <a:lnTo>
                  <a:pt x="5590573" y="178442"/>
                </a:lnTo>
                <a:lnTo>
                  <a:pt x="5590573" y="1384139"/>
                </a:lnTo>
                <a:lnTo>
                  <a:pt x="5370654" y="1384139"/>
                </a:lnTo>
                <a:lnTo>
                  <a:pt x="5370654" y="1562583"/>
                </a:lnTo>
                <a:lnTo>
                  <a:pt x="231495" y="1562583"/>
                </a:lnTo>
                <a:lnTo>
                  <a:pt x="231495" y="1384139"/>
                </a:lnTo>
                <a:lnTo>
                  <a:pt x="0" y="1384139"/>
                </a:lnTo>
                <a:lnTo>
                  <a:pt x="0" y="178442"/>
                </a:lnTo>
                <a:lnTo>
                  <a:pt x="231495" y="178442"/>
                </a:lnTo>
                <a:close/>
              </a:path>
            </a:pathLst>
          </a:custGeom>
          <a:solidFill>
            <a:srgbClr val="F7CACA"/>
          </a:solidFill>
          <a:ln w="127000">
            <a:solidFill>
              <a:srgbClr val="715C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546A43-AE91-DD47-B75C-AD014664E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7305" y="3502940"/>
            <a:ext cx="8220075" cy="994306"/>
          </a:xfrm>
        </p:spPr>
        <p:txBody>
          <a:bodyPr/>
          <a:lstStyle/>
          <a:p>
            <a:r>
              <a:rPr lang="en-US" sz="8800" dirty="0">
                <a:solidFill>
                  <a:schemeClr val="accent1"/>
                </a:solidFill>
              </a:rPr>
              <a:t>4+3=7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6E7D732-B051-A643-9284-A00881F412B3}"/>
              </a:ext>
            </a:extLst>
          </p:cNvPr>
          <p:cNvSpPr/>
          <p:nvPr/>
        </p:nvSpPr>
        <p:spPr>
          <a:xfrm>
            <a:off x="6947191" y="126467"/>
            <a:ext cx="2015160" cy="1993795"/>
          </a:xfrm>
          <a:prstGeom prst="ellipse">
            <a:avLst/>
          </a:prstGeom>
          <a:solidFill>
            <a:srgbClr val="715C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There are </a:t>
            </a:r>
            <a:r>
              <a:rPr lang="en-US" sz="2000" b="1" u="sng" dirty="0">
                <a:solidFill>
                  <a:srgbClr val="F7CACA"/>
                </a:solidFill>
              </a:rPr>
              <a:t>eight</a:t>
            </a:r>
            <a:r>
              <a:rPr lang="en-US" sz="2000" b="1" dirty="0"/>
              <a:t> ways to make 7!</a:t>
            </a:r>
          </a:p>
        </p:txBody>
      </p:sp>
      <p:pic>
        <p:nvPicPr>
          <p:cNvPr id="7" name="Picture 6" descr="A picture containing text, spectacles, sunglasses, vector graphics&#10;&#10;Description automatically generated">
            <a:extLst>
              <a:ext uri="{FF2B5EF4-FFF2-40B4-BE49-F238E27FC236}">
                <a16:creationId xmlns:a16="http://schemas.microsoft.com/office/drawing/2014/main" id="{F670B5B0-FE7E-8742-A26D-D2B33CAFBA5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141" y="1840022"/>
            <a:ext cx="1287544" cy="560479"/>
          </a:xfrm>
          <a:prstGeom prst="rect">
            <a:avLst/>
          </a:prstGeom>
        </p:spPr>
      </p:pic>
      <p:pic>
        <p:nvPicPr>
          <p:cNvPr id="18" name="Picture 17" descr="A picture containing text, spectacles, sunglasses, vector graphics&#10;&#10;Description automatically generated">
            <a:extLst>
              <a:ext uri="{FF2B5EF4-FFF2-40B4-BE49-F238E27FC236}">
                <a16:creationId xmlns:a16="http://schemas.microsoft.com/office/drawing/2014/main" id="{4480F7F3-210F-8D43-B9C7-5587DA72843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073" y="2400501"/>
            <a:ext cx="1287544" cy="560479"/>
          </a:xfrm>
          <a:prstGeom prst="rect">
            <a:avLst/>
          </a:prstGeom>
        </p:spPr>
      </p:pic>
      <p:pic>
        <p:nvPicPr>
          <p:cNvPr id="19" name="Picture 18" descr="A picture containing text, spectacles, sunglasses, vector graphics&#10;&#10;Description automatically generated">
            <a:extLst>
              <a:ext uri="{FF2B5EF4-FFF2-40B4-BE49-F238E27FC236}">
                <a16:creationId xmlns:a16="http://schemas.microsoft.com/office/drawing/2014/main" id="{AD707B6C-5355-3D46-8A93-D8F1DE5A48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110" y="2992157"/>
            <a:ext cx="1287544" cy="560479"/>
          </a:xfrm>
          <a:prstGeom prst="rect">
            <a:avLst/>
          </a:prstGeom>
        </p:spPr>
      </p:pic>
      <p:pic>
        <p:nvPicPr>
          <p:cNvPr id="20" name="Picture 19" descr="A picture containing text, spectacles, sunglasses, vector graphics&#10;&#10;Description automatically generated">
            <a:extLst>
              <a:ext uri="{FF2B5EF4-FFF2-40B4-BE49-F238E27FC236}">
                <a16:creationId xmlns:a16="http://schemas.microsoft.com/office/drawing/2014/main" id="{9F0A2BAC-6F62-BD4C-A2A4-B4DD1FF121C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829" y="3583813"/>
            <a:ext cx="1287544" cy="560479"/>
          </a:xfrm>
          <a:prstGeom prst="rect">
            <a:avLst/>
          </a:prstGeom>
        </p:spPr>
      </p:pic>
      <p:pic>
        <p:nvPicPr>
          <p:cNvPr id="21" name="Picture 20" descr="A picture containing text, spectacles, sunglasses, vector graphics&#10;&#10;Description automatically generated">
            <a:extLst>
              <a:ext uri="{FF2B5EF4-FFF2-40B4-BE49-F238E27FC236}">
                <a16:creationId xmlns:a16="http://schemas.microsoft.com/office/drawing/2014/main" id="{E528777C-39F7-094D-B6BB-435D2BA1D9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1096" y="2942459"/>
            <a:ext cx="1287544" cy="560479"/>
          </a:xfrm>
          <a:prstGeom prst="rect">
            <a:avLst/>
          </a:prstGeom>
        </p:spPr>
      </p:pic>
      <p:pic>
        <p:nvPicPr>
          <p:cNvPr id="22" name="Picture 21" descr="A picture containing text, spectacles, sunglasses, vector graphics&#10;&#10;Description automatically generated">
            <a:extLst>
              <a:ext uri="{FF2B5EF4-FFF2-40B4-BE49-F238E27FC236}">
                <a16:creationId xmlns:a16="http://schemas.microsoft.com/office/drawing/2014/main" id="{BDCCDB3F-8963-1C4F-9668-DBF98BC1D2B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1096" y="2391240"/>
            <a:ext cx="1287544" cy="560479"/>
          </a:xfrm>
          <a:prstGeom prst="rect">
            <a:avLst/>
          </a:prstGeom>
        </p:spPr>
      </p:pic>
      <p:pic>
        <p:nvPicPr>
          <p:cNvPr id="23" name="Picture 22" descr="A picture containing text, spectacles, sunglasses, vector graphics&#10;&#10;Description automatically generated">
            <a:extLst>
              <a:ext uri="{FF2B5EF4-FFF2-40B4-BE49-F238E27FC236}">
                <a16:creationId xmlns:a16="http://schemas.microsoft.com/office/drawing/2014/main" id="{EFB32DE0-B17D-EB42-816A-0C9F6EED002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2767" y="1840021"/>
            <a:ext cx="1287544" cy="56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20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8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48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58" presetID="32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6" grpId="0" animBg="1"/>
          <p:bldP spid="2" grpId="0"/>
          <p:bldP spid="2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4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58" presetID="32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6" grpId="0" animBg="1"/>
          <p:bldP spid="2" grpId="0"/>
          <p:bldP spid="2" grpId="1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8C058020-CE1A-4275-96FF-3E9B179AFEF1}" vid="{BE2BE99D-79A1-4F73-BB89-E052F53DA9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</TotalTime>
  <Words>147</Words>
  <Application>Microsoft Office PowerPoint</Application>
  <PresentationFormat>On-screen Show (4:3)</PresentationFormat>
  <Paragraphs>28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Twinkl</vt:lpstr>
      <vt:lpstr>Calibri</vt:lpstr>
      <vt:lpstr>Office Theme</vt:lpstr>
      <vt:lpstr>PowerPoint Presentation</vt:lpstr>
      <vt:lpstr>There are eight ways to make 7!</vt:lpstr>
      <vt:lpstr>7+0=7</vt:lpstr>
      <vt:lpstr>0+7=7</vt:lpstr>
      <vt:lpstr>6+1=7</vt:lpstr>
      <vt:lpstr>1+6=7</vt:lpstr>
      <vt:lpstr>5+2=7</vt:lpstr>
      <vt:lpstr>2+5=7</vt:lpstr>
      <vt:lpstr>4+3=7</vt:lpstr>
      <vt:lpstr>3+4=7</vt:lpstr>
      <vt:lpstr>Challenge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 Office</dc:creator>
  <cp:lastModifiedBy>Laura Leggett</cp:lastModifiedBy>
  <cp:revision>2</cp:revision>
  <dcterms:created xsi:type="dcterms:W3CDTF">2021-12-28T13:04:53Z</dcterms:created>
  <dcterms:modified xsi:type="dcterms:W3CDTF">2022-07-07T16:31:26Z</dcterms:modified>
</cp:coreProperties>
</file>