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6" r:id="rId13"/>
    <p:sldId id="285" r:id="rId14"/>
    <p:sldId id="267" r:id="rId15"/>
  </p:sldIdLst>
  <p:sldSz cx="9144000" cy="6858000" type="screen4x3"/>
  <p:notesSz cx="6858000" cy="9144000"/>
  <p:embeddedFontLst>
    <p:embeddedFont>
      <p:font typeface="Twinkl" panose="020B0604020202020204" pitchFamily="2" charset="0"/>
      <p:regular r:id="rId18"/>
      <p:bold r:id="rId19"/>
    </p:embeddedFont>
    <p:embeddedFont>
      <p:font typeface="NTR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64"/>
    <a:srgbClr val="F38A4D"/>
    <a:srgbClr val="47B1E5"/>
    <a:srgbClr val="AFDEF9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548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3-all-about-numbers-numbers-the-number-system-number-mathematics-eyfs-early-years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3-all-about-numbers-numbers-the-number-system-number-mathematics-eyfs-early-years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3-all-about-numbers-numbers-the-number-system-number-mathematics-eyfs-early-year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image" Target="../media/image16.png"/><Relationship Id="rId5" Type="http://schemas.openxmlformats.org/officeDocument/2006/relationships/image" Target="../media/image44.png"/><Relationship Id="rId10" Type="http://schemas.openxmlformats.org/officeDocument/2006/relationships/image" Target="../media/image31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An ice cream costs £3. Which purse does Number Three need? </a:t>
            </a:r>
            <a:endParaRPr lang="en-GB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B03361FD-E6BC-490B-A149-E371C947173D}"/>
              </a:ext>
            </a:extLst>
          </p:cNvPr>
          <p:cNvSpPr/>
          <p:nvPr/>
        </p:nvSpPr>
        <p:spPr>
          <a:xfrm>
            <a:off x="4273864" y="5084807"/>
            <a:ext cx="2430663" cy="933160"/>
          </a:xfrm>
          <a:prstGeom prst="wedgeRoundRectCallout">
            <a:avLst>
              <a:gd name="adj1" fmla="val 77261"/>
              <a:gd name="adj2" fmla="val -41090"/>
              <a:gd name="adj3" fmla="val 16667"/>
            </a:avLst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Well done! This purse has £3.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825502-2944-4071-9D4A-EBE52DC3BE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500" y="4299044"/>
            <a:ext cx="1054121" cy="1879343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1226B98-937F-4E41-B739-6B9AD99F3168}"/>
              </a:ext>
            </a:extLst>
          </p:cNvPr>
          <p:cNvSpPr/>
          <p:nvPr/>
        </p:nvSpPr>
        <p:spPr>
          <a:xfrm>
            <a:off x="1925538" y="4419341"/>
            <a:ext cx="1219565" cy="39824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chemeClr val="tx1"/>
                </a:solidFill>
                <a:latin typeface="Twinkl" pitchFamily="50" charset="0"/>
                <a:cs typeface="Arial"/>
                <a:sym typeface="Arial"/>
              </a:rPr>
              <a:t>Try again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0" name="one">
            <a:extLst>
              <a:ext uri="{FF2B5EF4-FFF2-40B4-BE49-F238E27FC236}">
                <a16:creationId xmlns:a16="http://schemas.microsoft.com/office/drawing/2014/main" id="{70D1071D-6028-4ECC-8349-919DF4386D97}"/>
              </a:ext>
            </a:extLst>
          </p:cNvPr>
          <p:cNvGrpSpPr/>
          <p:nvPr/>
        </p:nvGrpSpPr>
        <p:grpSpPr>
          <a:xfrm>
            <a:off x="854726" y="1184480"/>
            <a:ext cx="3538783" cy="2886694"/>
            <a:chOff x="854726" y="1184480"/>
            <a:chExt cx="3538783" cy="28866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1D21A98-8890-41B8-93AF-E02FAFCDF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726" y="1184480"/>
              <a:ext cx="3538783" cy="2886694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FC13AB8-EFBF-437D-A596-52B841704EAC}"/>
                </a:ext>
              </a:extLst>
            </p:cNvPr>
            <p:cNvGrpSpPr/>
            <p:nvPr/>
          </p:nvGrpSpPr>
          <p:grpSpPr>
            <a:xfrm>
              <a:off x="1033526" y="2959337"/>
              <a:ext cx="3181181" cy="581985"/>
              <a:chOff x="2018442" y="1585838"/>
              <a:chExt cx="5100733" cy="93316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7FA0B73-9217-48AD-AF11-E135F566C5D6}"/>
                  </a:ext>
                </a:extLst>
              </p:cNvPr>
              <p:cNvSpPr/>
              <p:nvPr/>
            </p:nvSpPr>
            <p:spPr>
              <a:xfrm>
                <a:off x="2018442" y="1585838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8C640AC-BE84-4B46-9AEE-B4585464D699}"/>
                  </a:ext>
                </a:extLst>
              </p:cNvPr>
              <p:cNvSpPr/>
              <p:nvPr/>
            </p:nvSpPr>
            <p:spPr>
              <a:xfrm>
                <a:off x="3061418" y="1585838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9D765BE-AB50-428E-A222-89CD8C1CD5CE}"/>
                  </a:ext>
                </a:extLst>
              </p:cNvPr>
              <p:cNvSpPr/>
              <p:nvPr/>
            </p:nvSpPr>
            <p:spPr>
              <a:xfrm>
                <a:off x="4104122" y="1585838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387DFEB-8D6D-4F76-B451-2198C1543C3E}"/>
                  </a:ext>
                </a:extLst>
              </p:cNvPr>
              <p:cNvSpPr/>
              <p:nvPr/>
            </p:nvSpPr>
            <p:spPr>
              <a:xfrm>
                <a:off x="5147099" y="1585838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6F0D838-78CC-4E97-B74B-9B8361F60C3E}"/>
                  </a:ext>
                </a:extLst>
              </p:cNvPr>
              <p:cNvSpPr/>
              <p:nvPr/>
            </p:nvSpPr>
            <p:spPr>
              <a:xfrm>
                <a:off x="6186015" y="1585838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975FAE5-F1C9-4DE9-AC46-B85BADD16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683" y="3000620"/>
              <a:ext cx="499669" cy="499417"/>
            </a:xfrm>
            <a:prstGeom prst="rect">
              <a:avLst/>
            </a:prstGeom>
          </p:spPr>
        </p:pic>
      </p:grpSp>
      <p:grpSp>
        <p:nvGrpSpPr>
          <p:cNvPr id="9" name="three">
            <a:extLst>
              <a:ext uri="{FF2B5EF4-FFF2-40B4-BE49-F238E27FC236}">
                <a16:creationId xmlns:a16="http://schemas.microsoft.com/office/drawing/2014/main" id="{8EBFEE9D-B3A9-4049-8DE5-9B5C6D9951F2}"/>
              </a:ext>
            </a:extLst>
          </p:cNvPr>
          <p:cNvGrpSpPr/>
          <p:nvPr/>
        </p:nvGrpSpPr>
        <p:grpSpPr>
          <a:xfrm>
            <a:off x="4728411" y="1184480"/>
            <a:ext cx="3538783" cy="2886694"/>
            <a:chOff x="4728411" y="1184480"/>
            <a:chExt cx="3538783" cy="2886694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569FFE0-2854-4381-B531-837C39B58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411" y="1184480"/>
              <a:ext cx="3538783" cy="2886694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C4AB181-183E-433B-A74E-0800343936D2}"/>
                </a:ext>
              </a:extLst>
            </p:cNvPr>
            <p:cNvGrpSpPr/>
            <p:nvPr/>
          </p:nvGrpSpPr>
          <p:grpSpPr>
            <a:xfrm>
              <a:off x="4907211" y="2985435"/>
              <a:ext cx="3181181" cy="581985"/>
              <a:chOff x="2018442" y="1585838"/>
              <a:chExt cx="5100733" cy="93316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01A9771-C208-48F1-9CD2-8C2D24D97A66}"/>
                  </a:ext>
                </a:extLst>
              </p:cNvPr>
              <p:cNvSpPr/>
              <p:nvPr/>
            </p:nvSpPr>
            <p:spPr>
              <a:xfrm>
                <a:off x="2018442" y="1585838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0FFFB16-9F3F-44F2-B8A7-B080CC5122D0}"/>
                  </a:ext>
                </a:extLst>
              </p:cNvPr>
              <p:cNvSpPr/>
              <p:nvPr/>
            </p:nvSpPr>
            <p:spPr>
              <a:xfrm>
                <a:off x="3061418" y="1585838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9F11B3C-4609-4AF8-917A-FEE1F04C81D3}"/>
                  </a:ext>
                </a:extLst>
              </p:cNvPr>
              <p:cNvSpPr/>
              <p:nvPr/>
            </p:nvSpPr>
            <p:spPr>
              <a:xfrm>
                <a:off x="4104122" y="1585838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91C7085-97A6-429A-A7EE-FD78895719B0}"/>
                  </a:ext>
                </a:extLst>
              </p:cNvPr>
              <p:cNvSpPr/>
              <p:nvPr/>
            </p:nvSpPr>
            <p:spPr>
              <a:xfrm>
                <a:off x="5147099" y="1585838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AFE34CF-2996-463C-A35F-86FE1E15470F}"/>
                  </a:ext>
                </a:extLst>
              </p:cNvPr>
              <p:cNvSpPr/>
              <p:nvPr/>
            </p:nvSpPr>
            <p:spPr>
              <a:xfrm>
                <a:off x="6186015" y="1585838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0DD8D1E-51D1-4960-A204-D4BDA51A3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8368" y="3026718"/>
              <a:ext cx="499669" cy="49941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F4AEADA-63C9-4038-9CAC-7BE6FC58A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8842" y="3026718"/>
              <a:ext cx="499669" cy="499417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9D27AC6-C524-4072-8AA4-105F2F341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7967" y="3026717"/>
              <a:ext cx="499669" cy="4994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457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 animBg="1"/>
      <p:bldP spid="31" grpId="0" animBg="1"/>
      <p:bldP spid="3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After a lovely afternoon at the park, Number Three decided to go home. </a:t>
            </a:r>
            <a:br>
              <a:rPr lang="en-US" dirty="0">
                <a:latin typeface="Twinkl" pitchFamily="2" charset="77"/>
              </a:rPr>
            </a:br>
            <a:r>
              <a:rPr lang="en-US" dirty="0">
                <a:latin typeface="Twinkl" pitchFamily="2" charset="77"/>
              </a:rPr>
              <a:t/>
            </a:r>
            <a:br>
              <a:rPr lang="en-US" dirty="0">
                <a:latin typeface="Twinkl" pitchFamily="2" charset="77"/>
              </a:rPr>
            </a:br>
            <a:r>
              <a:rPr lang="en-US" dirty="0">
                <a:latin typeface="Twinkl" pitchFamily="2" charset="77"/>
              </a:rPr>
              <a:t>This is Number Three’s street. Which house do you think belongs to Number Three? Why?</a:t>
            </a:r>
            <a:endParaRPr lang="en-GB" dirty="0"/>
          </a:p>
        </p:txBody>
      </p:sp>
      <p:pic>
        <p:nvPicPr>
          <p:cNvPr id="8" name="square">
            <a:extLst>
              <a:ext uri="{FF2B5EF4-FFF2-40B4-BE49-F238E27FC236}">
                <a16:creationId xmlns:a16="http://schemas.microsoft.com/office/drawing/2014/main" id="{C64FCA2A-3E29-4B4F-B319-D42572860B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79" y="1949692"/>
            <a:ext cx="2427341" cy="254958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B9C6AE9-45D8-4ECF-985E-354E4E0521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668" y="4577584"/>
            <a:ext cx="850899" cy="1517028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FDB1439-2717-452C-8F32-A7F97D6DF8E4}"/>
              </a:ext>
            </a:extLst>
          </p:cNvPr>
          <p:cNvSpPr/>
          <p:nvPr/>
        </p:nvSpPr>
        <p:spPr>
          <a:xfrm>
            <a:off x="1357266" y="4631741"/>
            <a:ext cx="1219565" cy="39824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chemeClr val="tx1"/>
                </a:solidFill>
                <a:latin typeface="Twinkl" pitchFamily="50" charset="0"/>
                <a:cs typeface="Arial"/>
                <a:sym typeface="Arial"/>
              </a:rPr>
              <a:t>Try again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EFD6E8D-4EBC-4719-BBA1-53F073195835}"/>
              </a:ext>
            </a:extLst>
          </p:cNvPr>
          <p:cNvSpPr/>
          <p:nvPr/>
        </p:nvSpPr>
        <p:spPr>
          <a:xfrm>
            <a:off x="3966502" y="4631740"/>
            <a:ext cx="1219565" cy="39824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chemeClr val="tx1"/>
                </a:solidFill>
                <a:latin typeface="Twinkl" pitchFamily="50" charset="0"/>
                <a:cs typeface="Arial"/>
                <a:sym typeface="Arial"/>
              </a:rPr>
              <a:t>Try again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2" name="circle">
            <a:extLst>
              <a:ext uri="{FF2B5EF4-FFF2-40B4-BE49-F238E27FC236}">
                <a16:creationId xmlns:a16="http://schemas.microsoft.com/office/drawing/2014/main" id="{8CAAABA3-B2C7-4821-AFCC-E64AE72BB3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15" y="1949693"/>
            <a:ext cx="2427341" cy="2549581"/>
          </a:xfrm>
          <a:prstGeom prst="rect">
            <a:avLst/>
          </a:prstGeom>
        </p:spPr>
      </p:pic>
      <p:pic>
        <p:nvPicPr>
          <p:cNvPr id="34" name="triangle">
            <a:extLst>
              <a:ext uri="{FF2B5EF4-FFF2-40B4-BE49-F238E27FC236}">
                <a16:creationId xmlns:a16="http://schemas.microsoft.com/office/drawing/2014/main" id="{2206DF55-7084-46DD-9572-3B0857115C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227" y="1949693"/>
            <a:ext cx="2427340" cy="2549581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85A163C6-478E-4168-94B2-91AF17168BD3}"/>
              </a:ext>
            </a:extLst>
          </p:cNvPr>
          <p:cNvSpPr/>
          <p:nvPr/>
        </p:nvSpPr>
        <p:spPr>
          <a:xfrm>
            <a:off x="3237721" y="4699748"/>
            <a:ext cx="3681572" cy="1394864"/>
          </a:xfrm>
          <a:prstGeom prst="wedgeRoundRectCallout">
            <a:avLst>
              <a:gd name="adj1" fmla="val 62220"/>
              <a:gd name="adj2" fmla="val -12254"/>
              <a:gd name="adj3" fmla="val 16667"/>
            </a:avLst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That’s right! I live at the house with the triangle window, because triangles have three sides and I love the number 3.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1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Number Three is safely back home. Let’s look at all the things she saw on her trip to the park.</a:t>
            </a:r>
            <a:endParaRPr lang="en-GB" dirty="0">
              <a:latin typeface="Twinkl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287" y="4315931"/>
            <a:ext cx="1044650" cy="1862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6DD14A-F8C9-4579-8680-FABDF64E7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7488" y="3800633"/>
            <a:ext cx="1780253" cy="25176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7D6BDD-11F7-413D-B9A4-CC754EA1B81F}"/>
              </a:ext>
            </a:extLst>
          </p:cNvPr>
          <p:cNvSpPr txBox="1"/>
          <p:nvPr/>
        </p:nvSpPr>
        <p:spPr>
          <a:xfrm>
            <a:off x="587338" y="3429000"/>
            <a:ext cx="231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gate with 3 circles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6D8295-4B5C-4987-9AD7-14C94E2E684F}"/>
              </a:ext>
            </a:extLst>
          </p:cNvPr>
          <p:cNvSpPr txBox="1"/>
          <p:nvPr/>
        </p:nvSpPr>
        <p:spPr>
          <a:xfrm>
            <a:off x="3198328" y="3429000"/>
            <a:ext cx="274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 children on the swings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ABA42F-3D92-4401-AB4A-4F23A23E27C0}"/>
              </a:ext>
            </a:extLst>
          </p:cNvPr>
          <p:cNvSpPr txBox="1"/>
          <p:nvPr/>
        </p:nvSpPr>
        <p:spPr>
          <a:xfrm>
            <a:off x="6256600" y="3429000"/>
            <a:ext cx="243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tree with 3 apples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BEB22-A3B5-44A5-9984-719D1E4F6F03}"/>
              </a:ext>
            </a:extLst>
          </p:cNvPr>
          <p:cNvSpPr txBox="1"/>
          <p:nvPr/>
        </p:nvSpPr>
        <p:spPr>
          <a:xfrm>
            <a:off x="783863" y="5763772"/>
            <a:ext cx="285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 people having a picnic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D0269C-302E-4EA3-A110-F0CC7BAF6743}"/>
              </a:ext>
            </a:extLst>
          </p:cNvPr>
          <p:cNvSpPr txBox="1"/>
          <p:nvPr/>
        </p:nvSpPr>
        <p:spPr>
          <a:xfrm>
            <a:off x="4032209" y="5763772"/>
            <a:ext cx="325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 ice cream with 3 flavours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1BE7BA-4581-4880-AF73-0623D410F052}"/>
              </a:ext>
            </a:extLst>
          </p:cNvPr>
          <p:cNvGrpSpPr/>
          <p:nvPr/>
        </p:nvGrpSpPr>
        <p:grpSpPr>
          <a:xfrm>
            <a:off x="6467442" y="1595414"/>
            <a:ext cx="2015651" cy="1761299"/>
            <a:chOff x="3354969" y="3666876"/>
            <a:chExt cx="2488667" cy="217462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67C1979-2326-45E3-9E18-EBEA738E8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54969" y="3666876"/>
              <a:ext cx="2488667" cy="217462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DC89A7F-412B-4FE1-B9BE-EB91EB124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524" y="4453615"/>
              <a:ext cx="443275" cy="47007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B2CED24-F536-42EF-B984-87C37C086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664" y="3955930"/>
              <a:ext cx="443275" cy="47007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9EC508-964E-46C7-A90B-D5C6F5D04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914" y="4453615"/>
              <a:ext cx="443275" cy="470071"/>
            </a:xfrm>
            <a:prstGeom prst="rect">
              <a:avLst/>
            </a:prstGeom>
          </p:spPr>
        </p:pic>
      </p:grpSp>
      <p:grpSp>
        <p:nvGrpSpPr>
          <p:cNvPr id="34" name="swing">
            <a:extLst>
              <a:ext uri="{FF2B5EF4-FFF2-40B4-BE49-F238E27FC236}">
                <a16:creationId xmlns:a16="http://schemas.microsoft.com/office/drawing/2014/main" id="{85C197B4-C678-4A03-938B-409072884E83}"/>
              </a:ext>
            </a:extLst>
          </p:cNvPr>
          <p:cNvGrpSpPr/>
          <p:nvPr/>
        </p:nvGrpSpPr>
        <p:grpSpPr>
          <a:xfrm>
            <a:off x="3191874" y="1283284"/>
            <a:ext cx="3435462" cy="2348327"/>
            <a:chOff x="4381500" y="1347154"/>
            <a:chExt cx="4400550" cy="2961117"/>
          </a:xfrm>
        </p:grpSpPr>
        <p:pic>
          <p:nvPicPr>
            <p:cNvPr id="35" name="roundabout">
              <a:extLst>
                <a:ext uri="{FF2B5EF4-FFF2-40B4-BE49-F238E27FC236}">
                  <a16:creationId xmlns:a16="http://schemas.microsoft.com/office/drawing/2014/main" id="{29DD50A8-096F-4E9F-B624-F65C3CAC18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95" r="23327" b="16123"/>
            <a:stretch/>
          </p:blipFill>
          <p:spPr>
            <a:xfrm>
              <a:off x="4381500" y="1363819"/>
              <a:ext cx="2667000" cy="2393902"/>
            </a:xfrm>
            <a:prstGeom prst="rect">
              <a:avLst/>
            </a:prstGeom>
          </p:spPr>
        </p:pic>
        <p:pic>
          <p:nvPicPr>
            <p:cNvPr id="36" name="roundabout">
              <a:extLst>
                <a:ext uri="{FF2B5EF4-FFF2-40B4-BE49-F238E27FC236}">
                  <a16:creationId xmlns:a16="http://schemas.microsoft.com/office/drawing/2014/main" id="{FBE8E2F4-322B-4785-A53B-ED5963466A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23"/>
            <a:stretch/>
          </p:blipFill>
          <p:spPr>
            <a:xfrm>
              <a:off x="6793884" y="1347154"/>
              <a:ext cx="1988166" cy="2961117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A14A5F5-54BE-40CA-9CF6-30459CBC03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83" y="4336795"/>
            <a:ext cx="728770" cy="13211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8A857C2-604C-4292-A2E7-A9F78DFB39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852" y="4098523"/>
            <a:ext cx="1198787" cy="169532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5C91762-2168-42FE-BE73-39A10C65271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8" t="33000" r="42518"/>
          <a:stretch/>
        </p:blipFill>
        <p:spPr>
          <a:xfrm>
            <a:off x="1331461" y="3950568"/>
            <a:ext cx="1551933" cy="2227820"/>
          </a:xfrm>
          <a:prstGeom prst="rect">
            <a:avLst/>
          </a:prstGeom>
        </p:spPr>
      </p:pic>
      <p:grpSp>
        <p:nvGrpSpPr>
          <p:cNvPr id="39" name="three">
            <a:extLst>
              <a:ext uri="{FF2B5EF4-FFF2-40B4-BE49-F238E27FC236}">
                <a16:creationId xmlns:a16="http://schemas.microsoft.com/office/drawing/2014/main" id="{7686DF30-C72C-46E8-BBF2-27DEFF676147}"/>
              </a:ext>
            </a:extLst>
          </p:cNvPr>
          <p:cNvGrpSpPr/>
          <p:nvPr/>
        </p:nvGrpSpPr>
        <p:grpSpPr>
          <a:xfrm>
            <a:off x="770517" y="1283284"/>
            <a:ext cx="1945570" cy="2047434"/>
            <a:chOff x="6012418" y="2490537"/>
            <a:chExt cx="2556419" cy="2690266"/>
          </a:xfrm>
        </p:grpSpPr>
        <p:pic>
          <p:nvPicPr>
            <p:cNvPr id="41" name="gate 3">
              <a:extLst>
                <a:ext uri="{FF2B5EF4-FFF2-40B4-BE49-F238E27FC236}">
                  <a16:creationId xmlns:a16="http://schemas.microsoft.com/office/drawing/2014/main" id="{B1BA4A68-07AE-425E-88E7-91F621A76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418" y="2731168"/>
              <a:ext cx="2556419" cy="2449635"/>
            </a:xfrm>
            <a:prstGeom prst="rect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E67E64D-061F-4B7A-967B-7E6BDF43EB9F}"/>
                </a:ext>
              </a:extLst>
            </p:cNvPr>
            <p:cNvSpPr/>
            <p:nvPr/>
          </p:nvSpPr>
          <p:spPr>
            <a:xfrm>
              <a:off x="7128200" y="2490537"/>
              <a:ext cx="324853" cy="324853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FC08653-260E-41CF-89FC-27B88100E9E8}"/>
                </a:ext>
              </a:extLst>
            </p:cNvPr>
            <p:cNvSpPr/>
            <p:nvPr/>
          </p:nvSpPr>
          <p:spPr>
            <a:xfrm>
              <a:off x="6545735" y="2675020"/>
              <a:ext cx="324853" cy="324853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426C3AC-97DA-451B-A6A2-E199435A0059}"/>
                </a:ext>
              </a:extLst>
            </p:cNvPr>
            <p:cNvSpPr/>
            <p:nvPr/>
          </p:nvSpPr>
          <p:spPr>
            <a:xfrm>
              <a:off x="7712264" y="2652963"/>
              <a:ext cx="324853" cy="324853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33232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kern="0" dirty="0">
                <a:solidFill>
                  <a:srgbClr val="000000"/>
                </a:solidFill>
                <a:latin typeface="Twinkl" pitchFamily="2" charset="0"/>
                <a:cs typeface="Arial"/>
                <a:sym typeface="Arial"/>
              </a:rPr>
              <a:t>Can you find the number 3 on the number track</a:t>
            </a:r>
            <a:r>
              <a:rPr lang="en-US" kern="0" dirty="0">
                <a:solidFill>
                  <a:srgbClr val="1C1C1C"/>
                </a:solidFill>
                <a:latin typeface="Twinkl" pitchFamily="2" charset="0"/>
                <a:cs typeface="Arial"/>
                <a:sym typeface="Arial"/>
              </a:rPr>
              <a:t>?</a:t>
            </a:r>
            <a:r>
              <a:rPr lang="en-US" kern="0" dirty="0">
                <a:solidFill>
                  <a:srgbClr val="FF0000"/>
                </a:solidFill>
                <a:latin typeface="Twinkl" pitchFamily="2" charset="0"/>
                <a:cs typeface="Arial"/>
                <a:sym typeface="Arial"/>
              </a:rPr>
              <a:t> </a:t>
            </a:r>
            <a:r>
              <a:rPr lang="en-GB" kern="0" dirty="0">
                <a:solidFill>
                  <a:srgbClr val="000000"/>
                </a:solidFill>
                <a:latin typeface="Twinkl" pitchFamily="50" charset="0"/>
                <a:cs typeface="Arial"/>
                <a:sym typeface="Arial"/>
              </a:rPr>
              <a:t>Click on Number </a:t>
            </a:r>
            <a:r>
              <a:rPr lang="en-GB" dirty="0">
                <a:latin typeface="Twinkl" pitchFamily="50" charset="0"/>
              </a:rPr>
              <a:t>Three</a:t>
            </a:r>
            <a:r>
              <a:rPr lang="en-GB" kern="0" dirty="0">
                <a:solidFill>
                  <a:srgbClr val="000000"/>
                </a:solidFill>
                <a:latin typeface="Twinkl" pitchFamily="50" charset="0"/>
                <a:cs typeface="Arial"/>
                <a:sym typeface="Arial"/>
              </a:rPr>
              <a:t> to move </a:t>
            </a:r>
            <a:r>
              <a:rPr lang="en-GB" dirty="0">
                <a:latin typeface="Twinkl" pitchFamily="50" charset="0"/>
              </a:rPr>
              <a:t>her</a:t>
            </a:r>
            <a:r>
              <a:rPr lang="en-GB" kern="0" dirty="0">
                <a:solidFill>
                  <a:srgbClr val="000000"/>
                </a:solidFill>
                <a:latin typeface="Twinkl" pitchFamily="50" charset="0"/>
                <a:cs typeface="Arial"/>
                <a:sym typeface="Arial"/>
              </a:rPr>
              <a:t> onto the number track.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9BF9DE-14F6-4E1A-B472-AF47D4D62CD1}"/>
              </a:ext>
            </a:extLst>
          </p:cNvPr>
          <p:cNvSpPr/>
          <p:nvPr/>
        </p:nvSpPr>
        <p:spPr>
          <a:xfrm>
            <a:off x="641439" y="3170191"/>
            <a:ext cx="1520551" cy="11697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C7DD70-A8CE-49FC-899E-6E2A057431AB}"/>
              </a:ext>
            </a:extLst>
          </p:cNvPr>
          <p:cNvSpPr/>
          <p:nvPr/>
        </p:nvSpPr>
        <p:spPr>
          <a:xfrm>
            <a:off x="2242475" y="3170191"/>
            <a:ext cx="1520551" cy="11697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A9A7A6-9B13-4D24-AF8D-05D8564AEFDA}"/>
              </a:ext>
            </a:extLst>
          </p:cNvPr>
          <p:cNvSpPr/>
          <p:nvPr/>
        </p:nvSpPr>
        <p:spPr>
          <a:xfrm>
            <a:off x="3843511" y="3170191"/>
            <a:ext cx="1520551" cy="11697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A86DAF-39FA-4005-92F7-48851D415859}"/>
              </a:ext>
            </a:extLst>
          </p:cNvPr>
          <p:cNvSpPr/>
          <p:nvPr/>
        </p:nvSpPr>
        <p:spPr>
          <a:xfrm>
            <a:off x="5444547" y="3170190"/>
            <a:ext cx="1520551" cy="11697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BB01BC-1CB1-4A16-91D7-7B10AD8A4CCB}"/>
              </a:ext>
            </a:extLst>
          </p:cNvPr>
          <p:cNvSpPr/>
          <p:nvPr/>
        </p:nvSpPr>
        <p:spPr>
          <a:xfrm>
            <a:off x="7045583" y="3170190"/>
            <a:ext cx="1520551" cy="11697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67DC374-0959-4981-97D9-C8E01FDAF4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08" y="1741165"/>
            <a:ext cx="375611" cy="1327081"/>
          </a:xfrm>
          <a:prstGeom prst="rect">
            <a:avLst/>
          </a:prstGeom>
          <a:noFill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C929DCD-DD03-41C8-9DC7-7A0E99CB5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100" y="1741165"/>
            <a:ext cx="765760" cy="13270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CD6BF1D-EC75-4509-B0B3-09AFC12171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253" y="1741166"/>
            <a:ext cx="744358" cy="13270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120F53-1F7C-4FC7-91F7-BA75DB45BB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161" y="1741165"/>
            <a:ext cx="959583" cy="132708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4E5AAED-330F-4A9F-80E8-73CACD01CA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441" y="1741166"/>
            <a:ext cx="758163" cy="1327081"/>
          </a:xfrm>
          <a:prstGeom prst="rect">
            <a:avLst/>
          </a:prstGeom>
        </p:spPr>
      </p:pic>
      <p:pic>
        <p:nvPicPr>
          <p:cNvPr id="33" name="number two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419" y="4724997"/>
            <a:ext cx="744358" cy="1327082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7AE7A08-F7F2-480C-B0E8-D7947F200FC7}"/>
              </a:ext>
            </a:extLst>
          </p:cNvPr>
          <p:cNvSpPr/>
          <p:nvPr/>
        </p:nvSpPr>
        <p:spPr>
          <a:xfrm>
            <a:off x="988433" y="5145020"/>
            <a:ext cx="6381008" cy="1033368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kern="0" dirty="0">
                <a:solidFill>
                  <a:srgbClr val="000000"/>
                </a:solidFill>
                <a:latin typeface="Twinkl" pitchFamily="2" charset="0"/>
                <a:cs typeface="Arial"/>
                <a:sym typeface="Arial"/>
              </a:rPr>
              <a:t>Which number comes before number 3? Which number comes after number 3? Can you count along the number line from 1 to 5?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8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2643E-17 3.33333E-6 L 5.42643E-17 0.00069 C -0.02361 -0.01482 -0.00399 -0.00186 -0.03576 -0.02639 C -0.03854 -0.02894 -0.04149 -0.02986 -0.0441 -0.03241 C -0.08941 -0.07431 -0.12431 -0.11667 -0.17066 -0.16806 C -0.17986 -0.17871 -0.18125 -0.18125 -0.18889 -0.19051 C -0.19878 -0.20278 -0.2092 -0.21389 -0.21875 -0.22732 L -0.25399 -0.2757 C -0.2559 -0.27824 -0.25764 -0.28102 -0.25955 -0.2838 C -0.26233 -0.28773 -0.2651 -0.2919 -0.26806 -0.29607 C -0.27153 -0.30093 -0.275 -0.30533 -0.27865 -0.30996 C -0.27969 -0.31158 -0.28073 -0.31343 -0.28194 -0.31436 C -0.29236 -0.32061 -0.28229 -0.31389 -0.30347 -0.33843 C -0.30469 -0.34005 -0.30642 -0.34098 -0.30764 -0.3426 C -0.31302 -0.34838 -0.3184 -0.3544 -0.32378 -0.36065 C -0.33056 -0.36922 -0.33733 -0.37824 -0.3441 -0.38704 C -0.34792 -0.39213 -0.35174 -0.39653 -0.35573 -0.40116 L -0.36858 -0.41736 C -0.38524 -0.42778 -0.36823 -0.41598 -0.3783 -0.4257 C -0.38177 -0.42871 -0.38177 -0.42593 -0.38472 -0.43172 C -0.38524 -0.43287 -0.38542 -0.43449 -0.38542 -0.43519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1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Meet Number Three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5760408"/>
            <a:ext cx="76327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indent="0" algn="ctr">
              <a:buNone/>
            </a:pPr>
            <a:r>
              <a:rPr lang="en-GB" dirty="0">
                <a:latin typeface="Twinkl" pitchFamily="2" charset="0"/>
              </a:rPr>
              <a:t>What do you notice about Number Three? Talk to a friend </a:t>
            </a:r>
          </a:p>
          <a:p>
            <a:pPr marL="114300" indent="0" algn="ctr">
              <a:buNone/>
            </a:pPr>
            <a:r>
              <a:rPr lang="en-GB" dirty="0">
                <a:latin typeface="Twinkl" pitchFamily="2" charset="0"/>
              </a:rPr>
              <a:t>about what you can see.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738" y="1288826"/>
            <a:ext cx="2286868" cy="407715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C44D55D-5EC2-4627-805C-8E3F04350B0E}"/>
              </a:ext>
            </a:extLst>
          </p:cNvPr>
          <p:cNvSpPr/>
          <p:nvPr/>
        </p:nvSpPr>
        <p:spPr>
          <a:xfrm>
            <a:off x="750885" y="1903111"/>
            <a:ext cx="4735515" cy="1424290"/>
          </a:xfrm>
          <a:prstGeom prst="wedgeRoundRectCallout">
            <a:avLst>
              <a:gd name="adj1" fmla="val 67341"/>
              <a:gd name="adj2" fmla="val 46675"/>
              <a:gd name="adj3" fmla="val 16667"/>
            </a:avLst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Hello, my name is Number Three and I love the number 3. Can you tell? Will you come on an adventure with me and find out all about number 3?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00F1216-0520-461E-BA3F-F82F88AAE150}"/>
              </a:ext>
            </a:extLst>
          </p:cNvPr>
          <p:cNvSpPr/>
          <p:nvPr/>
        </p:nvSpPr>
        <p:spPr>
          <a:xfrm>
            <a:off x="4773460" y="2295952"/>
            <a:ext cx="1598615" cy="744708"/>
          </a:xfrm>
          <a:prstGeom prst="wedgeRoundRectCallout">
            <a:avLst>
              <a:gd name="adj1" fmla="val 72358"/>
              <a:gd name="adj2" fmla="val 98375"/>
              <a:gd name="adj3" fmla="val 16667"/>
            </a:avLst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my purse with £3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707007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latin typeface="Twinkl" pitchFamily="2" charset="77"/>
              </a:rPr>
              <a:t>It was a beautiful day and Number Three decided to go out for a walk to the park. Can you help her to pack her bag?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143" y="2123036"/>
            <a:ext cx="1828610" cy="32601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56FE56-9995-4461-85CB-FE015E8943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66" y="3263900"/>
            <a:ext cx="1952942" cy="2514601"/>
          </a:xfrm>
          <a:prstGeom prst="rect">
            <a:avLst/>
          </a:prstGeom>
        </p:spPr>
      </p:pic>
      <p:pic>
        <p:nvPicPr>
          <p:cNvPr id="9" name="biscuit">
            <a:extLst>
              <a:ext uri="{FF2B5EF4-FFF2-40B4-BE49-F238E27FC236}">
                <a16:creationId xmlns:a16="http://schemas.microsoft.com/office/drawing/2014/main" id="{30F11F42-4F13-4AAF-9FC1-B28E48F00C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1" y="3104892"/>
            <a:ext cx="1249504" cy="778359"/>
          </a:xfrm>
          <a:prstGeom prst="rect">
            <a:avLst/>
          </a:prstGeom>
        </p:spPr>
      </p:pic>
      <p:pic>
        <p:nvPicPr>
          <p:cNvPr id="10" name="purse">
            <a:extLst>
              <a:ext uri="{FF2B5EF4-FFF2-40B4-BE49-F238E27FC236}">
                <a16:creationId xmlns:a16="http://schemas.microsoft.com/office/drawing/2014/main" id="{744FB401-F039-4B67-8875-2B3AA3925F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09" y="4251242"/>
            <a:ext cx="1249503" cy="101925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6C5D7F7-86BA-49FD-8760-D887EFB8DB8F}"/>
              </a:ext>
            </a:extLst>
          </p:cNvPr>
          <p:cNvGrpSpPr/>
          <p:nvPr/>
        </p:nvGrpSpPr>
        <p:grpSpPr>
          <a:xfrm>
            <a:off x="1905002" y="1378067"/>
            <a:ext cx="2366396" cy="3346553"/>
            <a:chOff x="1905002" y="1378067"/>
            <a:chExt cx="2366396" cy="3346553"/>
          </a:xfrm>
        </p:grpSpPr>
        <p:pic>
          <p:nvPicPr>
            <p:cNvPr id="11" name="sunhat">
              <a:extLst>
                <a:ext uri="{FF2B5EF4-FFF2-40B4-BE49-F238E27FC236}">
                  <a16:creationId xmlns:a16="http://schemas.microsoft.com/office/drawing/2014/main" id="{648EB201-A48F-4121-BC2D-C30EA9000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2" y="1378067"/>
              <a:ext cx="2366396" cy="334655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206D647-A92B-4338-8194-EC09B6EF5CAA}"/>
                </a:ext>
              </a:extLst>
            </p:cNvPr>
            <p:cNvSpPr txBox="1"/>
            <p:nvPr/>
          </p:nvSpPr>
          <p:spPr>
            <a:xfrm>
              <a:off x="2918261" y="1988540"/>
              <a:ext cx="7705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/>
                <a:t>3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BED468F-5F3B-4D26-A312-9495E8DF4B9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96"/>
          <a:stretch/>
        </p:blipFill>
        <p:spPr>
          <a:xfrm>
            <a:off x="3441430" y="4470400"/>
            <a:ext cx="3227713" cy="2784612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36321FFB-DDA8-4FE5-8A81-00161AEFD201}"/>
              </a:ext>
            </a:extLst>
          </p:cNvPr>
          <p:cNvSpPr/>
          <p:nvPr/>
        </p:nvSpPr>
        <p:spPr>
          <a:xfrm>
            <a:off x="4773459" y="2513060"/>
            <a:ext cx="1598615" cy="553998"/>
          </a:xfrm>
          <a:prstGeom prst="wedgeRoundRectCallout">
            <a:avLst>
              <a:gd name="adj1" fmla="val 72358"/>
              <a:gd name="adj2" fmla="val 110381"/>
              <a:gd name="adj3" fmla="val 16667"/>
            </a:avLst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three biscuits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BDA5A5F-3190-45DB-8E84-BC4F5F5C7810}"/>
              </a:ext>
            </a:extLst>
          </p:cNvPr>
          <p:cNvSpPr/>
          <p:nvPr/>
        </p:nvSpPr>
        <p:spPr>
          <a:xfrm>
            <a:off x="4773460" y="2303518"/>
            <a:ext cx="1598615" cy="789938"/>
          </a:xfrm>
          <a:prstGeom prst="wedgeRoundRectCallout">
            <a:avLst>
              <a:gd name="adj1" fmla="val 73362"/>
              <a:gd name="adj2" fmla="val 93384"/>
              <a:gd name="adj3" fmla="val 16667"/>
            </a:avLst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my number 3 sun hat</a:t>
            </a:r>
          </a:p>
        </p:txBody>
      </p:sp>
    </p:spTree>
    <p:extLst>
      <p:ext uri="{BB962C8B-B14F-4D97-AF65-F5344CB8AC3E}">
        <p14:creationId xmlns:p14="http://schemas.microsoft.com/office/powerpoint/2010/main" val="104855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3.88889E-6 -7.40741E-7 L 0.00937 0.00324 C 0.01076 0.00347 0.01215 0.0037 0.01336 0.0044 C 0.04531 0.01852 0.021 0.00787 0.03854 0.01644 C 0.04097 0.01759 0.04392 0.01852 0.04635 0.01968 C 0.04878 0.02107 0.05104 0.02245 0.05347 0.02338 C 0.05868 0.02593 0.06423 0.02801 0.06927 0.03079 C 0.07187 0.03218 0.07395 0.03449 0.07639 0.03565 C 0.08159 0.03843 0.08698 0.04097 0.09218 0.04398 C 0.09479 0.04537 0.09687 0.04722 0.09913 0.04884 C 0.10642 0.05301 0.11319 0.05718 0.12014 0.06088 C 0.12257 0.06204 0.12482 0.06343 0.12743 0.06458 C 0.13246 0.06782 0.13802 0.07083 0.14323 0.07431 C 0.14461 0.07523 0.14566 0.07685 0.14722 0.07801 C 0.14861 0.07894 0.15052 0.07917 0.15208 0.08032 C 0.1743 0.09352 0.16371 0.09005 0.17517 0.09352 C 0.18142 0.09954 0.17639 0.09537 0.18402 0.09954 C 0.18993 0.10255 0.19514 0.10625 0.20104 0.10926 C 0.20243 0.10995 0.20434 0.11065 0.20607 0.11134 C 0.21267 0.11505 0.21875 0.12014 0.22604 0.12245 C 0.22725 0.12292 0.22864 0.12292 0.22968 0.12338 C 0.2467 0.13125 0.23628 0.12801 0.24687 0.13079 C 0.25017 0.13241 0.25347 0.13426 0.25659 0.13565 C 0.26076 0.13704 0.26475 0.13796 0.26875 0.13935 C 0.26979 0.13958 0.27083 0.14005 0.2717 0.14051 C 0.27604 0.1419 0.28194 0.14306 0.28559 0.14398 C 0.29514 0.14977 0.28264 0.14282 0.29861 0.14861 C 0.32083 0.15718 0.30503 0.15185 0.31545 0.15718 C 0.31649 0.15787 0.3177 0.1581 0.3184 0.15833 C 0.321 0.15926 0.32326 0.15972 0.32552 0.16065 C 0.33767 0.16667 0.32569 0.16296 0.33663 0.16574 C 0.33854 0.1669 0.34045 0.16829 0.34253 0.16945 C 0.34375 0.16991 0.34514 0.16991 0.34652 0.17037 C 0.34757 0.17083 0.34843 0.17153 0.34965 0.17153 C 0.35086 0.17222 0.35208 0.17245 0.35347 0.17292 C 0.35451 0.17315 0.35555 0.17384 0.35642 0.17407 C 0.3585 0.17477 0.36041 0.17477 0.3625 0.17523 C 0.37812 0.17894 0.36649 0.17662 0.37951 0.1794 L 0.40069 0.17778 " pathEditMode="relative" rAng="0" ptsTypes="AAAAAA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35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023 L -1.94444E-6 0.00047 C 0.00278 -0.00069 0.0059 -0.00139 0.00868 -0.00254 C 0.01077 -0.00347 0.01268 -0.00486 0.01459 -0.00602 C 0.02726 -0.01481 0.01146 -0.00393 0.02153 -0.01041 C 0.02275 -0.01134 0.02379 -0.0125 0.02535 -0.01296 C 0.03386 -0.01759 0.03038 -0.01551 0.03611 -0.01759 C 0.03768 -0.01805 0.03941 -0.01875 0.04115 -0.01921 C 0.04288 -0.0199 0.04497 -0.02037 0.04688 -0.02106 C 0.05712 -0.02477 0.04844 -0.02291 0.05781 -0.02453 C 0.05938 -0.02546 0.06077 -0.02662 0.06268 -0.02708 C 0.06441 -0.02801 0.0665 -0.02824 0.06858 -0.02893 C 0.08038 -0.03449 0.0691 -0.02986 0.0783 -0.0324 C 0.08403 -0.03426 0.08525 -0.03565 0.09202 -0.0368 C 0.09879 -0.03819 0.09531 -0.0375 0.10278 -0.03865 C 0.10452 -0.03935 0.10608 -0.04004 0.10764 -0.04051 C 0.10938 -0.04074 0.11094 -0.04097 0.11268 -0.0412 C 0.11389 -0.04166 0.11528 -0.04213 0.11667 -0.04213 C 0.12031 -0.04282 0.12448 -0.04328 0.1283 -0.04398 C 0.13507 -0.04514 0.14323 -0.04676 0.15 -0.04745 C 0.15243 -0.04791 0.15504 -0.04838 0.15781 -0.04838 C 0.16511 -0.04884 0.19879 -0.05 0.20486 -0.05 C 0.21441 -0.05 0.22379 -0.04977 0.23334 -0.0493 C 0.23525 -0.0493 0.23889 -0.04838 0.24115 -0.04745 C 0.24184 -0.04722 0.24236 -0.04699 0.24323 -0.04676 L 0.25886 -0.03773 " pathEditMode="relative" rAng="0" ptsTypes="AAAAAAAAAAAAAAAAAAAAAAAA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4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-3.61111E-6 0.00023 C 0.01129 0.0287 0.00035 0.00347 0.0099 0.02037 C 0.01736 0.03379 0.01389 0.03102 0.02396 0.0456 C 0.02552 0.04791 0.02796 0.04953 0.02969 0.05208 C 0.03299 0.05648 0.03611 0.06157 0.03959 0.0662 C 0.04809 0.07778 0.04723 0.07615 0.05816 0.08842 C 0.0599 0.09051 0.06146 0.09305 0.06389 0.09467 C 0.07205 0.10069 0.06424 0.09467 0.07657 0.10578 C 0.0783 0.10717 0.08021 0.10856 0.0823 0.11065 C 0.11441 0.14097 0.08004 0.11065 0.10365 0.1294 C 0.10591 0.13125 0.10816 0.13379 0.11077 0.13588 C 0.11667 0.14051 0.11632 0.14004 0.12205 0.14236 C 0.12483 0.1449 0.12743 0.14768 0.13056 0.15023 C 0.13421 0.15301 0.13889 0.1544 0.14202 0.15787 C 0.14427 0.16041 0.14653 0.16319 0.14914 0.16574 C 0.1507 0.16759 0.15313 0.16852 0.15469 0.1706 C 0.15695 0.17338 0.15851 0.17708 0.16042 0.18009 L 0.1632 0.18495 C 0.16424 0.18657 0.16528 0.18796 0.16615 0.18958 C 0.16754 0.19282 0.16893 0.19583 0.17032 0.19907 C 0.17084 0.20069 0.17101 0.20231 0.17171 0.20393 C 0.1724 0.20602 0.17379 0.20787 0.17466 0.21018 C 0.17535 0.21203 0.17535 0.21435 0.17622 0.21666 C 0.17726 0.21944 0.18056 0.22754 0.18334 0.23078 C 0.18455 0.23217 0.18611 0.23403 0.1875 0.23565 C 0.19132 0.24884 0.1849 0.22824 0.19879 0.2544 C 0.20018 0.25717 0.20139 0.25972 0.20313 0.2625 C 0.21007 0.27268 0.20486 0.26134 0.21025 0.27176 C 0.21441 0.28009 0.2125 0.27801 0.2158 0.28935 C 0.2165 0.2919 0.21893 0.29722 0.21893 0.29768 " pathEditMode="relative" rAng="0" ptsTypes="AAAAAAAAAAAAAAAAAAAAAAAAAAAAA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07007"/>
            <a:ext cx="76327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latin typeface="Twinkl" pitchFamily="2" charset="77"/>
                <a:cs typeface="Calibri" panose="020F0502020204030204" pitchFamily="34" charset="0"/>
                <a:sym typeface="Arial"/>
              </a:rPr>
              <a:t>Number Three set off on her walk to the park. On the street outside her house were some trees. She slithered around them – look at the path she took as she slithered along! As Number Three slithered along, she sang a song.</a:t>
            </a:r>
            <a:endParaRPr lang="en-GB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5EA7B09-FE27-43BC-B021-98D4956730B8}"/>
              </a:ext>
            </a:extLst>
          </p:cNvPr>
          <p:cNvSpPr/>
          <p:nvPr/>
        </p:nvSpPr>
        <p:spPr>
          <a:xfrm>
            <a:off x="603250" y="1748738"/>
            <a:ext cx="3219449" cy="1186968"/>
          </a:xfrm>
          <a:prstGeom prst="wedgeRoundRectCallout">
            <a:avLst>
              <a:gd name="adj1" fmla="val 57657"/>
              <a:gd name="adj2" fmla="val 15541"/>
              <a:gd name="adj3" fmla="val 16667"/>
            </a:avLst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Around the tree, around the tree, now I’ve made the number 3.</a:t>
            </a:r>
            <a:endParaRPr lang="en-US" sz="2800" dirty="0">
              <a:solidFill>
                <a:schemeClr val="tx1"/>
              </a:solidFill>
              <a:latin typeface="Twinkl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89A595-1B0F-4BA2-9EF2-47EBD1D473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21" y="-96629"/>
            <a:ext cx="6094329" cy="862052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301692-0D33-4CDA-B469-D833849B678D}"/>
              </a:ext>
            </a:extLst>
          </p:cNvPr>
          <p:cNvSpPr/>
          <p:nvPr/>
        </p:nvSpPr>
        <p:spPr>
          <a:xfrm>
            <a:off x="1722950" y="5626256"/>
            <a:ext cx="5092651" cy="52473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chemeClr val="tx1"/>
                </a:solidFill>
                <a:latin typeface="Twinkl" pitchFamily="2" charset="77"/>
                <a:cs typeface="Calibri" panose="020F0502020204030204" pitchFamily="34" charset="0"/>
                <a:sym typeface="Arial"/>
              </a:rPr>
              <a:t>Can you use your finger to draw a number 3?</a:t>
            </a:r>
            <a:endParaRPr lang="en-GB" dirty="0">
              <a:solidFill>
                <a:schemeClr val="tx1"/>
              </a:solidFill>
              <a:latin typeface="NTR"/>
              <a:ea typeface="NTR"/>
              <a:cs typeface="NTR"/>
              <a:sym typeface="NTR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491F7C-1F59-4B8A-82F5-9041ED080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84" y="3978613"/>
            <a:ext cx="759629" cy="6637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E65D6B-3BD8-4549-92C1-15498B9AD2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11" y="2582647"/>
            <a:ext cx="759629" cy="663773"/>
          </a:xfrm>
          <a:prstGeom prst="rect">
            <a:avLst/>
          </a:prstGeom>
        </p:spPr>
      </p:pic>
      <p:pic>
        <p:nvPicPr>
          <p:cNvPr id="4" name="number three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56" y="1856663"/>
            <a:ext cx="759628" cy="13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3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1.11111E-6 0.00023 C 0.00417 -0.00371 0.00799 -0.00787 0.01233 -0.01135 C 0.01389 -0.0125 0.01597 -0.0125 0.01753 -0.01366 C 0.03125 -0.02223 0.01493 -0.01459 0.02812 -0.02037 C 0.02986 -0.02176 0.03142 -0.02385 0.03333 -0.02477 C 0.03611 -0.02616 0.03924 -0.02685 0.04219 -0.02685 C 0.05729 -0.02685 0.07257 -0.0257 0.08785 -0.02477 C 0.09844 -0.0213 0.09253 -0.02361 0.10538 -0.01806 L 0.11059 -0.01574 C 0.1118 -0.01412 0.11285 -0.0125 0.11406 -0.01135 C 0.11753 -0.00787 0.12118 -0.00533 0.12465 -0.00209 C 0.13021 0.00254 0.13455 0.00578 0.13871 0.01342 C 0.14427 0.0243 0.14149 0.01782 0.14566 0.03379 L 0.14739 0.04074 C 0.14687 0.05416 0.1467 0.06782 0.14566 0.08125 C 0.14496 0.09097 0.13958 0.09166 0.13698 0.10162 C 0.13628 0.10393 0.13594 0.10625 0.13524 0.10856 C 0.13316 0.11342 0.12795 0.12152 0.12465 0.1243 L 0.11944 0.12893 C 0.11771 0.13194 0.1151 0.13796 0.11233 0.14004 C 0.11076 0.14143 0.10885 0.14166 0.10712 0.14236 C 0.10364 0.14537 0.09948 0.14745 0.09653 0.15162 C 0.09531 0.15277 0.09444 0.15486 0.09305 0.15602 C 0.09149 0.15717 0.08958 0.15764 0.08785 0.15833 C 0.08194 0.16018 0.07795 0.16111 0.07205 0.16273 C 0.0743 0.16342 0.07674 0.16412 0.07899 0.16504 C 0.08246 0.1662 0.08611 0.16805 0.08958 0.16944 L 0.09479 0.17199 L 0.1 0.17407 C 0.10174 0.17477 0.10382 0.175 0.10538 0.17639 C 0.10712 0.17777 0.10868 0.1794 0.11059 0.18078 C 0.11233 0.18194 0.11424 0.18194 0.1158 0.1831 C 0.12639 0.19074 0.12691 0.19259 0.13524 0.20347 C 0.13628 0.20509 0.13767 0.20602 0.13871 0.20787 C 0.14878 0.22731 0.13663 0.20277 0.14392 0.22152 C 0.14496 0.22407 0.14635 0.22592 0.14739 0.22824 C 0.14809 0.23148 0.14861 0.23426 0.14913 0.23727 C 0.14965 0.23958 0.15104 0.24166 0.15104 0.24421 C 0.15104 0.25902 0.15052 0.2743 0.14913 0.28935 C 0.14878 0.29398 0.14687 0.29815 0.14566 0.30277 C 0.14514 0.30509 0.14496 0.30764 0.14392 0.30972 C 0.14271 0.3118 0.14132 0.31389 0.14045 0.31643 C 0.13889 0.32083 0.13958 0.32662 0.13698 0.33009 C 0.12847 0.34074 0.13871 0.32685 0.12986 0.3412 C 0.12882 0.34305 0.12743 0.34421 0.12639 0.3456 C 0.125 0.34791 0.12413 0.35046 0.12292 0.35254 C 0.12083 0.35578 0.11701 0.35995 0.11406 0.36157 C 0.11076 0.36365 0.10712 0.36458 0.10364 0.36597 C 0.10174 0.3669 0.10017 0.36805 0.09826 0.36828 L 0.0842 0.37083 C 0.06371 0.3699 0.04323 0.37037 0.02292 0.36828 C 0.0191 0.36805 0.0158 0.36527 0.01233 0.36389 L 0.00712 0.36157 C -0.00122 0.3544 0.00382 0.35787 -0.00868 0.35254 L -0.01406 0.35046 L -0.01927 0.34791 C -0.02049 0.34652 -0.02153 0.34467 -0.02274 0.34352 C -0.02448 0.3419 -0.02795 0.33889 -0.02795 0.33912 " pathEditMode="relative" rAng="0" ptsTypes="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07007"/>
            <a:ext cx="76327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When Number Three got to the park entrance, she saw that there were different gates to choose from. </a:t>
            </a:r>
            <a:br>
              <a:rPr lang="en-US" dirty="0">
                <a:latin typeface="Twinkl" pitchFamily="2" charset="77"/>
              </a:rPr>
            </a:br>
            <a:r>
              <a:rPr lang="en-US" dirty="0">
                <a:latin typeface="Twinkl" pitchFamily="2" charset="77"/>
              </a:rPr>
              <a:t>Which gate do you think she chose? Why?</a:t>
            </a:r>
            <a:r>
              <a:rPr lang="en-US" dirty="0">
                <a:solidFill>
                  <a:srgbClr val="7030A0"/>
                </a:solidFill>
                <a:latin typeface="Twinkl" pitchFamily="2" charset="77"/>
              </a:rPr>
              <a:t> </a:t>
            </a:r>
            <a:br>
              <a:rPr lang="en-US" dirty="0">
                <a:solidFill>
                  <a:srgbClr val="7030A0"/>
                </a:solidFill>
                <a:latin typeface="Twinkl" pitchFamily="2" charset="77"/>
              </a:rPr>
            </a:br>
            <a:r>
              <a:rPr lang="en-US" dirty="0">
                <a:latin typeface="Twinkl" pitchFamily="2" charset="77"/>
              </a:rPr>
              <a:t>Click on the gate that Number Three chose.</a:t>
            </a:r>
            <a:endParaRPr lang="en-GB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268E71A-0350-4B35-BC71-C8CDA8CF6EEC}"/>
              </a:ext>
            </a:extLst>
          </p:cNvPr>
          <p:cNvSpPr/>
          <p:nvPr/>
        </p:nvSpPr>
        <p:spPr>
          <a:xfrm>
            <a:off x="1221492" y="5358928"/>
            <a:ext cx="1219565" cy="39824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chemeClr val="tx1"/>
                </a:solidFill>
                <a:latin typeface="Twinkl" pitchFamily="50" charset="0"/>
                <a:cs typeface="Arial"/>
                <a:sym typeface="Arial"/>
              </a:rPr>
              <a:t>Try again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E21A3A0-5325-4CAD-94E6-B665737ECB86}"/>
              </a:ext>
            </a:extLst>
          </p:cNvPr>
          <p:cNvSpPr/>
          <p:nvPr/>
        </p:nvSpPr>
        <p:spPr>
          <a:xfrm>
            <a:off x="3962215" y="5358928"/>
            <a:ext cx="1219565" cy="39824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chemeClr val="tx1"/>
                </a:solidFill>
                <a:latin typeface="Twinkl" pitchFamily="50" charset="0"/>
                <a:cs typeface="Arial"/>
                <a:sym typeface="Arial"/>
              </a:rPr>
              <a:t>Try again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7" name="one">
            <a:extLst>
              <a:ext uri="{FF2B5EF4-FFF2-40B4-BE49-F238E27FC236}">
                <a16:creationId xmlns:a16="http://schemas.microsoft.com/office/drawing/2014/main" id="{05154221-6242-472C-8A2F-0D8ED1AE0876}"/>
              </a:ext>
            </a:extLst>
          </p:cNvPr>
          <p:cNvGrpSpPr/>
          <p:nvPr/>
        </p:nvGrpSpPr>
        <p:grpSpPr>
          <a:xfrm>
            <a:off x="3293790" y="2490537"/>
            <a:ext cx="2556419" cy="2690266"/>
            <a:chOff x="3293790" y="2490537"/>
            <a:chExt cx="2556419" cy="2690266"/>
          </a:xfrm>
        </p:grpSpPr>
        <p:pic>
          <p:nvPicPr>
            <p:cNvPr id="36" name="park 1">
              <a:extLst>
                <a:ext uri="{FF2B5EF4-FFF2-40B4-BE49-F238E27FC236}">
                  <a16:creationId xmlns:a16="http://schemas.microsoft.com/office/drawing/2014/main" id="{1948F4E2-825F-4EC5-BFC1-87D9F8872C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6"/>
            <a:stretch/>
          </p:blipFill>
          <p:spPr>
            <a:xfrm>
              <a:off x="3358283" y="2490537"/>
              <a:ext cx="2427434" cy="2690265"/>
            </a:xfrm>
            <a:prstGeom prst="rect">
              <a:avLst/>
            </a:prstGeom>
          </p:spPr>
        </p:pic>
        <p:pic>
          <p:nvPicPr>
            <p:cNvPr id="37" name="gate 1">
              <a:extLst>
                <a:ext uri="{FF2B5EF4-FFF2-40B4-BE49-F238E27FC236}">
                  <a16:creationId xmlns:a16="http://schemas.microsoft.com/office/drawing/2014/main" id="{B7D1DAA6-D129-4E9F-8ED6-862AD0157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3790" y="2731168"/>
              <a:ext cx="2556419" cy="2449635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FAD946B-2C8E-4F2F-9A09-5A8AB779B67D}"/>
                </a:ext>
              </a:extLst>
            </p:cNvPr>
            <p:cNvSpPr/>
            <p:nvPr/>
          </p:nvSpPr>
          <p:spPr>
            <a:xfrm>
              <a:off x="4409572" y="2490537"/>
              <a:ext cx="324853" cy="324853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" name="three">
            <a:extLst>
              <a:ext uri="{FF2B5EF4-FFF2-40B4-BE49-F238E27FC236}">
                <a16:creationId xmlns:a16="http://schemas.microsoft.com/office/drawing/2014/main" id="{4C6F1E04-3D82-445D-98CB-DAAE8B386042}"/>
              </a:ext>
            </a:extLst>
          </p:cNvPr>
          <p:cNvGrpSpPr/>
          <p:nvPr/>
        </p:nvGrpSpPr>
        <p:grpSpPr>
          <a:xfrm>
            <a:off x="6012418" y="2490537"/>
            <a:ext cx="2556419" cy="2690267"/>
            <a:chOff x="6012418" y="2490537"/>
            <a:chExt cx="2556419" cy="2690267"/>
          </a:xfrm>
        </p:grpSpPr>
        <p:pic>
          <p:nvPicPr>
            <p:cNvPr id="39" name="park 3">
              <a:extLst>
                <a:ext uri="{FF2B5EF4-FFF2-40B4-BE49-F238E27FC236}">
                  <a16:creationId xmlns:a16="http://schemas.microsoft.com/office/drawing/2014/main" id="{C265D3A8-AC26-4A57-9B1A-8B840D6E8D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6"/>
            <a:stretch/>
          </p:blipFill>
          <p:spPr>
            <a:xfrm>
              <a:off x="6076911" y="2490538"/>
              <a:ext cx="2427434" cy="2690266"/>
            </a:xfrm>
            <a:prstGeom prst="rect">
              <a:avLst/>
            </a:prstGeom>
          </p:spPr>
        </p:pic>
        <p:pic>
          <p:nvPicPr>
            <p:cNvPr id="40" name="gate 3">
              <a:extLst>
                <a:ext uri="{FF2B5EF4-FFF2-40B4-BE49-F238E27FC236}">
                  <a16:creationId xmlns:a16="http://schemas.microsoft.com/office/drawing/2014/main" id="{1B27ECF5-05E7-4B7A-8645-6F81606A1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418" y="2731168"/>
              <a:ext cx="2556419" cy="2449635"/>
            </a:xfrm>
            <a:prstGeom prst="rect">
              <a:avLst/>
            </a:prstGeom>
          </p:spPr>
        </p:pic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B2A2777-D595-4240-8519-2138200658AC}"/>
                </a:ext>
              </a:extLst>
            </p:cNvPr>
            <p:cNvSpPr/>
            <p:nvPr/>
          </p:nvSpPr>
          <p:spPr>
            <a:xfrm>
              <a:off x="7128200" y="2490537"/>
              <a:ext cx="324853" cy="324853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59BC813-48D6-477E-989B-61D9F6A20EA7}"/>
                </a:ext>
              </a:extLst>
            </p:cNvPr>
            <p:cNvSpPr/>
            <p:nvPr/>
          </p:nvSpPr>
          <p:spPr>
            <a:xfrm>
              <a:off x="6545735" y="2675020"/>
              <a:ext cx="324853" cy="324853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12168B8-D17D-4CE7-AA6C-2A4886D4EADA}"/>
                </a:ext>
              </a:extLst>
            </p:cNvPr>
            <p:cNvSpPr/>
            <p:nvPr/>
          </p:nvSpPr>
          <p:spPr>
            <a:xfrm>
              <a:off x="7712264" y="2652963"/>
              <a:ext cx="324853" cy="324853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two">
            <a:extLst>
              <a:ext uri="{FF2B5EF4-FFF2-40B4-BE49-F238E27FC236}">
                <a16:creationId xmlns:a16="http://schemas.microsoft.com/office/drawing/2014/main" id="{070D5504-0D89-47DA-9264-38ACEAB17E66}"/>
              </a:ext>
            </a:extLst>
          </p:cNvPr>
          <p:cNvGrpSpPr/>
          <p:nvPr/>
        </p:nvGrpSpPr>
        <p:grpSpPr>
          <a:xfrm>
            <a:off x="575162" y="2490538"/>
            <a:ext cx="2556419" cy="2690266"/>
            <a:chOff x="575162" y="2490538"/>
            <a:chExt cx="2556419" cy="2690266"/>
          </a:xfrm>
        </p:grpSpPr>
        <p:pic>
          <p:nvPicPr>
            <p:cNvPr id="28" name="park 2">
              <a:extLst>
                <a:ext uri="{FF2B5EF4-FFF2-40B4-BE49-F238E27FC236}">
                  <a16:creationId xmlns:a16="http://schemas.microsoft.com/office/drawing/2014/main" id="{5DE5762D-B74F-419D-9F6B-429F427355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6"/>
            <a:stretch/>
          </p:blipFill>
          <p:spPr>
            <a:xfrm>
              <a:off x="639655" y="2490538"/>
              <a:ext cx="2427434" cy="2690266"/>
            </a:xfrm>
            <a:prstGeom prst="rect">
              <a:avLst/>
            </a:prstGeom>
          </p:spPr>
        </p:pic>
        <p:pic>
          <p:nvPicPr>
            <p:cNvPr id="3" name="gate 2">
              <a:extLst>
                <a:ext uri="{FF2B5EF4-FFF2-40B4-BE49-F238E27FC236}">
                  <a16:creationId xmlns:a16="http://schemas.microsoft.com/office/drawing/2014/main" id="{0DB0EF71-7CBB-4561-9BC5-02D26189E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162" y="2731168"/>
              <a:ext cx="2556419" cy="2449635"/>
            </a:xfrm>
            <a:prstGeom prst="rect">
              <a:avLst/>
            </a:prstGeom>
          </p:spPr>
        </p:pic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1D74F51-6527-4124-9AB0-6694782C56F4}"/>
                </a:ext>
              </a:extLst>
            </p:cNvPr>
            <p:cNvSpPr/>
            <p:nvPr/>
          </p:nvSpPr>
          <p:spPr>
            <a:xfrm>
              <a:off x="1112102" y="2692400"/>
              <a:ext cx="324853" cy="295439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0979247-6233-45EB-BABD-ADEC48E17CF0}"/>
                </a:ext>
              </a:extLst>
            </p:cNvPr>
            <p:cNvSpPr/>
            <p:nvPr/>
          </p:nvSpPr>
          <p:spPr>
            <a:xfrm>
              <a:off x="2278631" y="2679029"/>
              <a:ext cx="324853" cy="324853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26A3F734-227C-4811-9ABC-290F86E5A73E}"/>
              </a:ext>
            </a:extLst>
          </p:cNvPr>
          <p:cNvSpPr/>
          <p:nvPr/>
        </p:nvSpPr>
        <p:spPr>
          <a:xfrm>
            <a:off x="6076912" y="5343227"/>
            <a:ext cx="2427434" cy="92923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That’s right, this gate is decorated with 3 circles.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2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5" grpId="0" animBg="1"/>
      <p:bldP spid="25" grpId="1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Number Three looked at all the play equipment at the park. Which equipment has 3 children playing on it?</a:t>
            </a:r>
            <a:endParaRPr lang="en-GB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B4AEB43-6D24-4AA8-ACC5-F966CA0B696B}"/>
              </a:ext>
            </a:extLst>
          </p:cNvPr>
          <p:cNvSpPr/>
          <p:nvPr/>
        </p:nvSpPr>
        <p:spPr>
          <a:xfrm>
            <a:off x="4537640" y="4529960"/>
            <a:ext cx="2286648" cy="1400940"/>
          </a:xfrm>
          <a:prstGeom prst="wedgeRoundRectCallout">
            <a:avLst>
              <a:gd name="adj1" fmla="val 76114"/>
              <a:gd name="adj2" fmla="val -10834"/>
              <a:gd name="adj3" fmla="val 16667"/>
            </a:avLst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Well done! There are 3 children on the swings. How did you find out?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F422089-A8EF-42CD-8C31-E9CD71036A46}"/>
              </a:ext>
            </a:extLst>
          </p:cNvPr>
          <p:cNvSpPr/>
          <p:nvPr/>
        </p:nvSpPr>
        <p:spPr>
          <a:xfrm>
            <a:off x="603326" y="4326663"/>
            <a:ext cx="1219565" cy="39824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chemeClr val="tx1"/>
                </a:solidFill>
                <a:latin typeface="Twinkl" pitchFamily="50" charset="0"/>
                <a:cs typeface="Arial"/>
                <a:sym typeface="Arial"/>
              </a:rPr>
              <a:t>Try again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F16C394-DEC8-42FF-BD85-DFF59306F7A9}"/>
              </a:ext>
            </a:extLst>
          </p:cNvPr>
          <p:cNvSpPr/>
          <p:nvPr/>
        </p:nvSpPr>
        <p:spPr>
          <a:xfrm>
            <a:off x="3369180" y="1607600"/>
            <a:ext cx="1219565" cy="39824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chemeClr val="tx1"/>
                </a:solidFill>
                <a:latin typeface="Twinkl" pitchFamily="50" charset="0"/>
                <a:cs typeface="Arial"/>
                <a:sym typeface="Arial"/>
              </a:rPr>
              <a:t>Try again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4" name="seesaw">
            <a:extLst>
              <a:ext uri="{FF2B5EF4-FFF2-40B4-BE49-F238E27FC236}">
                <a16:creationId xmlns:a16="http://schemas.microsoft.com/office/drawing/2014/main" id="{509EAFF1-D80F-45A1-8D50-CCC30FD9B1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5" t="9254" r="21505"/>
          <a:stretch/>
        </p:blipFill>
        <p:spPr>
          <a:xfrm>
            <a:off x="1636296" y="3176337"/>
            <a:ext cx="2942316" cy="3097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DDEB4C-CF4B-401C-AB5F-966AC5068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088" y="4055029"/>
            <a:ext cx="1219745" cy="2174627"/>
          </a:xfrm>
          <a:prstGeom prst="rect">
            <a:avLst/>
          </a:prstGeom>
        </p:spPr>
      </p:pic>
      <p:pic>
        <p:nvPicPr>
          <p:cNvPr id="22" name="roundabout">
            <a:extLst>
              <a:ext uri="{FF2B5EF4-FFF2-40B4-BE49-F238E27FC236}">
                <a16:creationId xmlns:a16="http://schemas.microsoft.com/office/drawing/2014/main" id="{39CCE94E-515D-498C-8AFE-12ECB5A05E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21" y="1442404"/>
            <a:ext cx="2942316" cy="2223778"/>
          </a:xfrm>
          <a:prstGeom prst="rect">
            <a:avLst/>
          </a:prstGeom>
        </p:spPr>
      </p:pic>
      <p:grpSp>
        <p:nvGrpSpPr>
          <p:cNvPr id="2" name="swing">
            <a:extLst>
              <a:ext uri="{FF2B5EF4-FFF2-40B4-BE49-F238E27FC236}">
                <a16:creationId xmlns:a16="http://schemas.microsoft.com/office/drawing/2014/main" id="{952BC005-65B5-4F5A-A1EF-15C41BFCEA52}"/>
              </a:ext>
            </a:extLst>
          </p:cNvPr>
          <p:cNvGrpSpPr/>
          <p:nvPr/>
        </p:nvGrpSpPr>
        <p:grpSpPr>
          <a:xfrm>
            <a:off x="4381500" y="1347154"/>
            <a:ext cx="4400550" cy="2961117"/>
            <a:chOff x="4381500" y="1347154"/>
            <a:chExt cx="4400550" cy="2961117"/>
          </a:xfrm>
        </p:grpSpPr>
        <p:pic>
          <p:nvPicPr>
            <p:cNvPr id="17" name="roundabout">
              <a:extLst>
                <a:ext uri="{FF2B5EF4-FFF2-40B4-BE49-F238E27FC236}">
                  <a16:creationId xmlns:a16="http://schemas.microsoft.com/office/drawing/2014/main" id="{39CDAF4D-1E7B-4368-AC9D-ACE274EB34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95" r="23327" b="16123"/>
            <a:stretch/>
          </p:blipFill>
          <p:spPr>
            <a:xfrm>
              <a:off x="4381500" y="1363819"/>
              <a:ext cx="2667000" cy="2393902"/>
            </a:xfrm>
            <a:prstGeom prst="rect">
              <a:avLst/>
            </a:prstGeom>
          </p:spPr>
        </p:pic>
        <p:pic>
          <p:nvPicPr>
            <p:cNvPr id="16" name="roundabout">
              <a:extLst>
                <a:ext uri="{FF2B5EF4-FFF2-40B4-BE49-F238E27FC236}">
                  <a16:creationId xmlns:a16="http://schemas.microsoft.com/office/drawing/2014/main" id="{D5404525-941A-44BE-9CCF-EFC398408C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23"/>
            <a:stretch/>
          </p:blipFill>
          <p:spPr>
            <a:xfrm>
              <a:off x="6793884" y="1347154"/>
              <a:ext cx="1988166" cy="296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299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After she had played on the equipment, Number Three decided to climb a tree. She found a tree with 3 apples growing on it and climbed that one. </a:t>
            </a:r>
            <a:br>
              <a:rPr lang="en-US" dirty="0">
                <a:latin typeface="Twinkl" pitchFamily="2" charset="77"/>
              </a:rPr>
            </a:br>
            <a:r>
              <a:rPr lang="en-US" dirty="0">
                <a:latin typeface="Twinkl" pitchFamily="2" charset="77"/>
              </a:rPr>
              <a:t/>
            </a:r>
            <a:br>
              <a:rPr lang="en-US" dirty="0">
                <a:latin typeface="Twinkl" pitchFamily="2" charset="77"/>
              </a:rPr>
            </a:br>
            <a:r>
              <a:rPr lang="en-US" dirty="0">
                <a:latin typeface="Twinkl" pitchFamily="2" charset="77"/>
              </a:rPr>
              <a:t>Which tree is the right one? How do you know?</a:t>
            </a:r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6E42E4-8157-4D74-A541-F4DE324114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088" y="4055029"/>
            <a:ext cx="1219745" cy="2174627"/>
          </a:xfrm>
          <a:prstGeom prst="rect">
            <a:avLst/>
          </a:prstGeom>
        </p:spPr>
      </p:pic>
      <p:grpSp>
        <p:nvGrpSpPr>
          <p:cNvPr id="8" name="two">
            <a:extLst>
              <a:ext uri="{FF2B5EF4-FFF2-40B4-BE49-F238E27FC236}">
                <a16:creationId xmlns:a16="http://schemas.microsoft.com/office/drawing/2014/main" id="{656B1E0A-A80B-47C1-9327-9F84D8951B37}"/>
              </a:ext>
            </a:extLst>
          </p:cNvPr>
          <p:cNvGrpSpPr/>
          <p:nvPr/>
        </p:nvGrpSpPr>
        <p:grpSpPr>
          <a:xfrm>
            <a:off x="704167" y="1981579"/>
            <a:ext cx="2488667" cy="2174626"/>
            <a:chOff x="704167" y="1981579"/>
            <a:chExt cx="2488667" cy="21746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6CFB17-36EA-4D70-97B1-3F5E33B75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4167" y="1981579"/>
              <a:ext cx="2488667" cy="217462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F435FF4-0482-4CE0-91A2-2EEE984C2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403" y="2490537"/>
              <a:ext cx="443275" cy="47007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0C5342E-56A3-498A-8C46-4ADF61B97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914" y="2633582"/>
              <a:ext cx="443275" cy="470071"/>
            </a:xfrm>
            <a:prstGeom prst="rect">
              <a:avLst/>
            </a:prstGeom>
          </p:spPr>
        </p:pic>
      </p:grpSp>
      <p:grpSp>
        <p:nvGrpSpPr>
          <p:cNvPr id="7" name="one">
            <a:extLst>
              <a:ext uri="{FF2B5EF4-FFF2-40B4-BE49-F238E27FC236}">
                <a16:creationId xmlns:a16="http://schemas.microsoft.com/office/drawing/2014/main" id="{62FFD2DA-198E-4379-9DE8-48BEECDBC46B}"/>
              </a:ext>
            </a:extLst>
          </p:cNvPr>
          <p:cNvGrpSpPr/>
          <p:nvPr/>
        </p:nvGrpSpPr>
        <p:grpSpPr>
          <a:xfrm>
            <a:off x="5644552" y="2016340"/>
            <a:ext cx="2488667" cy="2174626"/>
            <a:chOff x="5644552" y="2016340"/>
            <a:chExt cx="2488667" cy="217462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CC90833-6A01-4590-B9BB-5813729CE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44552" y="2016340"/>
              <a:ext cx="2488667" cy="217462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4489DA2-410E-4EFD-88EE-0A6A60DB2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7247" y="2465037"/>
              <a:ext cx="443275" cy="470071"/>
            </a:xfrm>
            <a:prstGeom prst="rect">
              <a:avLst/>
            </a:prstGeom>
          </p:spPr>
        </p:pic>
      </p:grpSp>
      <p:grpSp>
        <p:nvGrpSpPr>
          <p:cNvPr id="6" name="three">
            <a:extLst>
              <a:ext uri="{FF2B5EF4-FFF2-40B4-BE49-F238E27FC236}">
                <a16:creationId xmlns:a16="http://schemas.microsoft.com/office/drawing/2014/main" id="{452E6737-80A8-47B2-BCD9-0AE9F352BC91}"/>
              </a:ext>
            </a:extLst>
          </p:cNvPr>
          <p:cNvGrpSpPr/>
          <p:nvPr/>
        </p:nvGrpSpPr>
        <p:grpSpPr>
          <a:xfrm>
            <a:off x="3354969" y="3666876"/>
            <a:ext cx="2488667" cy="2174626"/>
            <a:chOff x="3354969" y="3666876"/>
            <a:chExt cx="2488667" cy="21746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FC1A25-54A1-4DBB-84ED-9BF1B6EFD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54969" y="3666876"/>
              <a:ext cx="2488667" cy="217462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7009D91-E527-4BC6-8937-64C65809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524" y="4453615"/>
              <a:ext cx="443275" cy="47007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B1AE9F0-82BB-483D-896A-7E9CA3592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664" y="3955930"/>
              <a:ext cx="443275" cy="47007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9EEA6FA-4D01-4A67-92B0-7F1D23CDE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914" y="4453615"/>
              <a:ext cx="443275" cy="470071"/>
            </a:xfrm>
            <a:prstGeom prst="rect">
              <a:avLst/>
            </a:prstGeom>
          </p:spPr>
        </p:pic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5BD4C09-077E-409A-B632-53435063BA57}"/>
              </a:ext>
            </a:extLst>
          </p:cNvPr>
          <p:cNvSpPr/>
          <p:nvPr/>
        </p:nvSpPr>
        <p:spPr>
          <a:xfrm>
            <a:off x="1322778" y="4426001"/>
            <a:ext cx="1219565" cy="39824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chemeClr val="tx1"/>
                </a:solidFill>
                <a:latin typeface="Twinkl" pitchFamily="50" charset="0"/>
                <a:cs typeface="Arial"/>
                <a:sym typeface="Arial"/>
              </a:rPr>
              <a:t>Try again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BFC046E-7C01-4EED-8B03-6E8F1632CDC0}"/>
              </a:ext>
            </a:extLst>
          </p:cNvPr>
          <p:cNvSpPr/>
          <p:nvPr/>
        </p:nvSpPr>
        <p:spPr>
          <a:xfrm>
            <a:off x="4215529" y="2123332"/>
            <a:ext cx="1219565" cy="39824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chemeClr val="tx1"/>
                </a:solidFill>
                <a:latin typeface="Twinkl" pitchFamily="50" charset="0"/>
                <a:cs typeface="Arial"/>
                <a:sym typeface="Arial"/>
              </a:rPr>
              <a:t>Try again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82F855F9-E64E-4CE9-A6F4-53C6E9DC926A}"/>
              </a:ext>
            </a:extLst>
          </p:cNvPr>
          <p:cNvSpPr/>
          <p:nvPr/>
        </p:nvSpPr>
        <p:spPr>
          <a:xfrm>
            <a:off x="4066503" y="4814376"/>
            <a:ext cx="2735371" cy="1339529"/>
          </a:xfrm>
          <a:prstGeom prst="wedgeRoundRectCallout">
            <a:avLst>
              <a:gd name="adj1" fmla="val 67699"/>
              <a:gd name="adj2" fmla="val -31420"/>
              <a:gd name="adj3" fmla="val 16667"/>
            </a:avLst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Yes! This tree has 3 apples. Can you count how many apples are on the other two trees?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67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From the top of her tree, Number Three could see lots of people having picnics. Which family had 3 people in it?</a:t>
            </a:r>
            <a:endParaRPr lang="en-GB" dirty="0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956C06BC-E80C-402A-9437-AC68E6C7961F}"/>
              </a:ext>
            </a:extLst>
          </p:cNvPr>
          <p:cNvSpPr/>
          <p:nvPr/>
        </p:nvSpPr>
        <p:spPr>
          <a:xfrm>
            <a:off x="3969033" y="5162627"/>
            <a:ext cx="2500728" cy="933160"/>
          </a:xfrm>
          <a:prstGeom prst="wedgeRoundRectCallout">
            <a:avLst>
              <a:gd name="adj1" fmla="val 72875"/>
              <a:gd name="adj2" fmla="val -63028"/>
              <a:gd name="adj3" fmla="val 16667"/>
            </a:avLst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Yes! There are 3 people in this family.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8B9B92-F94C-403C-9883-C588A66E2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590" y="3996898"/>
            <a:ext cx="1223595" cy="2181490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C7C6120-E8BD-4524-B2EE-AB20242EACBE}"/>
              </a:ext>
            </a:extLst>
          </p:cNvPr>
          <p:cNvSpPr/>
          <p:nvPr/>
        </p:nvSpPr>
        <p:spPr>
          <a:xfrm>
            <a:off x="602064" y="1853293"/>
            <a:ext cx="1219565" cy="39824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chemeClr val="tx1"/>
                </a:solidFill>
                <a:latin typeface="Twinkl" pitchFamily="50" charset="0"/>
                <a:cs typeface="Arial"/>
                <a:sym typeface="Arial"/>
              </a:rPr>
              <a:t>Try again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C58434D-A468-4522-9FF0-6ED201FE72BA}"/>
              </a:ext>
            </a:extLst>
          </p:cNvPr>
          <p:cNvSpPr/>
          <p:nvPr/>
        </p:nvSpPr>
        <p:spPr>
          <a:xfrm>
            <a:off x="602064" y="3040349"/>
            <a:ext cx="1219565" cy="39824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chemeClr val="tx1"/>
                </a:solidFill>
                <a:latin typeface="Twinkl" pitchFamily="50" charset="0"/>
                <a:cs typeface="Arial"/>
                <a:sym typeface="Arial"/>
              </a:rPr>
              <a:t>Try again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64" name="one">
            <a:extLst>
              <a:ext uri="{FF2B5EF4-FFF2-40B4-BE49-F238E27FC236}">
                <a16:creationId xmlns:a16="http://schemas.microsoft.com/office/drawing/2014/main" id="{FF308CE2-4FDA-4DD3-B247-8CC32ECA55F0}"/>
              </a:ext>
            </a:extLst>
          </p:cNvPr>
          <p:cNvGrpSpPr/>
          <p:nvPr/>
        </p:nvGrpSpPr>
        <p:grpSpPr>
          <a:xfrm>
            <a:off x="2010717" y="1562435"/>
            <a:ext cx="5108458" cy="1004484"/>
            <a:chOff x="2010717" y="1562435"/>
            <a:chExt cx="5108458" cy="100448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8ACA8BC-839D-477C-9790-E03845B58323}"/>
                </a:ext>
              </a:extLst>
            </p:cNvPr>
            <p:cNvSpPr/>
            <p:nvPr/>
          </p:nvSpPr>
          <p:spPr>
            <a:xfrm>
              <a:off x="2018442" y="1585838"/>
              <a:ext cx="933160" cy="933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5F4517F-8B35-4F04-911D-96F9448080CF}"/>
                </a:ext>
              </a:extLst>
            </p:cNvPr>
            <p:cNvSpPr/>
            <p:nvPr/>
          </p:nvSpPr>
          <p:spPr>
            <a:xfrm>
              <a:off x="3061418" y="1585838"/>
              <a:ext cx="933160" cy="933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75177A4-DB3A-4BE5-945A-2BF14202DF40}"/>
                </a:ext>
              </a:extLst>
            </p:cNvPr>
            <p:cNvSpPr/>
            <p:nvPr/>
          </p:nvSpPr>
          <p:spPr>
            <a:xfrm>
              <a:off x="4104122" y="1585838"/>
              <a:ext cx="933160" cy="933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543628-41F1-4862-B15C-D52C27519C9A}"/>
                </a:ext>
              </a:extLst>
            </p:cNvPr>
            <p:cNvSpPr/>
            <p:nvPr/>
          </p:nvSpPr>
          <p:spPr>
            <a:xfrm>
              <a:off x="5147099" y="1585838"/>
              <a:ext cx="933160" cy="933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55A92E2-9964-4C43-A398-F4C513E3451B}"/>
                </a:ext>
              </a:extLst>
            </p:cNvPr>
            <p:cNvSpPr/>
            <p:nvPr/>
          </p:nvSpPr>
          <p:spPr>
            <a:xfrm>
              <a:off x="6186015" y="1585838"/>
              <a:ext cx="933160" cy="933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7C60255-B1E4-4619-A2E6-7147D08CE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6238" y="2192587"/>
              <a:ext cx="905364" cy="291603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CD637F7-246B-4817-9A00-89218A14DA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97" t="32791" r="41446" b="30390"/>
            <a:stretch/>
          </p:blipFill>
          <p:spPr>
            <a:xfrm>
              <a:off x="2010717" y="1562435"/>
              <a:ext cx="959046" cy="1004484"/>
            </a:xfrm>
            <a:prstGeom prst="rect">
              <a:avLst/>
            </a:prstGeom>
          </p:spPr>
        </p:pic>
      </p:grpSp>
      <p:grpSp>
        <p:nvGrpSpPr>
          <p:cNvPr id="66" name="two">
            <a:extLst>
              <a:ext uri="{FF2B5EF4-FFF2-40B4-BE49-F238E27FC236}">
                <a16:creationId xmlns:a16="http://schemas.microsoft.com/office/drawing/2014/main" id="{B129F4F0-FD29-4D27-B0D0-DB2DDB0837A6}"/>
              </a:ext>
            </a:extLst>
          </p:cNvPr>
          <p:cNvGrpSpPr/>
          <p:nvPr/>
        </p:nvGrpSpPr>
        <p:grpSpPr>
          <a:xfrm>
            <a:off x="2036603" y="2703646"/>
            <a:ext cx="5100733" cy="1208505"/>
            <a:chOff x="2036603" y="2703646"/>
            <a:chExt cx="5100733" cy="1208505"/>
          </a:xfrm>
        </p:grpSpPr>
        <p:grpSp>
          <p:nvGrpSpPr>
            <p:cNvPr id="65" name="two">
              <a:extLst>
                <a:ext uri="{FF2B5EF4-FFF2-40B4-BE49-F238E27FC236}">
                  <a16:creationId xmlns:a16="http://schemas.microsoft.com/office/drawing/2014/main" id="{D7E78768-5FF6-492F-BD18-4EC09B2EE00F}"/>
                </a:ext>
              </a:extLst>
            </p:cNvPr>
            <p:cNvGrpSpPr/>
            <p:nvPr/>
          </p:nvGrpSpPr>
          <p:grpSpPr>
            <a:xfrm>
              <a:off x="2036603" y="2703646"/>
              <a:ext cx="5100733" cy="981081"/>
              <a:chOff x="2036603" y="2703646"/>
              <a:chExt cx="5100733" cy="981081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011A87C-4AB2-48DC-B035-0B1A38E8B224}"/>
                  </a:ext>
                </a:extLst>
              </p:cNvPr>
              <p:cNvSpPr/>
              <p:nvPr/>
            </p:nvSpPr>
            <p:spPr>
              <a:xfrm>
                <a:off x="2036603" y="2751567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11A58FF-66C5-4164-951C-7BD40B8FB97D}"/>
                  </a:ext>
                </a:extLst>
              </p:cNvPr>
              <p:cNvSpPr/>
              <p:nvPr/>
            </p:nvSpPr>
            <p:spPr>
              <a:xfrm>
                <a:off x="3079579" y="2751567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432812A-7346-426B-BD43-FF8DF568164C}"/>
                  </a:ext>
                </a:extLst>
              </p:cNvPr>
              <p:cNvSpPr/>
              <p:nvPr/>
            </p:nvSpPr>
            <p:spPr>
              <a:xfrm>
                <a:off x="4122283" y="2751567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2921066-3FF7-4E53-A47E-6A05F9AC05EA}"/>
                  </a:ext>
                </a:extLst>
              </p:cNvPr>
              <p:cNvSpPr/>
              <p:nvPr/>
            </p:nvSpPr>
            <p:spPr>
              <a:xfrm>
                <a:off x="5165260" y="2751567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556C4A3-2437-4B6D-9E1F-B67BEDFAEE27}"/>
                  </a:ext>
                </a:extLst>
              </p:cNvPr>
              <p:cNvSpPr/>
              <p:nvPr/>
            </p:nvSpPr>
            <p:spPr>
              <a:xfrm>
                <a:off x="6204176" y="2751567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B0645F20-8EFD-4E7F-BC50-B89711A773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4398" y="3377221"/>
                <a:ext cx="905364" cy="291603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75068F0E-CEE0-4DD3-A135-6CD6E706C0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2360" y="3372846"/>
                <a:ext cx="905364" cy="291603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C688E1F6-1184-4186-90AC-515E27BE62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430" t="24002" r="24903" b="20029"/>
              <a:stretch/>
            </p:blipFill>
            <p:spPr>
              <a:xfrm>
                <a:off x="3014458" y="2703646"/>
                <a:ext cx="1082464" cy="981081"/>
              </a:xfrm>
              <a:prstGeom prst="rect">
                <a:avLst/>
              </a:prstGeom>
            </p:spPr>
          </p:pic>
        </p:grp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C8A76E9-DCB7-4AFC-9F8B-D83FC1FA2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326" y="2796088"/>
              <a:ext cx="582302" cy="1116063"/>
            </a:xfrm>
            <a:prstGeom prst="rect">
              <a:avLst/>
            </a:prstGeom>
          </p:spPr>
        </p:pic>
      </p:grpSp>
      <p:grpSp>
        <p:nvGrpSpPr>
          <p:cNvPr id="68" name="three">
            <a:extLst>
              <a:ext uri="{FF2B5EF4-FFF2-40B4-BE49-F238E27FC236}">
                <a16:creationId xmlns:a16="http://schemas.microsoft.com/office/drawing/2014/main" id="{0867F686-AC55-48E8-9AE0-EC011E2F3CCB}"/>
              </a:ext>
            </a:extLst>
          </p:cNvPr>
          <p:cNvGrpSpPr/>
          <p:nvPr/>
        </p:nvGrpSpPr>
        <p:grpSpPr>
          <a:xfrm>
            <a:off x="2038496" y="3831275"/>
            <a:ext cx="5100733" cy="1487520"/>
            <a:chOff x="2038496" y="3831275"/>
            <a:chExt cx="5100733" cy="1487520"/>
          </a:xfrm>
        </p:grpSpPr>
        <p:grpSp>
          <p:nvGrpSpPr>
            <p:cNvPr id="67" name="three">
              <a:extLst>
                <a:ext uri="{FF2B5EF4-FFF2-40B4-BE49-F238E27FC236}">
                  <a16:creationId xmlns:a16="http://schemas.microsoft.com/office/drawing/2014/main" id="{A6E37746-D4E5-4C47-AA0C-D322643B15E3}"/>
                </a:ext>
              </a:extLst>
            </p:cNvPr>
            <p:cNvGrpSpPr/>
            <p:nvPr/>
          </p:nvGrpSpPr>
          <p:grpSpPr>
            <a:xfrm>
              <a:off x="2038496" y="3831275"/>
              <a:ext cx="5100733" cy="1102976"/>
              <a:chOff x="2038496" y="3831275"/>
              <a:chExt cx="5100733" cy="1102976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178583D-390E-4587-AB04-FD8D69246AEC}"/>
                  </a:ext>
                </a:extLst>
              </p:cNvPr>
              <p:cNvSpPr/>
              <p:nvPr/>
            </p:nvSpPr>
            <p:spPr>
              <a:xfrm>
                <a:off x="2038496" y="3900642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A69B5A9-1C82-4692-ACE5-0ABC360A7AC7}"/>
                  </a:ext>
                </a:extLst>
              </p:cNvPr>
              <p:cNvSpPr/>
              <p:nvPr/>
            </p:nvSpPr>
            <p:spPr>
              <a:xfrm>
                <a:off x="3081472" y="3900642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EAE1333-52CD-40E2-9F54-090B31BD5723}"/>
                  </a:ext>
                </a:extLst>
              </p:cNvPr>
              <p:cNvSpPr/>
              <p:nvPr/>
            </p:nvSpPr>
            <p:spPr>
              <a:xfrm>
                <a:off x="4124176" y="3900642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FC22D6C-E828-4AC3-9278-52C4F06E3F9D}"/>
                  </a:ext>
                </a:extLst>
              </p:cNvPr>
              <p:cNvSpPr/>
              <p:nvPr/>
            </p:nvSpPr>
            <p:spPr>
              <a:xfrm>
                <a:off x="5167153" y="3900642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C0E3685-EDA1-4F88-87BE-0764D5FEEEEA}"/>
                  </a:ext>
                </a:extLst>
              </p:cNvPr>
              <p:cNvSpPr/>
              <p:nvPr/>
            </p:nvSpPr>
            <p:spPr>
              <a:xfrm>
                <a:off x="6206069" y="3900642"/>
                <a:ext cx="933160" cy="933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53E48315-6D71-443D-851A-7ADCDACB94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4398" y="4522295"/>
                <a:ext cx="905364" cy="291603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EECEE467-64BF-48F1-B9CF-864C60BC92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93477" y="4519180"/>
                <a:ext cx="905364" cy="291603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B87AEC2C-93CF-4DE8-B1B0-2BA30BECC7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1661" y="4519180"/>
                <a:ext cx="905364" cy="291603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57C394D2-8CDA-486E-A8E3-7DB010DBB9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7850" y="3938814"/>
                <a:ext cx="474138" cy="859545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F4F4CBB3-BE71-4EA4-8826-2B91497420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8843" y="3831275"/>
                <a:ext cx="779931" cy="1102976"/>
              </a:xfrm>
              <a:prstGeom prst="rect">
                <a:avLst/>
              </a:prstGeom>
            </p:spPr>
          </p:pic>
        </p:grp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DCB578B4-7155-4098-948F-D98AE1B708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78" t="33000" r="42518"/>
            <a:stretch/>
          </p:blipFill>
          <p:spPr>
            <a:xfrm>
              <a:off x="3030198" y="3869375"/>
              <a:ext cx="1009688" cy="14494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4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2" grpId="0" animBg="1"/>
      <p:bldP spid="39" grpId="0" animBg="1"/>
      <p:bldP spid="39" grpId="1" animBg="1"/>
      <p:bldP spid="40" grpId="0" animBg="1"/>
      <p:bldP spid="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Number Three was very hot and tired after all that playing and climbing. She decided to buy an ice cream. She chose the ice cream with 3 different flavours. Which one is it?</a:t>
            </a:r>
            <a:endParaRPr lang="en-GB" dirty="0"/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E68EECB4-E386-45BE-B588-ABCA30672E6E}"/>
              </a:ext>
            </a:extLst>
          </p:cNvPr>
          <p:cNvSpPr/>
          <p:nvPr/>
        </p:nvSpPr>
        <p:spPr>
          <a:xfrm>
            <a:off x="3944859" y="5205664"/>
            <a:ext cx="2672510" cy="966211"/>
          </a:xfrm>
          <a:prstGeom prst="wedgeRoundRectCallout">
            <a:avLst>
              <a:gd name="adj1" fmla="val 75015"/>
              <a:gd name="adj2" fmla="val -46940"/>
              <a:gd name="adj3" fmla="val 16667"/>
            </a:avLst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That’s right. This ice cream has 3 flavours. Yum yum!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C96B663-9FB8-46C2-BE1F-7884B943AB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500" y="4299044"/>
            <a:ext cx="1054121" cy="1879343"/>
          </a:xfrm>
          <a:prstGeom prst="rect">
            <a:avLst/>
          </a:prstGeom>
        </p:spPr>
      </p:pic>
      <p:pic>
        <p:nvPicPr>
          <p:cNvPr id="18" name="one">
            <a:extLst>
              <a:ext uri="{FF2B5EF4-FFF2-40B4-BE49-F238E27FC236}">
                <a16:creationId xmlns:a16="http://schemas.microsoft.com/office/drawing/2014/main" id="{C65BC6AC-4DAC-4BE2-94A5-9ED7BE34CF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9" y="1258568"/>
            <a:ext cx="3406006" cy="4816758"/>
          </a:xfrm>
          <a:prstGeom prst="rect">
            <a:avLst/>
          </a:prstGeom>
        </p:spPr>
      </p:pic>
      <p:pic>
        <p:nvPicPr>
          <p:cNvPr id="20" name="three">
            <a:extLst>
              <a:ext uri="{FF2B5EF4-FFF2-40B4-BE49-F238E27FC236}">
                <a16:creationId xmlns:a16="http://schemas.microsoft.com/office/drawing/2014/main" id="{6B785F95-620B-4B58-ABAC-141AFFCA78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502" y="1563722"/>
            <a:ext cx="3190225" cy="4511604"/>
          </a:xfrm>
          <a:prstGeom prst="rect">
            <a:avLst/>
          </a:prstGeom>
        </p:spPr>
      </p:pic>
      <p:pic>
        <p:nvPicPr>
          <p:cNvPr id="21" name="two">
            <a:extLst>
              <a:ext uri="{FF2B5EF4-FFF2-40B4-BE49-F238E27FC236}">
                <a16:creationId xmlns:a16="http://schemas.microsoft.com/office/drawing/2014/main" id="{14D4E2B2-C8E8-4450-A565-AF2D7E3E1B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282" y="1563721"/>
            <a:ext cx="3190226" cy="4511605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EDD9866-59FB-42BB-ACB6-924741F0E58D}"/>
              </a:ext>
            </a:extLst>
          </p:cNvPr>
          <p:cNvSpPr/>
          <p:nvPr/>
        </p:nvSpPr>
        <p:spPr>
          <a:xfrm>
            <a:off x="3730613" y="5082351"/>
            <a:ext cx="1219565" cy="39824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chemeClr val="tx1"/>
                </a:solidFill>
                <a:latin typeface="Twinkl" pitchFamily="50" charset="0"/>
                <a:cs typeface="Arial"/>
                <a:sym typeface="Arial"/>
              </a:rPr>
              <a:t>Try again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4177AA2-3CC7-4AEC-810F-D324915ECDCF}"/>
              </a:ext>
            </a:extLst>
          </p:cNvPr>
          <p:cNvSpPr/>
          <p:nvPr/>
        </p:nvSpPr>
        <p:spPr>
          <a:xfrm>
            <a:off x="1229293" y="5082351"/>
            <a:ext cx="1219565" cy="39824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chemeClr val="tx1"/>
                </a:solidFill>
                <a:latin typeface="Twinkl" pitchFamily="50" charset="0"/>
                <a:cs typeface="Arial"/>
                <a:sym typeface="Arial"/>
              </a:rPr>
              <a:t>Try again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18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2" grpId="1" animBg="1"/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52347B2A-9523-467B-9247-56728D36972D}" vid="{A45CB5A9-C685-4E6A-B517-7B3840E9BA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4749</TotalTime>
  <Words>567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Twinkl</vt:lpstr>
      <vt:lpstr>NTR</vt:lpstr>
      <vt:lpstr>Calibri</vt:lpstr>
      <vt:lpstr>Office Theme</vt:lpstr>
      <vt:lpstr>PowerPoint Presentation</vt:lpstr>
      <vt:lpstr>Meet Number Three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Faye Leather</dc:creator>
  <cp:lastModifiedBy>Laura Leggett</cp:lastModifiedBy>
  <cp:revision>63</cp:revision>
  <dcterms:created xsi:type="dcterms:W3CDTF">2020-07-14T10:36:06Z</dcterms:created>
  <dcterms:modified xsi:type="dcterms:W3CDTF">2022-07-07T16:05:41Z</dcterms:modified>
</cp:coreProperties>
</file>